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96" r:id="rId2"/>
    <p:sldId id="348" r:id="rId3"/>
    <p:sldId id="349" r:id="rId4"/>
    <p:sldId id="398" r:id="rId5"/>
    <p:sldId id="399" r:id="rId6"/>
    <p:sldId id="400" r:id="rId7"/>
    <p:sldId id="397" r:id="rId8"/>
    <p:sldId id="428" r:id="rId9"/>
    <p:sldId id="355" r:id="rId10"/>
    <p:sldId id="401" r:id="rId11"/>
    <p:sldId id="402" r:id="rId12"/>
    <p:sldId id="427" r:id="rId13"/>
    <p:sldId id="403" r:id="rId14"/>
    <p:sldId id="429" r:id="rId15"/>
    <p:sldId id="361" r:id="rId16"/>
    <p:sldId id="405" r:id="rId17"/>
    <p:sldId id="406" r:id="rId18"/>
    <p:sldId id="407" r:id="rId19"/>
    <p:sldId id="408" r:id="rId20"/>
    <p:sldId id="430" r:id="rId21"/>
    <p:sldId id="367" r:id="rId22"/>
    <p:sldId id="435" r:id="rId23"/>
    <p:sldId id="436" r:id="rId24"/>
    <p:sldId id="410" r:id="rId25"/>
    <p:sldId id="411" r:id="rId26"/>
    <p:sldId id="412" r:id="rId27"/>
    <p:sldId id="431" r:id="rId28"/>
    <p:sldId id="374" r:id="rId29"/>
    <p:sldId id="375" r:id="rId30"/>
    <p:sldId id="413" r:id="rId31"/>
    <p:sldId id="437" r:id="rId32"/>
    <p:sldId id="439" r:id="rId33"/>
    <p:sldId id="414" r:id="rId34"/>
    <p:sldId id="432" r:id="rId35"/>
    <p:sldId id="381" r:id="rId36"/>
    <p:sldId id="382" r:id="rId37"/>
    <p:sldId id="440" r:id="rId38"/>
    <p:sldId id="441" r:id="rId39"/>
    <p:sldId id="420" r:id="rId40"/>
    <p:sldId id="442" r:id="rId41"/>
    <p:sldId id="433" r:id="rId42"/>
    <p:sldId id="388" r:id="rId43"/>
    <p:sldId id="389" r:id="rId44"/>
    <p:sldId id="443" r:id="rId45"/>
    <p:sldId id="444" r:id="rId46"/>
    <p:sldId id="445" r:id="rId47"/>
    <p:sldId id="446" r:id="rId48"/>
    <p:sldId id="434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howGuides="1">
      <p:cViewPr>
        <p:scale>
          <a:sx n="68" d="100"/>
          <a:sy n="68" d="100"/>
        </p:scale>
        <p:origin x="-1464" y="-5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8" d="100"/>
        <a:sy n="5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1AC6-0A78-4452-9847-E0E5958EE35F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12265-08B1-4407-9BC7-A35970EA8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477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1AC6-0A78-4452-9847-E0E5958EE35F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12265-08B1-4407-9BC7-A35970EA8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301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1AC6-0A78-4452-9847-E0E5958EE35F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12265-08B1-4407-9BC7-A35970EA8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963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1AC6-0A78-4452-9847-E0E5958EE35F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12265-08B1-4407-9BC7-A35970EA8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473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1AC6-0A78-4452-9847-E0E5958EE35F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12265-08B1-4407-9BC7-A35970EA8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785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1AC6-0A78-4452-9847-E0E5958EE35F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12265-08B1-4407-9BC7-A35970EA8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065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1AC6-0A78-4452-9847-E0E5958EE35F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12265-08B1-4407-9BC7-A35970EA8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230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1AC6-0A78-4452-9847-E0E5958EE35F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12265-08B1-4407-9BC7-A35970EA8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994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1AC6-0A78-4452-9847-E0E5958EE35F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12265-08B1-4407-9BC7-A35970EA8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835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1AC6-0A78-4452-9847-E0E5958EE35F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12265-08B1-4407-9BC7-A35970EA8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639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1AC6-0A78-4452-9847-E0E5958EE35F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12265-08B1-4407-9BC7-A35970EA8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59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41AC6-0A78-4452-9847-E0E5958EE35F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12265-08B1-4407-9BC7-A35970EA8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225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hyperlink" Target="http://www.stevewyborney.com/?p=1028" TargetMode="External"/><Relationship Id="rId18" Type="http://schemas.openxmlformats.org/officeDocument/2006/relationships/hyperlink" Target="https://stevewyborney.com/2018/04/the-estimation-clipboard/" TargetMode="External"/><Relationship Id="rId26" Type="http://schemas.openxmlformats.org/officeDocument/2006/relationships/image" Target="../media/image12.jpeg"/><Relationship Id="rId3" Type="http://schemas.openxmlformats.org/officeDocument/2006/relationships/hyperlink" Target="https://stevewyborney.com/2021/01/part-2-new-esti-mysteries-and-number-sense-resources-every-day-for-the-rest-of-the-school-year/" TargetMode="External"/><Relationship Id="rId21" Type="http://schemas.openxmlformats.org/officeDocument/2006/relationships/image" Target="../media/image10.png"/><Relationship Id="rId7" Type="http://schemas.openxmlformats.org/officeDocument/2006/relationships/hyperlink" Target="https://stevewyborney.com/2019/09/51-esti-mysteries/" TargetMode="External"/><Relationship Id="rId12" Type="http://schemas.openxmlformats.org/officeDocument/2006/relationships/image" Target="../media/image6.jpeg"/><Relationship Id="rId17" Type="http://schemas.openxmlformats.org/officeDocument/2006/relationships/image" Target="../media/image8.jpeg"/><Relationship Id="rId25" Type="http://schemas.openxmlformats.org/officeDocument/2006/relationships/hyperlink" Target="https://stevewyborney.com/2021/03/part-3-new-esti-mysteries-and-number-sense-resources-every-day-for-the-rest-of-the-school-year/" TargetMode="External"/><Relationship Id="rId2" Type="http://schemas.openxmlformats.org/officeDocument/2006/relationships/image" Target="../media/image1.jpeg"/><Relationship Id="rId16" Type="http://schemas.openxmlformats.org/officeDocument/2006/relationships/hyperlink" Target="https://www.stevewyborney.com/?p=1483" TargetMode="External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hyperlink" Target="http://www.stevewyborney.com/?p=893" TargetMode="External"/><Relationship Id="rId24" Type="http://schemas.openxmlformats.org/officeDocument/2006/relationships/image" Target="../media/image11.jpeg"/><Relationship Id="rId5" Type="http://schemas.openxmlformats.org/officeDocument/2006/relationships/hyperlink" Target="http://www.stevewyborney.com/?p=1253" TargetMode="External"/><Relationship Id="rId15" Type="http://schemas.openxmlformats.org/officeDocument/2006/relationships/hyperlink" Target="https://stevewyborney.com/2019/02/20-days-of-number-sense-rich-math-talk/" TargetMode="External"/><Relationship Id="rId23" Type="http://schemas.openxmlformats.org/officeDocument/2006/relationships/hyperlink" Target="https://stevewyborney.com/2020/11/new-esti-mysteries-and-number-sense-resources-every-day-for-the-rest-of-the-school-year/" TargetMode="External"/><Relationship Id="rId10" Type="http://schemas.openxmlformats.org/officeDocument/2006/relationships/image" Target="../media/image5.jpeg"/><Relationship Id="rId19" Type="http://schemas.openxmlformats.org/officeDocument/2006/relationships/hyperlink" Target="https://www.youtube.com/c/SteveWyborneyMath/playlists?view=1&amp;sort=da&amp;flow=grid" TargetMode="External"/><Relationship Id="rId4" Type="http://schemas.openxmlformats.org/officeDocument/2006/relationships/image" Target="../media/image2.jpeg"/><Relationship Id="rId9" Type="http://schemas.openxmlformats.org/officeDocument/2006/relationships/hyperlink" Target="https://www.stevewyborney.com/?p=1891" TargetMode="External"/><Relationship Id="rId14" Type="http://schemas.openxmlformats.org/officeDocument/2006/relationships/image" Target="../media/image7.jpeg"/><Relationship Id="rId22" Type="http://schemas.openxmlformats.org/officeDocument/2006/relationships/hyperlink" Target="https://stevewyborney.com/2020/08/the-multiplication-course-by-steve-wyborney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hyperlink" Target="http://www.stevewyborney.com/?p=1028" TargetMode="External"/><Relationship Id="rId18" Type="http://schemas.openxmlformats.org/officeDocument/2006/relationships/hyperlink" Target="https://stevewyborney.com/2018/04/the-estimation-clipboard/" TargetMode="External"/><Relationship Id="rId26" Type="http://schemas.openxmlformats.org/officeDocument/2006/relationships/image" Target="../media/image12.jpeg"/><Relationship Id="rId3" Type="http://schemas.openxmlformats.org/officeDocument/2006/relationships/hyperlink" Target="https://stevewyborney.com/2021/01/part-2-new-esti-mysteries-and-number-sense-resources-every-day-for-the-rest-of-the-school-year/" TargetMode="External"/><Relationship Id="rId21" Type="http://schemas.openxmlformats.org/officeDocument/2006/relationships/image" Target="../media/image10.png"/><Relationship Id="rId7" Type="http://schemas.openxmlformats.org/officeDocument/2006/relationships/hyperlink" Target="https://stevewyborney.com/2019/09/51-esti-mysteries/" TargetMode="External"/><Relationship Id="rId12" Type="http://schemas.openxmlformats.org/officeDocument/2006/relationships/image" Target="../media/image6.jpeg"/><Relationship Id="rId17" Type="http://schemas.openxmlformats.org/officeDocument/2006/relationships/image" Target="../media/image8.jpeg"/><Relationship Id="rId25" Type="http://schemas.openxmlformats.org/officeDocument/2006/relationships/hyperlink" Target="https://stevewyborney.com/2021/03/part-3-new-esti-mysteries-and-number-sense-resources-every-day-for-the-rest-of-the-school-year/" TargetMode="External"/><Relationship Id="rId2" Type="http://schemas.openxmlformats.org/officeDocument/2006/relationships/image" Target="../media/image1.jpeg"/><Relationship Id="rId16" Type="http://schemas.openxmlformats.org/officeDocument/2006/relationships/hyperlink" Target="https://www.stevewyborney.com/?p=1483" TargetMode="External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hyperlink" Target="http://www.stevewyborney.com/?p=893" TargetMode="External"/><Relationship Id="rId24" Type="http://schemas.openxmlformats.org/officeDocument/2006/relationships/image" Target="../media/image11.jpeg"/><Relationship Id="rId5" Type="http://schemas.openxmlformats.org/officeDocument/2006/relationships/hyperlink" Target="http://www.stevewyborney.com/?p=1253" TargetMode="External"/><Relationship Id="rId15" Type="http://schemas.openxmlformats.org/officeDocument/2006/relationships/hyperlink" Target="https://stevewyborney.com/2019/02/20-days-of-number-sense-rich-math-talk/" TargetMode="External"/><Relationship Id="rId23" Type="http://schemas.openxmlformats.org/officeDocument/2006/relationships/hyperlink" Target="https://stevewyborney.com/2020/11/new-esti-mysteries-and-number-sense-resources-every-day-for-the-rest-of-the-school-year/" TargetMode="External"/><Relationship Id="rId10" Type="http://schemas.openxmlformats.org/officeDocument/2006/relationships/image" Target="../media/image5.jpeg"/><Relationship Id="rId19" Type="http://schemas.openxmlformats.org/officeDocument/2006/relationships/hyperlink" Target="https://www.youtube.com/c/SteveWyborneyMath/playlists?view=1&amp;sort=da&amp;flow=grid" TargetMode="External"/><Relationship Id="rId4" Type="http://schemas.openxmlformats.org/officeDocument/2006/relationships/image" Target="../media/image2.jpeg"/><Relationship Id="rId9" Type="http://schemas.openxmlformats.org/officeDocument/2006/relationships/hyperlink" Target="https://www.stevewyborney.com/?p=1891" TargetMode="External"/><Relationship Id="rId14" Type="http://schemas.openxmlformats.org/officeDocument/2006/relationships/image" Target="../media/image7.jpeg"/><Relationship Id="rId22" Type="http://schemas.openxmlformats.org/officeDocument/2006/relationships/hyperlink" Target="https://stevewyborney.com/2020/08/the-multiplication-course-by-steve-wyborney/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hyperlink" Target="http://www.stevewyborney.com/?p=1028" TargetMode="External"/><Relationship Id="rId18" Type="http://schemas.openxmlformats.org/officeDocument/2006/relationships/hyperlink" Target="https://stevewyborney.com/2018/04/the-estimation-clipboard/" TargetMode="External"/><Relationship Id="rId26" Type="http://schemas.openxmlformats.org/officeDocument/2006/relationships/image" Target="../media/image12.jpeg"/><Relationship Id="rId3" Type="http://schemas.openxmlformats.org/officeDocument/2006/relationships/hyperlink" Target="https://stevewyborney.com/2021/01/part-2-new-esti-mysteries-and-number-sense-resources-every-day-for-the-rest-of-the-school-year/" TargetMode="External"/><Relationship Id="rId21" Type="http://schemas.openxmlformats.org/officeDocument/2006/relationships/image" Target="../media/image10.png"/><Relationship Id="rId7" Type="http://schemas.openxmlformats.org/officeDocument/2006/relationships/hyperlink" Target="https://stevewyborney.com/2019/09/51-esti-mysteries/" TargetMode="External"/><Relationship Id="rId12" Type="http://schemas.openxmlformats.org/officeDocument/2006/relationships/image" Target="../media/image6.jpeg"/><Relationship Id="rId17" Type="http://schemas.openxmlformats.org/officeDocument/2006/relationships/image" Target="../media/image8.jpeg"/><Relationship Id="rId25" Type="http://schemas.openxmlformats.org/officeDocument/2006/relationships/hyperlink" Target="https://stevewyborney.com/2021/03/part-3-new-esti-mysteries-and-number-sense-resources-every-day-for-the-rest-of-the-school-year/" TargetMode="External"/><Relationship Id="rId2" Type="http://schemas.openxmlformats.org/officeDocument/2006/relationships/image" Target="../media/image1.jpeg"/><Relationship Id="rId16" Type="http://schemas.openxmlformats.org/officeDocument/2006/relationships/hyperlink" Target="https://www.stevewyborney.com/?p=1483" TargetMode="External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hyperlink" Target="http://www.stevewyborney.com/?p=893" TargetMode="External"/><Relationship Id="rId24" Type="http://schemas.openxmlformats.org/officeDocument/2006/relationships/image" Target="../media/image11.jpeg"/><Relationship Id="rId5" Type="http://schemas.openxmlformats.org/officeDocument/2006/relationships/hyperlink" Target="http://www.stevewyborney.com/?p=1253" TargetMode="External"/><Relationship Id="rId15" Type="http://schemas.openxmlformats.org/officeDocument/2006/relationships/hyperlink" Target="https://stevewyborney.com/2019/02/20-days-of-number-sense-rich-math-talk/" TargetMode="External"/><Relationship Id="rId23" Type="http://schemas.openxmlformats.org/officeDocument/2006/relationships/hyperlink" Target="https://stevewyborney.com/2020/11/new-esti-mysteries-and-number-sense-resources-every-day-for-the-rest-of-the-school-year/" TargetMode="External"/><Relationship Id="rId10" Type="http://schemas.openxmlformats.org/officeDocument/2006/relationships/image" Target="../media/image5.jpeg"/><Relationship Id="rId19" Type="http://schemas.openxmlformats.org/officeDocument/2006/relationships/hyperlink" Target="https://www.youtube.com/c/SteveWyborneyMath/playlists?view=1&amp;sort=da&amp;flow=grid" TargetMode="External"/><Relationship Id="rId4" Type="http://schemas.openxmlformats.org/officeDocument/2006/relationships/image" Target="../media/image2.jpeg"/><Relationship Id="rId9" Type="http://schemas.openxmlformats.org/officeDocument/2006/relationships/hyperlink" Target="https://www.stevewyborney.com/?p=1891" TargetMode="External"/><Relationship Id="rId14" Type="http://schemas.openxmlformats.org/officeDocument/2006/relationships/image" Target="../media/image7.jpeg"/><Relationship Id="rId22" Type="http://schemas.openxmlformats.org/officeDocument/2006/relationships/hyperlink" Target="https://stevewyborney.com/2020/08/the-multiplication-course-by-steve-wyborney/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hyperlink" Target="http://www.stevewyborney.com/?p=1028" TargetMode="External"/><Relationship Id="rId18" Type="http://schemas.openxmlformats.org/officeDocument/2006/relationships/hyperlink" Target="https://stevewyborney.com/2018/04/the-estimation-clipboard/" TargetMode="External"/><Relationship Id="rId26" Type="http://schemas.openxmlformats.org/officeDocument/2006/relationships/image" Target="../media/image12.jpeg"/><Relationship Id="rId3" Type="http://schemas.openxmlformats.org/officeDocument/2006/relationships/hyperlink" Target="https://stevewyborney.com/2021/01/part-2-new-esti-mysteries-and-number-sense-resources-every-day-for-the-rest-of-the-school-year/" TargetMode="External"/><Relationship Id="rId21" Type="http://schemas.openxmlformats.org/officeDocument/2006/relationships/image" Target="../media/image10.png"/><Relationship Id="rId7" Type="http://schemas.openxmlformats.org/officeDocument/2006/relationships/hyperlink" Target="https://stevewyborney.com/2019/09/51-esti-mysteries/" TargetMode="External"/><Relationship Id="rId12" Type="http://schemas.openxmlformats.org/officeDocument/2006/relationships/image" Target="../media/image6.jpeg"/><Relationship Id="rId17" Type="http://schemas.openxmlformats.org/officeDocument/2006/relationships/image" Target="../media/image8.jpeg"/><Relationship Id="rId25" Type="http://schemas.openxmlformats.org/officeDocument/2006/relationships/hyperlink" Target="https://stevewyborney.com/2021/03/part-3-new-esti-mysteries-and-number-sense-resources-every-day-for-the-rest-of-the-school-year/" TargetMode="External"/><Relationship Id="rId2" Type="http://schemas.openxmlformats.org/officeDocument/2006/relationships/image" Target="../media/image1.jpeg"/><Relationship Id="rId16" Type="http://schemas.openxmlformats.org/officeDocument/2006/relationships/hyperlink" Target="https://www.stevewyborney.com/?p=1483" TargetMode="External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hyperlink" Target="http://www.stevewyborney.com/?p=893" TargetMode="External"/><Relationship Id="rId24" Type="http://schemas.openxmlformats.org/officeDocument/2006/relationships/image" Target="../media/image11.jpeg"/><Relationship Id="rId5" Type="http://schemas.openxmlformats.org/officeDocument/2006/relationships/hyperlink" Target="http://www.stevewyborney.com/?p=1253" TargetMode="External"/><Relationship Id="rId15" Type="http://schemas.openxmlformats.org/officeDocument/2006/relationships/hyperlink" Target="https://stevewyborney.com/2019/02/20-days-of-number-sense-rich-math-talk/" TargetMode="External"/><Relationship Id="rId23" Type="http://schemas.openxmlformats.org/officeDocument/2006/relationships/hyperlink" Target="https://stevewyborney.com/2020/11/new-esti-mysteries-and-number-sense-resources-every-day-for-the-rest-of-the-school-year/" TargetMode="External"/><Relationship Id="rId10" Type="http://schemas.openxmlformats.org/officeDocument/2006/relationships/image" Target="../media/image5.jpeg"/><Relationship Id="rId19" Type="http://schemas.openxmlformats.org/officeDocument/2006/relationships/hyperlink" Target="https://www.youtube.com/c/SteveWyborneyMath/playlists?view=1&amp;sort=da&amp;flow=grid" TargetMode="External"/><Relationship Id="rId4" Type="http://schemas.openxmlformats.org/officeDocument/2006/relationships/image" Target="../media/image2.jpeg"/><Relationship Id="rId9" Type="http://schemas.openxmlformats.org/officeDocument/2006/relationships/hyperlink" Target="https://www.stevewyborney.com/?p=1891" TargetMode="External"/><Relationship Id="rId14" Type="http://schemas.openxmlformats.org/officeDocument/2006/relationships/image" Target="../media/image7.jpeg"/><Relationship Id="rId22" Type="http://schemas.openxmlformats.org/officeDocument/2006/relationships/hyperlink" Target="https://stevewyborney.com/2020/08/the-multiplication-course-by-steve-wyborney/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hyperlink" Target="http://www.stevewyborney.com/?p=1028" TargetMode="External"/><Relationship Id="rId18" Type="http://schemas.openxmlformats.org/officeDocument/2006/relationships/hyperlink" Target="https://stevewyborney.com/2018/04/the-estimation-clipboard/" TargetMode="External"/><Relationship Id="rId26" Type="http://schemas.openxmlformats.org/officeDocument/2006/relationships/image" Target="../media/image12.jpeg"/><Relationship Id="rId3" Type="http://schemas.openxmlformats.org/officeDocument/2006/relationships/hyperlink" Target="https://stevewyborney.com/2021/01/part-2-new-esti-mysteries-and-number-sense-resources-every-day-for-the-rest-of-the-school-year/" TargetMode="External"/><Relationship Id="rId21" Type="http://schemas.openxmlformats.org/officeDocument/2006/relationships/image" Target="../media/image10.png"/><Relationship Id="rId7" Type="http://schemas.openxmlformats.org/officeDocument/2006/relationships/hyperlink" Target="https://stevewyborney.com/2019/09/51-esti-mysteries/" TargetMode="External"/><Relationship Id="rId12" Type="http://schemas.openxmlformats.org/officeDocument/2006/relationships/image" Target="../media/image6.jpeg"/><Relationship Id="rId17" Type="http://schemas.openxmlformats.org/officeDocument/2006/relationships/image" Target="../media/image8.jpeg"/><Relationship Id="rId25" Type="http://schemas.openxmlformats.org/officeDocument/2006/relationships/hyperlink" Target="https://stevewyborney.com/2021/03/part-3-new-esti-mysteries-and-number-sense-resources-every-day-for-the-rest-of-the-school-year/" TargetMode="External"/><Relationship Id="rId2" Type="http://schemas.openxmlformats.org/officeDocument/2006/relationships/image" Target="../media/image1.jpeg"/><Relationship Id="rId16" Type="http://schemas.openxmlformats.org/officeDocument/2006/relationships/hyperlink" Target="https://www.stevewyborney.com/?p=1483" TargetMode="External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hyperlink" Target="http://www.stevewyborney.com/?p=893" TargetMode="External"/><Relationship Id="rId24" Type="http://schemas.openxmlformats.org/officeDocument/2006/relationships/image" Target="../media/image11.jpeg"/><Relationship Id="rId5" Type="http://schemas.openxmlformats.org/officeDocument/2006/relationships/hyperlink" Target="http://www.stevewyborney.com/?p=1253" TargetMode="External"/><Relationship Id="rId15" Type="http://schemas.openxmlformats.org/officeDocument/2006/relationships/hyperlink" Target="https://stevewyborney.com/2019/02/20-days-of-number-sense-rich-math-talk/" TargetMode="External"/><Relationship Id="rId23" Type="http://schemas.openxmlformats.org/officeDocument/2006/relationships/hyperlink" Target="https://stevewyborney.com/2020/11/new-esti-mysteries-and-number-sense-resources-every-day-for-the-rest-of-the-school-year/" TargetMode="External"/><Relationship Id="rId10" Type="http://schemas.openxmlformats.org/officeDocument/2006/relationships/image" Target="../media/image5.jpeg"/><Relationship Id="rId19" Type="http://schemas.openxmlformats.org/officeDocument/2006/relationships/hyperlink" Target="https://www.youtube.com/c/SteveWyborneyMath/playlists?view=1&amp;sort=da&amp;flow=grid" TargetMode="External"/><Relationship Id="rId4" Type="http://schemas.openxmlformats.org/officeDocument/2006/relationships/image" Target="../media/image2.jpeg"/><Relationship Id="rId9" Type="http://schemas.openxmlformats.org/officeDocument/2006/relationships/hyperlink" Target="https://www.stevewyborney.com/?p=1891" TargetMode="External"/><Relationship Id="rId14" Type="http://schemas.openxmlformats.org/officeDocument/2006/relationships/image" Target="../media/image7.jpeg"/><Relationship Id="rId22" Type="http://schemas.openxmlformats.org/officeDocument/2006/relationships/hyperlink" Target="https://stevewyborney.com/2020/08/the-multiplication-course-by-steve-wyborney/" TargetMode="Externa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hyperlink" Target="http://www.stevewyborney.com/?p=1028" TargetMode="External"/><Relationship Id="rId18" Type="http://schemas.openxmlformats.org/officeDocument/2006/relationships/hyperlink" Target="https://stevewyborney.com/2018/04/the-estimation-clipboard/" TargetMode="External"/><Relationship Id="rId26" Type="http://schemas.openxmlformats.org/officeDocument/2006/relationships/image" Target="../media/image12.jpeg"/><Relationship Id="rId3" Type="http://schemas.openxmlformats.org/officeDocument/2006/relationships/hyperlink" Target="https://stevewyborney.com/2021/01/part-2-new-esti-mysteries-and-number-sense-resources-every-day-for-the-rest-of-the-school-year/" TargetMode="External"/><Relationship Id="rId21" Type="http://schemas.openxmlformats.org/officeDocument/2006/relationships/image" Target="../media/image10.png"/><Relationship Id="rId7" Type="http://schemas.openxmlformats.org/officeDocument/2006/relationships/hyperlink" Target="https://stevewyborney.com/2019/09/51-esti-mysteries/" TargetMode="External"/><Relationship Id="rId12" Type="http://schemas.openxmlformats.org/officeDocument/2006/relationships/image" Target="../media/image6.jpeg"/><Relationship Id="rId17" Type="http://schemas.openxmlformats.org/officeDocument/2006/relationships/image" Target="../media/image8.jpeg"/><Relationship Id="rId25" Type="http://schemas.openxmlformats.org/officeDocument/2006/relationships/hyperlink" Target="https://stevewyborney.com/2021/03/part-3-new-esti-mysteries-and-number-sense-resources-every-day-for-the-rest-of-the-school-year/" TargetMode="External"/><Relationship Id="rId2" Type="http://schemas.openxmlformats.org/officeDocument/2006/relationships/image" Target="../media/image1.jpeg"/><Relationship Id="rId16" Type="http://schemas.openxmlformats.org/officeDocument/2006/relationships/hyperlink" Target="https://www.stevewyborney.com/?p=1483" TargetMode="External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hyperlink" Target="http://www.stevewyborney.com/?p=893" TargetMode="External"/><Relationship Id="rId24" Type="http://schemas.openxmlformats.org/officeDocument/2006/relationships/image" Target="../media/image11.jpeg"/><Relationship Id="rId5" Type="http://schemas.openxmlformats.org/officeDocument/2006/relationships/hyperlink" Target="http://www.stevewyborney.com/?p=1253" TargetMode="External"/><Relationship Id="rId15" Type="http://schemas.openxmlformats.org/officeDocument/2006/relationships/hyperlink" Target="https://stevewyborney.com/2019/02/20-days-of-number-sense-rich-math-talk/" TargetMode="External"/><Relationship Id="rId23" Type="http://schemas.openxmlformats.org/officeDocument/2006/relationships/hyperlink" Target="https://stevewyborney.com/2020/11/new-esti-mysteries-and-number-sense-resources-every-day-for-the-rest-of-the-school-year/" TargetMode="External"/><Relationship Id="rId10" Type="http://schemas.openxmlformats.org/officeDocument/2006/relationships/image" Target="../media/image5.jpeg"/><Relationship Id="rId19" Type="http://schemas.openxmlformats.org/officeDocument/2006/relationships/hyperlink" Target="https://www.youtube.com/c/SteveWyborneyMath/playlists?view=1&amp;sort=da&amp;flow=grid" TargetMode="External"/><Relationship Id="rId4" Type="http://schemas.openxmlformats.org/officeDocument/2006/relationships/image" Target="../media/image2.jpeg"/><Relationship Id="rId9" Type="http://schemas.openxmlformats.org/officeDocument/2006/relationships/hyperlink" Target="https://www.stevewyborney.com/?p=1891" TargetMode="External"/><Relationship Id="rId14" Type="http://schemas.openxmlformats.org/officeDocument/2006/relationships/image" Target="../media/image7.jpeg"/><Relationship Id="rId22" Type="http://schemas.openxmlformats.org/officeDocument/2006/relationships/hyperlink" Target="https://stevewyborney.com/2020/08/the-multiplication-course-by-steve-wyborney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hyperlink" Target="http://www.stevewyborney.com/?p=1028" TargetMode="External"/><Relationship Id="rId18" Type="http://schemas.openxmlformats.org/officeDocument/2006/relationships/hyperlink" Target="https://stevewyborney.com/2018/04/the-estimation-clipboard/" TargetMode="External"/><Relationship Id="rId26" Type="http://schemas.openxmlformats.org/officeDocument/2006/relationships/image" Target="../media/image12.jpeg"/><Relationship Id="rId3" Type="http://schemas.openxmlformats.org/officeDocument/2006/relationships/hyperlink" Target="https://stevewyborney.com/2021/01/part-2-new-esti-mysteries-and-number-sense-resources-every-day-for-the-rest-of-the-school-year/" TargetMode="External"/><Relationship Id="rId21" Type="http://schemas.openxmlformats.org/officeDocument/2006/relationships/image" Target="../media/image10.png"/><Relationship Id="rId7" Type="http://schemas.openxmlformats.org/officeDocument/2006/relationships/hyperlink" Target="https://stevewyborney.com/2019/09/51-esti-mysteries/" TargetMode="External"/><Relationship Id="rId12" Type="http://schemas.openxmlformats.org/officeDocument/2006/relationships/image" Target="../media/image6.jpeg"/><Relationship Id="rId17" Type="http://schemas.openxmlformats.org/officeDocument/2006/relationships/image" Target="../media/image8.jpeg"/><Relationship Id="rId25" Type="http://schemas.openxmlformats.org/officeDocument/2006/relationships/hyperlink" Target="https://stevewyborney.com/2021/03/part-3-new-esti-mysteries-and-number-sense-resources-every-day-for-the-rest-of-the-school-year/" TargetMode="External"/><Relationship Id="rId2" Type="http://schemas.openxmlformats.org/officeDocument/2006/relationships/image" Target="../media/image1.jpeg"/><Relationship Id="rId16" Type="http://schemas.openxmlformats.org/officeDocument/2006/relationships/hyperlink" Target="https://www.stevewyborney.com/?p=1483" TargetMode="External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hyperlink" Target="http://www.stevewyborney.com/?p=893" TargetMode="External"/><Relationship Id="rId24" Type="http://schemas.openxmlformats.org/officeDocument/2006/relationships/image" Target="../media/image11.jpeg"/><Relationship Id="rId5" Type="http://schemas.openxmlformats.org/officeDocument/2006/relationships/hyperlink" Target="http://www.stevewyborney.com/?p=1253" TargetMode="External"/><Relationship Id="rId15" Type="http://schemas.openxmlformats.org/officeDocument/2006/relationships/hyperlink" Target="https://stevewyborney.com/2019/02/20-days-of-number-sense-rich-math-talk/" TargetMode="External"/><Relationship Id="rId23" Type="http://schemas.openxmlformats.org/officeDocument/2006/relationships/hyperlink" Target="https://stevewyborney.com/2020/11/new-esti-mysteries-and-number-sense-resources-every-day-for-the-rest-of-the-school-year/" TargetMode="External"/><Relationship Id="rId10" Type="http://schemas.openxmlformats.org/officeDocument/2006/relationships/image" Target="../media/image5.jpeg"/><Relationship Id="rId19" Type="http://schemas.openxmlformats.org/officeDocument/2006/relationships/hyperlink" Target="https://www.youtube.com/c/SteveWyborneyMath/playlists?view=1&amp;sort=da&amp;flow=grid" TargetMode="External"/><Relationship Id="rId4" Type="http://schemas.openxmlformats.org/officeDocument/2006/relationships/image" Target="../media/image2.jpeg"/><Relationship Id="rId9" Type="http://schemas.openxmlformats.org/officeDocument/2006/relationships/hyperlink" Target="https://www.stevewyborney.com/?p=1891" TargetMode="External"/><Relationship Id="rId14" Type="http://schemas.openxmlformats.org/officeDocument/2006/relationships/image" Target="../media/image7.jpeg"/><Relationship Id="rId22" Type="http://schemas.openxmlformats.org/officeDocument/2006/relationships/hyperlink" Target="https://stevewyborney.com/2020/08/the-multiplication-course-by-steve-wyborney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958975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Steve </a:t>
            </a:r>
            <a:r>
              <a:rPr lang="en-US" sz="6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Wyborney</a:t>
            </a:r>
            <a:endParaRPr lang="en-US" sz="6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533400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Splat! Medley #4</a:t>
            </a:r>
            <a:endParaRPr lang="en-US" sz="6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43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6989339" y="1661555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476162" y="1535094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046466" y="685800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694313" y="899555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460825" y="3886200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772400" y="2971800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629400" y="4393623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709776" y="4042390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867400" y="2832265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328776" y="2569029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 rot="16200000">
            <a:off x="2595787" y="1250521"/>
            <a:ext cx="5379085" cy="5583739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 rot="16200000">
            <a:off x="2595789" y="1250521"/>
            <a:ext cx="5379084" cy="5583738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915908" y="6581001"/>
            <a:ext cx="1228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Steve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Wyborney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772400" y="206829"/>
            <a:ext cx="1143000" cy="9361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10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8892" y="6581001"/>
            <a:ext cx="1879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Rectangular Callout 16"/>
          <p:cNvSpPr/>
          <p:nvPr/>
        </p:nvSpPr>
        <p:spPr>
          <a:xfrm>
            <a:off x="533400" y="275892"/>
            <a:ext cx="1925748" cy="1476708"/>
          </a:xfrm>
          <a:prstGeom prst="wedgeRectCallout">
            <a:avLst>
              <a:gd name="adj1" fmla="val -58513"/>
              <a:gd name="adj2" fmla="val 9087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How many blue shapes do you see?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8" name="Rectangular Callout 17"/>
          <p:cNvSpPr/>
          <p:nvPr/>
        </p:nvSpPr>
        <p:spPr>
          <a:xfrm>
            <a:off x="533400" y="275892"/>
            <a:ext cx="1925748" cy="1476708"/>
          </a:xfrm>
          <a:prstGeom prst="wedgeRectCallout">
            <a:avLst>
              <a:gd name="adj1" fmla="val -58513"/>
              <a:gd name="adj2" fmla="val 9087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Splat!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9" name="Rectangular Callout 18"/>
          <p:cNvSpPr/>
          <p:nvPr/>
        </p:nvSpPr>
        <p:spPr>
          <a:xfrm>
            <a:off x="533400" y="275892"/>
            <a:ext cx="1925748" cy="1476708"/>
          </a:xfrm>
          <a:prstGeom prst="wedgeRectCallout">
            <a:avLst>
              <a:gd name="adj1" fmla="val -58513"/>
              <a:gd name="adj2" fmla="val 9087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How many shapes are under the splat?  How do you know?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0" name="Rectangular Callout 19"/>
          <p:cNvSpPr/>
          <p:nvPr/>
        </p:nvSpPr>
        <p:spPr>
          <a:xfrm>
            <a:off x="531994" y="275892"/>
            <a:ext cx="1925748" cy="1476708"/>
          </a:xfrm>
          <a:prstGeom prst="wedgeRectCallout">
            <a:avLst>
              <a:gd name="adj1" fmla="val -58513"/>
              <a:gd name="adj2" fmla="val 9087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How else could you know?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5" name="Rectangular Callout 24"/>
          <p:cNvSpPr/>
          <p:nvPr/>
        </p:nvSpPr>
        <p:spPr>
          <a:xfrm>
            <a:off x="531994" y="275892"/>
            <a:ext cx="1925748" cy="1476708"/>
          </a:xfrm>
          <a:prstGeom prst="wedgeRectCallout">
            <a:avLst>
              <a:gd name="adj1" fmla="val -58513"/>
              <a:gd name="adj2" fmla="val 9087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Let’s look under the splat to see how many shapes are there.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6" name="Rectangular Callout 25"/>
          <p:cNvSpPr/>
          <p:nvPr/>
        </p:nvSpPr>
        <p:spPr>
          <a:xfrm>
            <a:off x="533400" y="275892"/>
            <a:ext cx="1925748" cy="1476708"/>
          </a:xfrm>
          <a:prstGeom prst="wedgeRectCallout">
            <a:avLst>
              <a:gd name="adj1" fmla="val -58513"/>
              <a:gd name="adj2" fmla="val 9087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What can we learn from this picture?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743200" y="3390900"/>
            <a:ext cx="3974306" cy="34671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Important Note: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can see this box, then the slide show is not playing.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Here is the solution: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PowerPoint, click on Slide Show, then click on From Current Slide.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Google Slides, click on View then Present.</a:t>
            </a:r>
          </a:p>
        </p:txBody>
      </p:sp>
    </p:spTree>
    <p:extLst>
      <p:ext uri="{BB962C8B-B14F-4D97-AF65-F5344CB8AC3E}">
        <p14:creationId xmlns:p14="http://schemas.microsoft.com/office/powerpoint/2010/main" val="327784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3" grpId="0" animBg="1"/>
      <p:bldP spid="5" grpId="0" animBg="1"/>
      <p:bldP spid="10" grpId="0" animBg="1"/>
      <p:bldP spid="11" grpId="0" animBg="1"/>
      <p:bldP spid="13" grpId="0" animBg="1"/>
      <p:bldP spid="28" grpId="0" animBg="1"/>
      <p:bldP spid="29" grpId="0" animBg="1"/>
      <p:bldP spid="7" grpId="0" animBg="1"/>
      <p:bldP spid="23" grpId="0" animBg="1"/>
      <p:bldP spid="23" grpId="1" animBg="1"/>
      <p:bldP spid="24" grpId="0" animBg="1"/>
      <p:bldP spid="21" grpId="0" animBg="1"/>
      <p:bldP spid="17" grpId="0" animBg="1"/>
      <p:bldP spid="18" grpId="0" animBg="1"/>
      <p:bldP spid="19" grpId="0" animBg="1"/>
      <p:bldP spid="20" grpId="0" animBg="1"/>
      <p:bldP spid="25" grpId="0" animBg="1"/>
      <p:bldP spid="26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264768" y="899271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572284" y="4595961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871992" y="2335900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717825" y="1013571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840717" y="3156077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565028" y="3429000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 rot="16200000">
            <a:off x="1248978" y="342708"/>
            <a:ext cx="5571112" cy="5783071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 rot="16200000">
            <a:off x="1248980" y="342708"/>
            <a:ext cx="5571112" cy="5783071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231855" y="1188942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203279" y="2057400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534908" y="4218350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915908" y="6581001"/>
            <a:ext cx="1228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Steve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Wyborney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772400" y="206829"/>
            <a:ext cx="1143000" cy="9361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10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8892" y="6581001"/>
            <a:ext cx="1879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1425034" y="4976961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76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9" grpId="0" animBg="1"/>
      <p:bldP spid="10" grpId="0" animBg="1"/>
      <p:bldP spid="11" grpId="0" animBg="1"/>
      <p:bldP spid="13" grpId="0" animBg="1"/>
      <p:bldP spid="18" grpId="0" animBg="1"/>
      <p:bldP spid="18" grpId="1" animBg="1"/>
      <p:bldP spid="19" grpId="0" animBg="1"/>
      <p:bldP spid="3" grpId="0" animBg="1"/>
      <p:bldP spid="6" grpId="0" animBg="1"/>
      <p:bldP spid="15" grpId="0" animBg="1"/>
      <p:bldP spid="14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1698171" y="3450771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307771" y="4761724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352800" y="4075924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088915" y="2917371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917371" y="1698171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 rot="16200000">
            <a:off x="298992" y="850955"/>
            <a:ext cx="3700491" cy="3841281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 rot="16200000">
            <a:off x="298995" y="850956"/>
            <a:ext cx="3700490" cy="3841280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7772400" y="359229"/>
            <a:ext cx="1143000" cy="9361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13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5334000" y="1371600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343400" y="2323324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781800" y="1855238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402285" y="3063553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998029" y="2670907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800600" y="3444553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800600" y="4609324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291943" y="4091013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910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 animBg="1"/>
      <p:bldP spid="19" grpId="0" animBg="1"/>
      <p:bldP spid="23" grpId="0" animBg="1"/>
      <p:bldP spid="25" grpId="0" animBg="1"/>
      <p:bldP spid="22" grpId="0" animBg="1"/>
      <p:bldP spid="22" grpId="1" animBg="1"/>
      <p:bldP spid="24" grpId="0" animBg="1"/>
      <p:bldP spid="35" grpId="0" animBg="1"/>
      <p:bldP spid="5" grpId="0" animBg="1"/>
      <p:bldP spid="6" grpId="0" animBg="1"/>
      <p:bldP spid="7" grpId="0" animBg="1"/>
      <p:bldP spid="13" grpId="0" animBg="1"/>
      <p:bldP spid="15" grpId="0" animBg="1"/>
      <p:bldP spid="26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6206113" y="3840217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337580" y="3539553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021650" y="4945084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856008" y="2158838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723695" y="2233058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199300" y="1090058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856008" y="3635296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131309" y="4030684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-8892" y="6581001"/>
            <a:ext cx="1879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223780" y="1165086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016904" y="1090058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640650" y="2777553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 rot="16200000">
            <a:off x="2202491" y="821742"/>
            <a:ext cx="5067883" cy="5260696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 rot="16200000">
            <a:off x="2202493" y="821741"/>
            <a:ext cx="5067882" cy="5260695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915908" y="6581001"/>
            <a:ext cx="1228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Steve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Wyborney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772400" y="206829"/>
            <a:ext cx="1143000" cy="9361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11</a:t>
            </a:r>
            <a:endParaRPr lang="en-US" sz="6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86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1" grpId="0" animBg="1"/>
      <p:bldP spid="18" grpId="0" animBg="1"/>
      <p:bldP spid="3" grpId="0" animBg="1"/>
      <p:bldP spid="5" grpId="0" animBg="1"/>
      <p:bldP spid="7" grpId="0" animBg="1"/>
      <p:bldP spid="9" grpId="0" animBg="1"/>
      <p:bldP spid="19" grpId="0" animBg="1"/>
      <p:bldP spid="20" grpId="0" animBg="1"/>
      <p:bldP spid="21" grpId="0" animBg="1"/>
      <p:bldP spid="16" grpId="0" animBg="1"/>
      <p:bldP spid="16" grpId="1" animBg="1"/>
      <p:bldP spid="17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teve Wyborney\Desktop\Part 4 Featured Pi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440" y="457201"/>
            <a:ext cx="1485560" cy="111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Steve Wyborney\Desktop\Blog Post Pics and email too\Clipboard Dic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173" y="457200"/>
            <a:ext cx="1492827" cy="111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C:\Users\Steve Wyborney\Desktop\Presentation1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717" y="2421515"/>
            <a:ext cx="1221978" cy="916483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6019800" y="3393946"/>
            <a:ext cx="15199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hlinkClick r:id=""/>
              </a:rPr>
              <a:t>80 Cube Conversations</a:t>
            </a:r>
          </a:p>
          <a:p>
            <a:pPr algn="ctr"/>
            <a:r>
              <a:rPr lang="en-US" sz="1100" b="1" dirty="0" smtClean="0">
                <a:hlinkClick r:id=""/>
              </a:rPr>
              <a:t>Lessons</a:t>
            </a:r>
            <a:endParaRPr lang="en-US" sz="1100" b="1" dirty="0" smtClean="0"/>
          </a:p>
        </p:txBody>
      </p:sp>
      <p:pic>
        <p:nvPicPr>
          <p:cNvPr id="30" name="Picture 29">
            <a:hlinkClick r:id="rId7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423162"/>
            <a:ext cx="1217004" cy="91275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026" name="Picture 2" descr="C:\Users\Steve Wyborney\Desktop\20 Days Title Pic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036" y="2393421"/>
            <a:ext cx="1240944" cy="93070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Steve Wyborney\Desktop\SPLAT blog post folder\Splat Promo Images and GIFs\Splat Level 3 B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421515"/>
            <a:ext cx="1219200" cy="9144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828804" y="3324128"/>
            <a:ext cx="12170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hlinkClick r:id=""/>
              </a:rPr>
              <a:t>The Original </a:t>
            </a:r>
          </a:p>
          <a:p>
            <a:pPr algn="ctr"/>
            <a:r>
              <a:rPr lang="en-US" sz="1100" b="1" dirty="0" smtClean="0">
                <a:hlinkClick r:id=""/>
              </a:rPr>
              <a:t>50 Splat! Lessons </a:t>
            </a:r>
            <a:endParaRPr lang="en-US" sz="1100" b="1" dirty="0"/>
          </a:p>
        </p:txBody>
      </p:sp>
      <p:pic>
        <p:nvPicPr>
          <p:cNvPr id="16" name="Picture 7" descr="C:\Users\Steve Wyborney\Desktop\Splat Promos HUGE SET\Slide6.JPG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821" y="2421515"/>
            <a:ext cx="1219200" cy="9144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352801" y="3359251"/>
            <a:ext cx="1008609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hlinkClick r:id=""/>
              </a:rPr>
              <a:t>The Original </a:t>
            </a:r>
          </a:p>
          <a:p>
            <a:pPr algn="ctr"/>
            <a:r>
              <a:rPr lang="en-US" sz="1100" b="1" dirty="0" smtClean="0">
                <a:hlinkClick r:id=""/>
              </a:rPr>
              <a:t>20 Fraction </a:t>
            </a:r>
          </a:p>
          <a:p>
            <a:pPr algn="ctr"/>
            <a:r>
              <a:rPr lang="en-US" sz="1100" b="1" dirty="0" smtClean="0">
                <a:hlinkClick r:id=""/>
              </a:rPr>
              <a:t>Splat! Lessons</a:t>
            </a:r>
            <a:endParaRPr lang="en-US" sz="11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81000" y="1964315"/>
            <a:ext cx="41419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More Free, Downloadable Resources From Blog Posts</a:t>
            </a:r>
            <a:endParaRPr lang="en-US" sz="1400" b="1" dirty="0"/>
          </a:p>
        </p:txBody>
      </p:sp>
      <p:sp>
        <p:nvSpPr>
          <p:cNvPr id="20" name="TextBox 19">
            <a:hlinkClick r:id="rId15"/>
          </p:cNvPr>
          <p:cNvSpPr txBox="1"/>
          <p:nvPr/>
        </p:nvSpPr>
        <p:spPr>
          <a:xfrm>
            <a:off x="7776260" y="3324129"/>
            <a:ext cx="1189748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hlinkClick r:id=""/>
              </a:rPr>
              <a:t>20 Days of </a:t>
            </a:r>
          </a:p>
          <a:p>
            <a:pPr algn="ctr"/>
            <a:r>
              <a:rPr lang="en-US" sz="1100" b="1" dirty="0" smtClean="0">
                <a:hlinkClick r:id=""/>
              </a:rPr>
              <a:t>Number Sense </a:t>
            </a:r>
          </a:p>
          <a:p>
            <a:pPr algn="ctr"/>
            <a:r>
              <a:rPr lang="en-US" sz="1100" b="1" dirty="0" smtClean="0">
                <a:hlinkClick r:id=""/>
              </a:rPr>
              <a:t>&amp; Rich Math Talk</a:t>
            </a:r>
            <a:endParaRPr lang="en-US" sz="1100" b="1" dirty="0" smtClean="0"/>
          </a:p>
        </p:txBody>
      </p:sp>
      <p:pic>
        <p:nvPicPr>
          <p:cNvPr id="28" name="Picture 2" descr="C:\Users\Steve Wyborney\Desktop\8.8.2018 Desktop\Estimation Clipboard Desktop Materials\Bundle 1 Glasses Pic.jpg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294" y="2424134"/>
            <a:ext cx="1250801" cy="93810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4590561" y="3438436"/>
            <a:ext cx="140270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hlinkClick r:id="rId18"/>
              </a:rPr>
              <a:t>The Original 40 Estimation Clipboard Sets</a:t>
            </a:r>
            <a:endParaRPr lang="en-US" sz="1100" b="1" dirty="0" smtClean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90500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0" y="4019238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3">
            <a:hlinkClick r:id="rId19"/>
          </p:cNvPr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24"/>
          <a:stretch/>
        </p:blipFill>
        <p:spPr bwMode="auto">
          <a:xfrm>
            <a:off x="5105400" y="4637362"/>
            <a:ext cx="3962400" cy="136434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6" name="TextBox 35">
            <a:hlinkClick r:id="rId7"/>
          </p:cNvPr>
          <p:cNvSpPr txBox="1"/>
          <p:nvPr/>
        </p:nvSpPr>
        <p:spPr>
          <a:xfrm>
            <a:off x="393026" y="3335915"/>
            <a:ext cx="11929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hlinkClick r:id="rId7"/>
              </a:rPr>
              <a:t>51 </a:t>
            </a:r>
            <a:r>
              <a:rPr lang="en-US" sz="1100" b="1" dirty="0" err="1" smtClean="0">
                <a:hlinkClick r:id="rId7"/>
              </a:rPr>
              <a:t>Esti</a:t>
            </a:r>
            <a:r>
              <a:rPr lang="en-US" sz="1100" b="1" dirty="0" smtClean="0">
                <a:hlinkClick r:id="rId7"/>
              </a:rPr>
              <a:t>-Mysteries</a:t>
            </a:r>
            <a:endParaRPr lang="en-US" sz="1100" b="1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724108"/>
            <a:ext cx="340971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0" y="4057233"/>
            <a:ext cx="4953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To Access The Multiplication Course…</a:t>
            </a:r>
          </a:p>
          <a:p>
            <a:endParaRPr lang="en-US" sz="1100" b="1" dirty="0" smtClean="0"/>
          </a:p>
          <a:p>
            <a:pPr marL="342900" indent="-342900">
              <a:buAutoNum type="arabicPeriod"/>
            </a:pPr>
            <a:r>
              <a:rPr lang="en-US" sz="1100" b="1" dirty="0" smtClean="0"/>
              <a:t>Click </a:t>
            </a:r>
            <a:r>
              <a:rPr lang="en-US" sz="1200" b="1" dirty="0" smtClean="0">
                <a:hlinkClick r:id="rId19"/>
              </a:rPr>
              <a:t>here</a:t>
            </a:r>
            <a:r>
              <a:rPr lang="en-US" sz="1200" b="1" dirty="0"/>
              <a:t> </a:t>
            </a:r>
            <a:r>
              <a:rPr lang="en-US" sz="1100" b="1" dirty="0" smtClean="0"/>
              <a:t>to see the chapter playlists on my YouTube channel.</a:t>
            </a:r>
          </a:p>
          <a:p>
            <a:pPr marL="342900" indent="-342900">
              <a:buAutoNum type="arabicPeriod"/>
            </a:pPr>
            <a:r>
              <a:rPr lang="en-US" sz="1100" b="1" dirty="0"/>
              <a:t>C</a:t>
            </a:r>
            <a:r>
              <a:rPr lang="en-US" sz="1100" b="1" dirty="0" smtClean="0"/>
              <a:t>lick on “sort by” (on the right side) and choose </a:t>
            </a:r>
            <a:r>
              <a:rPr lang="en-US" sz="1100" b="1" i="1" u="sng" dirty="0" smtClean="0"/>
              <a:t>Date created (oldest)</a:t>
            </a:r>
          </a:p>
          <a:p>
            <a:pPr marL="342900" indent="-342900">
              <a:buAutoNum type="arabicPeriod"/>
            </a:pPr>
            <a:r>
              <a:rPr lang="en-US" sz="1100" b="1" dirty="0" smtClean="0"/>
              <a:t>You’ll see all 12 chapters in the course.</a:t>
            </a:r>
          </a:p>
          <a:p>
            <a:pPr marL="342900" indent="-342900">
              <a:buAutoNum type="arabicPeriod"/>
            </a:pPr>
            <a:endParaRPr lang="en-US" sz="1100" b="1" dirty="0"/>
          </a:p>
          <a:p>
            <a:r>
              <a:rPr lang="en-US" sz="1100" b="1" dirty="0" smtClean="0"/>
              <a:t>Tips for Using the Multiplication Course</a:t>
            </a:r>
          </a:p>
          <a:p>
            <a:endParaRPr lang="en-US" sz="1100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 smtClean="0"/>
              <a:t>When looking at playlists, click on the words “View Full Playlist” instead of the thumbnail or the chapter title.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 smtClean="0"/>
              <a:t>Then click on the share button.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 smtClean="0"/>
              <a:t>Copy the link and send it to your class.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 smtClean="0"/>
              <a:t>Begin with 1 lesson (1 video) per day and then adjust the pacing to meet the needs of your class.</a:t>
            </a:r>
          </a:p>
          <a:p>
            <a:endParaRPr lang="en-US" sz="1100" b="1" dirty="0"/>
          </a:p>
          <a:p>
            <a:r>
              <a:rPr lang="en-US" sz="1100" b="1" dirty="0" smtClean="0"/>
              <a:t>For more information read the blog post about The Multiplication Course </a:t>
            </a:r>
            <a:r>
              <a:rPr lang="en-US" sz="1100" b="1" dirty="0" smtClean="0">
                <a:hlinkClick r:id="rId22"/>
              </a:rPr>
              <a:t>here</a:t>
            </a:r>
            <a:r>
              <a:rPr lang="en-US" sz="1100" b="1" dirty="0" smtClean="0"/>
              <a:t>. </a:t>
            </a:r>
            <a:endParaRPr lang="en-US" sz="1100" b="1" dirty="0"/>
          </a:p>
        </p:txBody>
      </p:sp>
      <p:pic>
        <p:nvPicPr>
          <p:cNvPr id="2052" name="Picture 4" descr="C:\Users\Steve Wyborney\Desktop\STEVES Esti-Mystery Clue Toolkit and Templates FALL 2020.jpg">
            <a:hlinkClick r:id="rId23"/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74" y="457200"/>
            <a:ext cx="1492826" cy="111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277352" y="1600200"/>
            <a:ext cx="17624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November  1 – January 8</a:t>
            </a:r>
            <a:endParaRPr lang="en-US" sz="1200" b="1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2286000" y="0"/>
            <a:ext cx="0" cy="1905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209799" y="5091"/>
            <a:ext cx="23807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>
                <a:hlinkClick r:id="rId3"/>
              </a:rPr>
              <a:t>Part 2 - New </a:t>
            </a:r>
            <a:r>
              <a:rPr lang="en-US" sz="800" b="1" dirty="0" err="1" smtClean="0">
                <a:hlinkClick r:id="rId3"/>
              </a:rPr>
              <a:t>Esti</a:t>
            </a:r>
            <a:r>
              <a:rPr lang="en-US" sz="800" b="1" dirty="0" smtClean="0">
                <a:hlinkClick r:id="rId3"/>
              </a:rPr>
              <a:t>-Mysteries and </a:t>
            </a:r>
            <a:r>
              <a:rPr lang="en-US" sz="800" b="1" dirty="0" smtClean="0">
                <a:hlinkClick r:id=""/>
              </a:rPr>
              <a:t>Number Sense Resources Every </a:t>
            </a:r>
            <a:r>
              <a:rPr lang="en-US" sz="800" b="1" dirty="0" smtClean="0">
                <a:hlinkClick r:id="rId3"/>
              </a:rPr>
              <a:t>Day for the Rest </a:t>
            </a:r>
            <a:r>
              <a:rPr lang="en-US" sz="800" b="1" dirty="0" smtClean="0">
                <a:hlinkClick r:id=""/>
              </a:rPr>
              <a:t>of the School Year</a:t>
            </a:r>
            <a:endParaRPr lang="en-US" sz="8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2535940" y="1600200"/>
            <a:ext cx="18172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January 11 – February 26 </a:t>
            </a:r>
            <a:endParaRPr lang="en-US" sz="1200" b="1" dirty="0"/>
          </a:p>
        </p:txBody>
      </p:sp>
      <p:pic>
        <p:nvPicPr>
          <p:cNvPr id="3" name="Picture 2" descr="C:\Users\Steve Wyborney\Desktop\Blog Post Pics and email too\Part 3 Feature Pic.jpg">
            <a:hlinkClick r:id="rId25"/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440" y="457200"/>
            <a:ext cx="1485560" cy="111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-75104" y="5091"/>
            <a:ext cx="2437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>
                <a:hlinkClick r:id="rId23"/>
              </a:rPr>
              <a:t>New </a:t>
            </a:r>
            <a:r>
              <a:rPr lang="en-US" sz="800" b="1" dirty="0" err="1" smtClean="0">
                <a:hlinkClick r:id="rId23"/>
              </a:rPr>
              <a:t>Esti</a:t>
            </a:r>
            <a:r>
              <a:rPr lang="en-US" sz="800" b="1" dirty="0" smtClean="0">
                <a:hlinkClick r:id="rId23"/>
              </a:rPr>
              <a:t>-Mysteries and </a:t>
            </a:r>
            <a:r>
              <a:rPr lang="en-US" sz="800" b="1" dirty="0" smtClean="0">
                <a:hlinkClick r:id=""/>
              </a:rPr>
              <a:t>Number Sense Resources </a:t>
            </a:r>
          </a:p>
          <a:p>
            <a:pPr algn="ctr"/>
            <a:r>
              <a:rPr lang="en-US" sz="800" b="1" dirty="0" smtClean="0">
                <a:hlinkClick r:id=""/>
              </a:rPr>
              <a:t>Every </a:t>
            </a:r>
            <a:r>
              <a:rPr lang="en-US" sz="800" b="1" dirty="0" smtClean="0">
                <a:hlinkClick r:id="rId23"/>
              </a:rPr>
              <a:t>Day for the Rest </a:t>
            </a:r>
            <a:r>
              <a:rPr lang="en-US" sz="800" b="1" dirty="0" smtClean="0">
                <a:hlinkClick r:id=""/>
              </a:rPr>
              <a:t>of the School Year</a:t>
            </a:r>
            <a:endParaRPr lang="en-US" sz="800" b="1" dirty="0"/>
          </a:p>
        </p:txBody>
      </p:sp>
      <p:cxnSp>
        <p:nvCxnSpPr>
          <p:cNvPr id="48" name="Straight Connector 47"/>
          <p:cNvCxnSpPr/>
          <p:nvPr/>
        </p:nvCxnSpPr>
        <p:spPr>
          <a:xfrm>
            <a:off x="4572000" y="0"/>
            <a:ext cx="0" cy="1905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5056278" y="1600200"/>
            <a:ext cx="13558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March 1 – April 16</a:t>
            </a:r>
            <a:endParaRPr lang="en-US" sz="12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4548802" y="0"/>
            <a:ext cx="23853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>
                <a:hlinkClick r:id="rId25"/>
              </a:rPr>
              <a:t>Part 3 - New </a:t>
            </a:r>
            <a:r>
              <a:rPr lang="en-US" sz="800" b="1" dirty="0" err="1" smtClean="0">
                <a:hlinkClick r:id="rId25"/>
              </a:rPr>
              <a:t>Esti</a:t>
            </a:r>
            <a:r>
              <a:rPr lang="en-US" sz="800" b="1" dirty="0" smtClean="0">
                <a:hlinkClick r:id="rId25"/>
              </a:rPr>
              <a:t>-Mysteries and Number Sense Resources Every Day for the Rest of the School Year</a:t>
            </a:r>
            <a:endParaRPr lang="en-US" sz="800" b="1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6858000" y="0"/>
            <a:ext cx="0" cy="1905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368216" y="1600200"/>
            <a:ext cx="13040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April 19 – May 28</a:t>
            </a:r>
            <a:endParaRPr lang="en-US" sz="12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6834802" y="0"/>
            <a:ext cx="23853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/>
              <a:t>Part 4 - New </a:t>
            </a:r>
            <a:r>
              <a:rPr lang="en-US" sz="800" b="1" dirty="0" err="1" smtClean="0"/>
              <a:t>Esti</a:t>
            </a:r>
            <a:r>
              <a:rPr lang="en-US" sz="800" b="1" dirty="0" smtClean="0"/>
              <a:t>-Mysteries and Number Sense Resources Every Day for the Rest of the School Year</a:t>
            </a:r>
            <a:endParaRPr lang="en-US" sz="800" b="1" dirty="0"/>
          </a:p>
        </p:txBody>
      </p:sp>
    </p:spTree>
    <p:extLst>
      <p:ext uri="{BB962C8B-B14F-4D97-AF65-F5344CB8AC3E}">
        <p14:creationId xmlns:p14="http://schemas.microsoft.com/office/powerpoint/2010/main" val="385958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958975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Level 2</a:t>
            </a:r>
            <a:endParaRPr lang="en-US" sz="6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533400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Splat! Medley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smtClean="0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58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5381122" y="1934553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711734" y="2656114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343105" y="4276900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878178" y="3324107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7384166" y="1887476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123905" y="4116873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 rot="16200000">
            <a:off x="3582678" y="1538697"/>
            <a:ext cx="4682704" cy="4860863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 rot="16200000">
            <a:off x="3582680" y="1538697"/>
            <a:ext cx="4682704" cy="4860863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129677" y="1014246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236039" y="2841171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7772400" y="206829"/>
            <a:ext cx="1143000" cy="9361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14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3195647" y="1143000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591385" y="2068285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589019" y="1039948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848790" y="2516444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764407" y="3562887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915908" y="6581001"/>
            <a:ext cx="1228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Steve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Wyborney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-8892" y="6581001"/>
            <a:ext cx="1879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Rectangular Callout 23"/>
          <p:cNvSpPr/>
          <p:nvPr/>
        </p:nvSpPr>
        <p:spPr>
          <a:xfrm>
            <a:off x="533400" y="275892"/>
            <a:ext cx="1925748" cy="1476708"/>
          </a:xfrm>
          <a:prstGeom prst="wedgeRectCallout">
            <a:avLst>
              <a:gd name="adj1" fmla="val -58513"/>
              <a:gd name="adj2" fmla="val 9087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How many blue shapes do you see?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8" name="Rectangular Callout 27"/>
          <p:cNvSpPr/>
          <p:nvPr/>
        </p:nvSpPr>
        <p:spPr>
          <a:xfrm>
            <a:off x="533400" y="275892"/>
            <a:ext cx="1925748" cy="1476708"/>
          </a:xfrm>
          <a:prstGeom prst="wedgeRectCallout">
            <a:avLst>
              <a:gd name="adj1" fmla="val -58513"/>
              <a:gd name="adj2" fmla="val 9087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Splat!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9" name="Rectangular Callout 28"/>
          <p:cNvSpPr/>
          <p:nvPr/>
        </p:nvSpPr>
        <p:spPr>
          <a:xfrm>
            <a:off x="533400" y="275892"/>
            <a:ext cx="1925748" cy="1476708"/>
          </a:xfrm>
          <a:prstGeom prst="wedgeRectCallout">
            <a:avLst>
              <a:gd name="adj1" fmla="val -58513"/>
              <a:gd name="adj2" fmla="val 9087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How many shapes are under the splat?  How do you know?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0" name="Rectangular Callout 29"/>
          <p:cNvSpPr/>
          <p:nvPr/>
        </p:nvSpPr>
        <p:spPr>
          <a:xfrm>
            <a:off x="531994" y="275892"/>
            <a:ext cx="1925748" cy="1476708"/>
          </a:xfrm>
          <a:prstGeom prst="wedgeRectCallout">
            <a:avLst>
              <a:gd name="adj1" fmla="val -58513"/>
              <a:gd name="adj2" fmla="val 9087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How else could you know?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1" name="Rectangular Callout 30"/>
          <p:cNvSpPr/>
          <p:nvPr/>
        </p:nvSpPr>
        <p:spPr>
          <a:xfrm>
            <a:off x="531994" y="275892"/>
            <a:ext cx="1925748" cy="1476708"/>
          </a:xfrm>
          <a:prstGeom prst="wedgeRectCallout">
            <a:avLst>
              <a:gd name="adj1" fmla="val -58513"/>
              <a:gd name="adj2" fmla="val 9087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Let’s look under the splat to see how many shapes are there.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2" name="Rectangular Callout 31"/>
          <p:cNvSpPr/>
          <p:nvPr/>
        </p:nvSpPr>
        <p:spPr>
          <a:xfrm>
            <a:off x="533400" y="275892"/>
            <a:ext cx="1925748" cy="1476708"/>
          </a:xfrm>
          <a:prstGeom prst="wedgeRectCallout">
            <a:avLst>
              <a:gd name="adj1" fmla="val -58513"/>
              <a:gd name="adj2" fmla="val 9087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What can we learn from this picture?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2764992" y="4847116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2743200" y="3390900"/>
            <a:ext cx="3974306" cy="34671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Important Note: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can see this box, then the slide show is not playing.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Here is the solution: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PowerPoint, click on Slide Show, then click on From Current Slide.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Google Slides, click on View then Present.</a:t>
            </a:r>
          </a:p>
        </p:txBody>
      </p:sp>
    </p:spTree>
    <p:extLst>
      <p:ext uri="{BB962C8B-B14F-4D97-AF65-F5344CB8AC3E}">
        <p14:creationId xmlns:p14="http://schemas.microsoft.com/office/powerpoint/2010/main" val="243597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 animBg="1"/>
      <p:bldP spid="20" grpId="0" animBg="1"/>
      <p:bldP spid="23" grpId="0" animBg="1"/>
      <p:bldP spid="25" grpId="0" animBg="1"/>
      <p:bldP spid="27" grpId="0" animBg="1"/>
      <p:bldP spid="37" grpId="0" animBg="1"/>
      <p:bldP spid="37" grpId="1" animBg="1"/>
      <p:bldP spid="38" grpId="0" animBg="1"/>
      <p:bldP spid="6" grpId="0" animBg="1"/>
      <p:bldP spid="12" grpId="0" animBg="1"/>
      <p:bldP spid="35" grpId="0" animBg="1"/>
      <p:bldP spid="3" grpId="0" animBg="1"/>
      <p:bldP spid="5" grpId="0" animBg="1"/>
      <p:bldP spid="7" grpId="0" animBg="1"/>
      <p:bldP spid="9" grpId="0" animBg="1"/>
      <p:bldP spid="15" grpId="0" animBg="1"/>
      <p:bldP spid="24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4" grpId="0" animBg="1"/>
      <p:bldP spid="3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4966188" y="3566978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963219" y="3566977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370082" y="2024540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092571" y="2612369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704932" y="2126816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 rot="16200000">
            <a:off x="1560550" y="923956"/>
            <a:ext cx="4682704" cy="4860863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 rot="16200000">
            <a:off x="1560552" y="923956"/>
            <a:ext cx="4682704" cy="4860863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7772400" y="206829"/>
            <a:ext cx="1143000" cy="9361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12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081476" y="646358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157676" y="4638104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394131" y="686591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580733" y="2295688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915908" y="6581001"/>
            <a:ext cx="1228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Steve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Wyborney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6446647" y="4616333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432789" y="4899362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-8892" y="6581001"/>
            <a:ext cx="1879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7034476" y="1436711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972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8" grpId="0" animBg="1"/>
      <p:bldP spid="19" grpId="0" animBg="1"/>
      <p:bldP spid="23" grpId="0" animBg="1"/>
      <p:bldP spid="22" grpId="0" animBg="1"/>
      <p:bldP spid="22" grpId="1" animBg="1"/>
      <p:bldP spid="24" grpId="0" animBg="1"/>
      <p:bldP spid="35" grpId="0" animBg="1"/>
      <p:bldP spid="5" grpId="0" animBg="1"/>
      <p:bldP spid="7" grpId="0" animBg="1"/>
      <p:bldP spid="11" grpId="0" animBg="1"/>
      <p:bldP spid="13" grpId="0" animBg="1"/>
      <p:bldP spid="16" grpId="0" animBg="1"/>
      <p:bldP spid="20" grpId="0" animBg="1"/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2922806" y="4489381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126708" y="4592307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475935" y="4519904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447800" y="3334776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91566" y="2436748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232432" y="3550771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173177" y="3334775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149501" y="2962942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004515" y="2306433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148479" y="1763800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232433" y="1186711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741714" y="1480625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984171" y="496804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457315" y="3563685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879262" y="1141773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08592" y="2306432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 rot="16200000">
            <a:off x="1232729" y="700945"/>
            <a:ext cx="4682704" cy="4860863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 rot="16200000">
            <a:off x="1232731" y="700945"/>
            <a:ext cx="4682704" cy="4860863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7772400" y="206829"/>
            <a:ext cx="1143000" cy="9361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16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15908" y="6581001"/>
            <a:ext cx="1228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Steve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Wyborney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8892" y="6581001"/>
            <a:ext cx="1879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99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6" grpId="0" animBg="1"/>
      <p:bldP spid="27" grpId="0" animBg="1"/>
      <p:bldP spid="6" grpId="0" animBg="1"/>
      <p:bldP spid="7" grpId="0" animBg="1"/>
      <p:bldP spid="12" grpId="0" animBg="1"/>
      <p:bldP spid="15" grpId="0" animBg="1"/>
      <p:bldP spid="18" grpId="0" animBg="1"/>
      <p:bldP spid="19" grpId="0" animBg="1"/>
      <p:bldP spid="23" grpId="0" animBg="1"/>
      <p:bldP spid="25" grpId="0" animBg="1"/>
      <p:bldP spid="5" grpId="0" animBg="1"/>
      <p:bldP spid="11" grpId="0" animBg="1"/>
      <p:bldP spid="20" grpId="0" animBg="1"/>
      <p:bldP spid="24" grpId="0" animBg="1"/>
      <p:bldP spid="28" grpId="0" animBg="1"/>
      <p:bldP spid="29" grpId="0" animBg="1"/>
      <p:bldP spid="29" grpId="1" animBg="1"/>
      <p:bldP spid="30" grpId="0" animBg="1"/>
      <p:bldP spid="3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929774" y="4123223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817837" y="5240935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578348" y="2585901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524710" y="5053761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309236" y="2624302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230795" y="3816317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116772" y="5011352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607609" y="3522403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493443" y="1703078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899225" y="4110232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607610" y="5011352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936881" y="2290907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 rot="16200000">
            <a:off x="2739919" y="1298800"/>
            <a:ext cx="4682704" cy="4860863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 rot="16200000">
            <a:off x="2739921" y="1298800"/>
            <a:ext cx="4682704" cy="4860863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578348" y="1115249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7772400" y="206829"/>
            <a:ext cx="1143000" cy="9361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15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495779" y="1093964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915908" y="6581001"/>
            <a:ext cx="1228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Steve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Wyborney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4452945" y="703000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-8892" y="6581001"/>
            <a:ext cx="1879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754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1" grpId="0" animBg="1"/>
      <p:bldP spid="13" grpId="0" animBg="1"/>
      <p:bldP spid="15" grpId="0" animBg="1"/>
      <p:bldP spid="20" grpId="0" animBg="1"/>
      <p:bldP spid="21" grpId="0" animBg="1"/>
      <p:bldP spid="23" grpId="0" animBg="1"/>
      <p:bldP spid="25" grpId="0" animBg="1"/>
      <p:bldP spid="26" grpId="0" animBg="1"/>
      <p:bldP spid="27" grpId="0" animBg="1"/>
      <p:bldP spid="7" grpId="0" animBg="1"/>
      <p:bldP spid="29" grpId="0" animBg="1"/>
      <p:bldP spid="29" grpId="1" animBg="1"/>
      <p:bldP spid="30" grpId="0" animBg="1"/>
      <p:bldP spid="22" grpId="0" animBg="1"/>
      <p:bldP spid="35" grpId="0" animBg="1"/>
      <p:bldP spid="5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2111375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u="sng" dirty="0" smtClean="0"/>
              <a:t>Directions</a:t>
            </a:r>
          </a:p>
          <a:p>
            <a:endParaRPr lang="en-US" sz="2800" b="1" dirty="0" smtClean="0"/>
          </a:p>
          <a:p>
            <a:r>
              <a:rPr lang="en-US" sz="2800" dirty="0" smtClean="0"/>
              <a:t>Find the level that matches your grade level.  </a:t>
            </a:r>
          </a:p>
          <a:p>
            <a:endParaRPr lang="en-US" sz="2800" dirty="0"/>
          </a:p>
          <a:p>
            <a:r>
              <a:rPr lang="en-US" sz="2800" dirty="0" smtClean="0"/>
              <a:t>The first slide of each level has guiding questions.</a:t>
            </a:r>
          </a:p>
          <a:p>
            <a:endParaRPr lang="en-US" sz="2800" b="1" dirty="0"/>
          </a:p>
          <a:p>
            <a:r>
              <a:rPr lang="en-US" sz="2800" b="1" i="1" u="sng" dirty="0" smtClean="0"/>
              <a:t>Remember if there are multiple splats (Levels 3-8) that each splat is covering the same number.</a:t>
            </a:r>
          </a:p>
          <a:p>
            <a:endParaRPr lang="en-US" sz="2800" dirty="0"/>
          </a:p>
          <a:p>
            <a:r>
              <a:rPr lang="en-US" sz="2800" dirty="0" smtClean="0"/>
              <a:t>You may also consider using the grade levels that are </a:t>
            </a:r>
            <a:r>
              <a:rPr lang="en-US" sz="2800" b="1" i="1" u="sng" dirty="0" smtClean="0"/>
              <a:t>adjacent</a:t>
            </a:r>
            <a:r>
              <a:rPr lang="en-US" sz="2800" dirty="0" smtClean="0"/>
              <a:t> to your grade level.  For example, a 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grade class may want to use levels 1, </a:t>
            </a:r>
            <a:r>
              <a:rPr lang="en-US" sz="2800" dirty="0"/>
              <a:t>2</a:t>
            </a:r>
            <a:r>
              <a:rPr lang="en-US" sz="2800" dirty="0" smtClean="0"/>
              <a:t>, and 3.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Steve </a:t>
            </a:r>
            <a:r>
              <a:rPr lang="en-US" sz="1200" b="1" dirty="0" smtClean="0"/>
              <a:t>Wyborney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50315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teve Wyborney\Desktop\Part 4 Featured Pi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440" y="457201"/>
            <a:ext cx="1485560" cy="111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Steve Wyborney\Desktop\Blog Post Pics and email too\Clipboard Dic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173" y="457200"/>
            <a:ext cx="1492827" cy="111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C:\Users\Steve Wyborney\Desktop\Presentation1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717" y="2421515"/>
            <a:ext cx="1221978" cy="916483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6019800" y="3393946"/>
            <a:ext cx="15199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hlinkClick r:id=""/>
              </a:rPr>
              <a:t>80 Cube Conversations</a:t>
            </a:r>
          </a:p>
          <a:p>
            <a:pPr algn="ctr"/>
            <a:r>
              <a:rPr lang="en-US" sz="1100" b="1" dirty="0" smtClean="0">
                <a:hlinkClick r:id=""/>
              </a:rPr>
              <a:t>Lessons</a:t>
            </a:r>
            <a:endParaRPr lang="en-US" sz="1100" b="1" dirty="0" smtClean="0"/>
          </a:p>
        </p:txBody>
      </p:sp>
      <p:pic>
        <p:nvPicPr>
          <p:cNvPr id="30" name="Picture 29">
            <a:hlinkClick r:id="rId7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423162"/>
            <a:ext cx="1217004" cy="91275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026" name="Picture 2" descr="C:\Users\Steve Wyborney\Desktop\20 Days Title Pic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036" y="2393421"/>
            <a:ext cx="1240944" cy="93070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Steve Wyborney\Desktop\SPLAT blog post folder\Splat Promo Images and GIFs\Splat Level 3 B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421515"/>
            <a:ext cx="1219200" cy="9144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828804" y="3324128"/>
            <a:ext cx="12170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hlinkClick r:id=""/>
              </a:rPr>
              <a:t>The Original </a:t>
            </a:r>
          </a:p>
          <a:p>
            <a:pPr algn="ctr"/>
            <a:r>
              <a:rPr lang="en-US" sz="1100" b="1" dirty="0" smtClean="0">
                <a:hlinkClick r:id=""/>
              </a:rPr>
              <a:t>50 Splat! Lessons </a:t>
            </a:r>
            <a:endParaRPr lang="en-US" sz="1100" b="1" dirty="0"/>
          </a:p>
        </p:txBody>
      </p:sp>
      <p:pic>
        <p:nvPicPr>
          <p:cNvPr id="16" name="Picture 7" descr="C:\Users\Steve Wyborney\Desktop\Splat Promos HUGE SET\Slide6.JPG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821" y="2421515"/>
            <a:ext cx="1219200" cy="9144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352801" y="3359251"/>
            <a:ext cx="1008609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hlinkClick r:id=""/>
              </a:rPr>
              <a:t>The Original </a:t>
            </a:r>
          </a:p>
          <a:p>
            <a:pPr algn="ctr"/>
            <a:r>
              <a:rPr lang="en-US" sz="1100" b="1" dirty="0" smtClean="0">
                <a:hlinkClick r:id=""/>
              </a:rPr>
              <a:t>20 Fraction </a:t>
            </a:r>
          </a:p>
          <a:p>
            <a:pPr algn="ctr"/>
            <a:r>
              <a:rPr lang="en-US" sz="1100" b="1" dirty="0" smtClean="0">
                <a:hlinkClick r:id=""/>
              </a:rPr>
              <a:t>Splat! Lessons</a:t>
            </a:r>
            <a:endParaRPr lang="en-US" sz="11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81000" y="1964315"/>
            <a:ext cx="41419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More Free, Downloadable Resources From Blog Posts</a:t>
            </a:r>
            <a:endParaRPr lang="en-US" sz="1400" b="1" dirty="0"/>
          </a:p>
        </p:txBody>
      </p:sp>
      <p:sp>
        <p:nvSpPr>
          <p:cNvPr id="20" name="TextBox 19">
            <a:hlinkClick r:id="rId15"/>
          </p:cNvPr>
          <p:cNvSpPr txBox="1"/>
          <p:nvPr/>
        </p:nvSpPr>
        <p:spPr>
          <a:xfrm>
            <a:off x="7776260" y="3324129"/>
            <a:ext cx="1189748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hlinkClick r:id=""/>
              </a:rPr>
              <a:t>20 Days of </a:t>
            </a:r>
          </a:p>
          <a:p>
            <a:pPr algn="ctr"/>
            <a:r>
              <a:rPr lang="en-US" sz="1100" b="1" dirty="0" smtClean="0">
                <a:hlinkClick r:id=""/>
              </a:rPr>
              <a:t>Number Sense </a:t>
            </a:r>
          </a:p>
          <a:p>
            <a:pPr algn="ctr"/>
            <a:r>
              <a:rPr lang="en-US" sz="1100" b="1" dirty="0" smtClean="0">
                <a:hlinkClick r:id=""/>
              </a:rPr>
              <a:t>&amp; Rich Math Talk</a:t>
            </a:r>
            <a:endParaRPr lang="en-US" sz="1100" b="1" dirty="0" smtClean="0"/>
          </a:p>
        </p:txBody>
      </p:sp>
      <p:pic>
        <p:nvPicPr>
          <p:cNvPr id="28" name="Picture 2" descr="C:\Users\Steve Wyborney\Desktop\8.8.2018 Desktop\Estimation Clipboard Desktop Materials\Bundle 1 Glasses Pic.jpg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294" y="2424134"/>
            <a:ext cx="1250801" cy="93810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4590561" y="3438436"/>
            <a:ext cx="140270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hlinkClick r:id="rId18"/>
              </a:rPr>
              <a:t>The Original 40 Estimation Clipboard Sets</a:t>
            </a:r>
            <a:endParaRPr lang="en-US" sz="1100" b="1" dirty="0" smtClean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90500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0" y="4019238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3">
            <a:hlinkClick r:id="rId19"/>
          </p:cNvPr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24"/>
          <a:stretch/>
        </p:blipFill>
        <p:spPr bwMode="auto">
          <a:xfrm>
            <a:off x="5105400" y="4637362"/>
            <a:ext cx="3962400" cy="136434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6" name="TextBox 35">
            <a:hlinkClick r:id="rId7"/>
          </p:cNvPr>
          <p:cNvSpPr txBox="1"/>
          <p:nvPr/>
        </p:nvSpPr>
        <p:spPr>
          <a:xfrm>
            <a:off x="393026" y="3335915"/>
            <a:ext cx="11929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hlinkClick r:id="rId7"/>
              </a:rPr>
              <a:t>51 </a:t>
            </a:r>
            <a:r>
              <a:rPr lang="en-US" sz="1100" b="1" dirty="0" err="1" smtClean="0">
                <a:hlinkClick r:id="rId7"/>
              </a:rPr>
              <a:t>Esti</a:t>
            </a:r>
            <a:r>
              <a:rPr lang="en-US" sz="1100" b="1" dirty="0" smtClean="0">
                <a:hlinkClick r:id="rId7"/>
              </a:rPr>
              <a:t>-Mysteries</a:t>
            </a:r>
            <a:endParaRPr lang="en-US" sz="1100" b="1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724108"/>
            <a:ext cx="340971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0" y="4057233"/>
            <a:ext cx="4953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To Access The Multiplication Course…</a:t>
            </a:r>
          </a:p>
          <a:p>
            <a:endParaRPr lang="en-US" sz="1100" b="1" dirty="0" smtClean="0"/>
          </a:p>
          <a:p>
            <a:pPr marL="342900" indent="-342900">
              <a:buAutoNum type="arabicPeriod"/>
            </a:pPr>
            <a:r>
              <a:rPr lang="en-US" sz="1100" b="1" dirty="0" smtClean="0"/>
              <a:t>Click </a:t>
            </a:r>
            <a:r>
              <a:rPr lang="en-US" sz="1200" b="1" dirty="0" smtClean="0">
                <a:hlinkClick r:id="rId19"/>
              </a:rPr>
              <a:t>here</a:t>
            </a:r>
            <a:r>
              <a:rPr lang="en-US" sz="1200" b="1" dirty="0"/>
              <a:t> </a:t>
            </a:r>
            <a:r>
              <a:rPr lang="en-US" sz="1100" b="1" dirty="0" smtClean="0"/>
              <a:t>to see the chapter playlists on my YouTube channel.</a:t>
            </a:r>
          </a:p>
          <a:p>
            <a:pPr marL="342900" indent="-342900">
              <a:buAutoNum type="arabicPeriod"/>
            </a:pPr>
            <a:r>
              <a:rPr lang="en-US" sz="1100" b="1" dirty="0"/>
              <a:t>C</a:t>
            </a:r>
            <a:r>
              <a:rPr lang="en-US" sz="1100" b="1" dirty="0" smtClean="0"/>
              <a:t>lick on “sort by” (on the right side) and choose </a:t>
            </a:r>
            <a:r>
              <a:rPr lang="en-US" sz="1100" b="1" i="1" u="sng" dirty="0" smtClean="0"/>
              <a:t>Date created (oldest)</a:t>
            </a:r>
          </a:p>
          <a:p>
            <a:pPr marL="342900" indent="-342900">
              <a:buAutoNum type="arabicPeriod"/>
            </a:pPr>
            <a:r>
              <a:rPr lang="en-US" sz="1100" b="1" dirty="0" smtClean="0"/>
              <a:t>You’ll see all 12 chapters in the course.</a:t>
            </a:r>
          </a:p>
          <a:p>
            <a:pPr marL="342900" indent="-342900">
              <a:buAutoNum type="arabicPeriod"/>
            </a:pPr>
            <a:endParaRPr lang="en-US" sz="1100" b="1" dirty="0"/>
          </a:p>
          <a:p>
            <a:r>
              <a:rPr lang="en-US" sz="1100" b="1" dirty="0" smtClean="0"/>
              <a:t>Tips for Using the Multiplication Course</a:t>
            </a:r>
          </a:p>
          <a:p>
            <a:endParaRPr lang="en-US" sz="1100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 smtClean="0"/>
              <a:t>When looking at playlists, click on the words “View Full Playlist” instead of the thumbnail or the chapter title.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 smtClean="0"/>
              <a:t>Then click on the share button.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 smtClean="0"/>
              <a:t>Copy the link and send it to your class.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 smtClean="0"/>
              <a:t>Begin with 1 lesson (1 video) per day and then adjust the pacing to meet the needs of your class.</a:t>
            </a:r>
          </a:p>
          <a:p>
            <a:endParaRPr lang="en-US" sz="1100" b="1" dirty="0"/>
          </a:p>
          <a:p>
            <a:r>
              <a:rPr lang="en-US" sz="1100" b="1" dirty="0" smtClean="0"/>
              <a:t>For more information read the blog post about The Multiplication Course </a:t>
            </a:r>
            <a:r>
              <a:rPr lang="en-US" sz="1100" b="1" dirty="0" smtClean="0">
                <a:hlinkClick r:id="rId22"/>
              </a:rPr>
              <a:t>here</a:t>
            </a:r>
            <a:r>
              <a:rPr lang="en-US" sz="1100" b="1" dirty="0" smtClean="0"/>
              <a:t>. </a:t>
            </a:r>
            <a:endParaRPr lang="en-US" sz="1100" b="1" dirty="0"/>
          </a:p>
        </p:txBody>
      </p:sp>
      <p:pic>
        <p:nvPicPr>
          <p:cNvPr id="2052" name="Picture 4" descr="C:\Users\Steve Wyborney\Desktop\STEVES Esti-Mystery Clue Toolkit and Templates FALL 2020.jpg">
            <a:hlinkClick r:id="rId23"/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74" y="457200"/>
            <a:ext cx="1492826" cy="111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277352" y="1600200"/>
            <a:ext cx="17624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November  1 – January 8</a:t>
            </a:r>
            <a:endParaRPr lang="en-US" sz="1200" b="1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2286000" y="0"/>
            <a:ext cx="0" cy="1905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209799" y="5091"/>
            <a:ext cx="23807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>
                <a:hlinkClick r:id="rId3"/>
              </a:rPr>
              <a:t>Part 2 - New </a:t>
            </a:r>
            <a:r>
              <a:rPr lang="en-US" sz="800" b="1" dirty="0" err="1" smtClean="0">
                <a:hlinkClick r:id="rId3"/>
              </a:rPr>
              <a:t>Esti</a:t>
            </a:r>
            <a:r>
              <a:rPr lang="en-US" sz="800" b="1" dirty="0" smtClean="0">
                <a:hlinkClick r:id="rId3"/>
              </a:rPr>
              <a:t>-Mysteries and </a:t>
            </a:r>
            <a:r>
              <a:rPr lang="en-US" sz="800" b="1" dirty="0" smtClean="0">
                <a:hlinkClick r:id=""/>
              </a:rPr>
              <a:t>Number Sense Resources Every </a:t>
            </a:r>
            <a:r>
              <a:rPr lang="en-US" sz="800" b="1" dirty="0" smtClean="0">
                <a:hlinkClick r:id="rId3"/>
              </a:rPr>
              <a:t>Day for the Rest </a:t>
            </a:r>
            <a:r>
              <a:rPr lang="en-US" sz="800" b="1" dirty="0" smtClean="0">
                <a:hlinkClick r:id=""/>
              </a:rPr>
              <a:t>of the School Year</a:t>
            </a:r>
            <a:endParaRPr lang="en-US" sz="8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2535940" y="1600200"/>
            <a:ext cx="18172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January 11 – February 26 </a:t>
            </a:r>
            <a:endParaRPr lang="en-US" sz="1200" b="1" dirty="0"/>
          </a:p>
        </p:txBody>
      </p:sp>
      <p:pic>
        <p:nvPicPr>
          <p:cNvPr id="3" name="Picture 2" descr="C:\Users\Steve Wyborney\Desktop\Blog Post Pics and email too\Part 3 Feature Pic.jpg">
            <a:hlinkClick r:id="rId25"/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440" y="457200"/>
            <a:ext cx="1485560" cy="111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-75104" y="5091"/>
            <a:ext cx="2437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>
                <a:hlinkClick r:id="rId23"/>
              </a:rPr>
              <a:t>New </a:t>
            </a:r>
            <a:r>
              <a:rPr lang="en-US" sz="800" b="1" dirty="0" err="1" smtClean="0">
                <a:hlinkClick r:id="rId23"/>
              </a:rPr>
              <a:t>Esti</a:t>
            </a:r>
            <a:r>
              <a:rPr lang="en-US" sz="800" b="1" dirty="0" smtClean="0">
                <a:hlinkClick r:id="rId23"/>
              </a:rPr>
              <a:t>-Mysteries and </a:t>
            </a:r>
            <a:r>
              <a:rPr lang="en-US" sz="800" b="1" dirty="0" smtClean="0">
                <a:hlinkClick r:id=""/>
              </a:rPr>
              <a:t>Number Sense Resources </a:t>
            </a:r>
          </a:p>
          <a:p>
            <a:pPr algn="ctr"/>
            <a:r>
              <a:rPr lang="en-US" sz="800" b="1" dirty="0" smtClean="0">
                <a:hlinkClick r:id=""/>
              </a:rPr>
              <a:t>Every </a:t>
            </a:r>
            <a:r>
              <a:rPr lang="en-US" sz="800" b="1" dirty="0" smtClean="0">
                <a:hlinkClick r:id="rId23"/>
              </a:rPr>
              <a:t>Day for the Rest </a:t>
            </a:r>
            <a:r>
              <a:rPr lang="en-US" sz="800" b="1" dirty="0" smtClean="0">
                <a:hlinkClick r:id=""/>
              </a:rPr>
              <a:t>of the School Year</a:t>
            </a:r>
            <a:endParaRPr lang="en-US" sz="800" b="1" dirty="0"/>
          </a:p>
        </p:txBody>
      </p:sp>
      <p:cxnSp>
        <p:nvCxnSpPr>
          <p:cNvPr id="48" name="Straight Connector 47"/>
          <p:cNvCxnSpPr/>
          <p:nvPr/>
        </p:nvCxnSpPr>
        <p:spPr>
          <a:xfrm>
            <a:off x="4572000" y="0"/>
            <a:ext cx="0" cy="1905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5056278" y="1600200"/>
            <a:ext cx="13558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March 1 – April 16</a:t>
            </a:r>
            <a:endParaRPr lang="en-US" sz="12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4548802" y="0"/>
            <a:ext cx="23853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>
                <a:hlinkClick r:id="rId25"/>
              </a:rPr>
              <a:t>Part 3 - New </a:t>
            </a:r>
            <a:r>
              <a:rPr lang="en-US" sz="800" b="1" dirty="0" err="1" smtClean="0">
                <a:hlinkClick r:id="rId25"/>
              </a:rPr>
              <a:t>Esti</a:t>
            </a:r>
            <a:r>
              <a:rPr lang="en-US" sz="800" b="1" dirty="0" smtClean="0">
                <a:hlinkClick r:id="rId25"/>
              </a:rPr>
              <a:t>-Mysteries and Number Sense Resources Every Day for the Rest of the School Year</a:t>
            </a:r>
            <a:endParaRPr lang="en-US" sz="800" b="1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6858000" y="0"/>
            <a:ext cx="0" cy="1905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368216" y="1600200"/>
            <a:ext cx="13040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April 19 – May 28</a:t>
            </a:r>
            <a:endParaRPr lang="en-US" sz="12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6834802" y="0"/>
            <a:ext cx="23853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/>
              <a:t>Part 4 - New </a:t>
            </a:r>
            <a:r>
              <a:rPr lang="en-US" sz="800" b="1" dirty="0" err="1" smtClean="0"/>
              <a:t>Esti</a:t>
            </a:r>
            <a:r>
              <a:rPr lang="en-US" sz="800" b="1" dirty="0" smtClean="0"/>
              <a:t>-Mysteries and Number Sense Resources Every Day for the Rest of the School Year</a:t>
            </a:r>
            <a:endParaRPr lang="en-US" sz="800" b="1" dirty="0"/>
          </a:p>
        </p:txBody>
      </p:sp>
    </p:spTree>
    <p:extLst>
      <p:ext uri="{BB962C8B-B14F-4D97-AF65-F5344CB8AC3E}">
        <p14:creationId xmlns:p14="http://schemas.microsoft.com/office/powerpoint/2010/main" val="385958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958975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Level 3</a:t>
            </a:r>
            <a:endParaRPr lang="en-US" sz="6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533400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Splat! Medley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smtClean="0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12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7915908" y="6581001"/>
            <a:ext cx="1228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Steve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Wyborney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-8892" y="6581001"/>
            <a:ext cx="1879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Freeform 32"/>
          <p:cNvSpPr/>
          <p:nvPr/>
        </p:nvSpPr>
        <p:spPr>
          <a:xfrm rot="16200000">
            <a:off x="917187" y="3637856"/>
            <a:ext cx="2464923" cy="2558704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 rot="16200000">
            <a:off x="5719850" y="3326933"/>
            <a:ext cx="2464923" cy="2558704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90246" y="457200"/>
            <a:ext cx="7763508" cy="1600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 smtClean="0">
                <a:solidFill>
                  <a:schemeClr val="tx1"/>
                </a:solidFill>
              </a:rPr>
              <a:t>An Important Reminder</a:t>
            </a:r>
          </a:p>
          <a:p>
            <a:pPr algn="ctr"/>
            <a:endParaRPr lang="en-US" sz="2400" b="1" u="sng" dirty="0" smtClean="0">
              <a:solidFill>
                <a:schemeClr val="tx1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If there is more than 1 black Splat, </a:t>
            </a:r>
          </a:p>
          <a:p>
            <a:pPr algn="ctr"/>
            <a:r>
              <a:rPr lang="en-US" sz="2400" b="1" smtClean="0">
                <a:solidFill>
                  <a:schemeClr val="tx1"/>
                </a:solidFill>
              </a:rPr>
              <a:t>each of the black Splats has the same value as </a:t>
            </a:r>
            <a:r>
              <a:rPr lang="en-US" sz="2400" b="1" dirty="0" smtClean="0">
                <a:solidFill>
                  <a:schemeClr val="tx1"/>
                </a:solidFill>
              </a:rPr>
              <a:t>each other.</a:t>
            </a:r>
            <a:endParaRPr lang="en-US" sz="2400" b="1" dirty="0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810000" y="2487454"/>
            <a:ext cx="1905000" cy="941546"/>
            <a:chOff x="3810000" y="2003543"/>
            <a:chExt cx="1905000" cy="941546"/>
          </a:xfrm>
          <a:solidFill>
            <a:schemeClr val="bg1"/>
          </a:solidFill>
        </p:grpSpPr>
        <p:sp>
          <p:nvSpPr>
            <p:cNvPr id="2" name="Rectangular Callout 1"/>
            <p:cNvSpPr/>
            <p:nvPr/>
          </p:nvSpPr>
          <p:spPr>
            <a:xfrm>
              <a:off x="3810000" y="2003543"/>
              <a:ext cx="1905000" cy="941546"/>
            </a:xfrm>
            <a:prstGeom prst="wedgeRectCallout">
              <a:avLst>
                <a:gd name="adj1" fmla="val -67179"/>
                <a:gd name="adj2" fmla="val 92640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</a:endParaRPr>
            </a:p>
          </p:txBody>
        </p:sp>
        <p:sp>
          <p:nvSpPr>
            <p:cNvPr id="22" name="Rectangular Callout 21"/>
            <p:cNvSpPr/>
            <p:nvPr/>
          </p:nvSpPr>
          <p:spPr>
            <a:xfrm>
              <a:off x="3810000" y="2003543"/>
              <a:ext cx="1905000" cy="941546"/>
            </a:xfrm>
            <a:prstGeom prst="wedgeRectCallout">
              <a:avLst>
                <a:gd name="adj1" fmla="val 87317"/>
                <a:gd name="adj2" fmla="val 47431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These will have the same value as each other.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867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7" grpId="0" animBg="1"/>
      <p:bldP spid="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054890" y="741889"/>
            <a:ext cx="6387396" cy="5361709"/>
            <a:chOff x="1054890" y="741889"/>
            <a:chExt cx="6387396" cy="5361709"/>
          </a:xfrm>
        </p:grpSpPr>
        <p:grpSp>
          <p:nvGrpSpPr>
            <p:cNvPr id="2" name="Group 1"/>
            <p:cNvGrpSpPr/>
            <p:nvPr/>
          </p:nvGrpSpPr>
          <p:grpSpPr>
            <a:xfrm>
              <a:off x="1054890" y="741889"/>
              <a:ext cx="6387396" cy="5361709"/>
              <a:chOff x="1054890" y="741889"/>
              <a:chExt cx="6387396" cy="5361709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1642719" y="741889"/>
                <a:ext cx="5799567" cy="5361709"/>
                <a:chOff x="1538210" y="1657853"/>
                <a:chExt cx="5799567" cy="5361709"/>
              </a:xfrm>
            </p:grpSpPr>
            <p:sp>
              <p:nvSpPr>
                <p:cNvPr id="3" name="Oval 2"/>
                <p:cNvSpPr/>
                <p:nvPr/>
              </p:nvSpPr>
              <p:spPr>
                <a:xfrm>
                  <a:off x="3902920" y="1951767"/>
                  <a:ext cx="587829" cy="587829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Oval 4"/>
                <p:cNvSpPr/>
                <p:nvPr/>
              </p:nvSpPr>
              <p:spPr>
                <a:xfrm>
                  <a:off x="4512818" y="2972788"/>
                  <a:ext cx="587829" cy="587829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Oval 5"/>
                <p:cNvSpPr/>
                <p:nvPr/>
              </p:nvSpPr>
              <p:spPr>
                <a:xfrm>
                  <a:off x="5381891" y="3813523"/>
                  <a:ext cx="587829" cy="587829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Oval 6"/>
                <p:cNvSpPr/>
                <p:nvPr/>
              </p:nvSpPr>
              <p:spPr>
                <a:xfrm>
                  <a:off x="2450098" y="6431733"/>
                  <a:ext cx="587829" cy="587829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6749948" y="3070760"/>
                  <a:ext cx="587829" cy="587829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Oval 8"/>
                <p:cNvSpPr/>
                <p:nvPr/>
              </p:nvSpPr>
              <p:spPr>
                <a:xfrm>
                  <a:off x="2903325" y="3364674"/>
                  <a:ext cx="587829" cy="587829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Oval 9"/>
                <p:cNvSpPr/>
                <p:nvPr/>
              </p:nvSpPr>
              <p:spPr>
                <a:xfrm>
                  <a:off x="2903324" y="5358626"/>
                  <a:ext cx="587829" cy="587829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Oval 10"/>
                <p:cNvSpPr/>
                <p:nvPr/>
              </p:nvSpPr>
              <p:spPr>
                <a:xfrm>
                  <a:off x="5702433" y="2301770"/>
                  <a:ext cx="587829" cy="587829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Oval 14"/>
                <p:cNvSpPr/>
                <p:nvPr/>
              </p:nvSpPr>
              <p:spPr>
                <a:xfrm>
                  <a:off x="2450099" y="4378601"/>
                  <a:ext cx="587829" cy="587829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Oval 18"/>
                <p:cNvSpPr/>
                <p:nvPr/>
              </p:nvSpPr>
              <p:spPr>
                <a:xfrm>
                  <a:off x="6552690" y="1657853"/>
                  <a:ext cx="587829" cy="587829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Oval 20"/>
                <p:cNvSpPr/>
                <p:nvPr/>
              </p:nvSpPr>
              <p:spPr>
                <a:xfrm>
                  <a:off x="1538210" y="5616152"/>
                  <a:ext cx="587829" cy="587829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Oval 22"/>
                <p:cNvSpPr/>
                <p:nvPr/>
              </p:nvSpPr>
              <p:spPr>
                <a:xfrm>
                  <a:off x="3596986" y="4402596"/>
                  <a:ext cx="587829" cy="587829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>
                  <a:off x="4542389" y="4990425"/>
                  <a:ext cx="587829" cy="587829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Oval 39"/>
                <p:cNvSpPr/>
                <p:nvPr/>
              </p:nvSpPr>
              <p:spPr>
                <a:xfrm>
                  <a:off x="6456033" y="4268764"/>
                  <a:ext cx="587829" cy="587829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4" name="Oval 43"/>
              <p:cNvSpPr/>
              <p:nvPr/>
            </p:nvSpPr>
            <p:spPr>
              <a:xfrm>
                <a:off x="1054890" y="3674921"/>
                <a:ext cx="587829" cy="587829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Oval 44"/>
            <p:cNvSpPr/>
            <p:nvPr/>
          </p:nvSpPr>
          <p:spPr>
            <a:xfrm>
              <a:off x="6022955" y="4468428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Freeform 38"/>
          <p:cNvSpPr/>
          <p:nvPr/>
        </p:nvSpPr>
        <p:spPr>
          <a:xfrm rot="16200000">
            <a:off x="1328222" y="3140142"/>
            <a:ext cx="3256722" cy="3380628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 rot="16200000">
            <a:off x="1328222" y="3140141"/>
            <a:ext cx="3256721" cy="3380627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 rot="16200000">
            <a:off x="4301330" y="442269"/>
            <a:ext cx="3256722" cy="3380628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 rot="16200000">
            <a:off x="4301330" y="442267"/>
            <a:ext cx="3256719" cy="3380625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7772400" y="206829"/>
            <a:ext cx="1143000" cy="9361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16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15908" y="6581001"/>
            <a:ext cx="1228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Steve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Wyborney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-8892" y="6581001"/>
            <a:ext cx="1879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Rectangular Callout 30"/>
          <p:cNvSpPr/>
          <p:nvPr/>
        </p:nvSpPr>
        <p:spPr>
          <a:xfrm>
            <a:off x="304800" y="304800"/>
            <a:ext cx="1925748" cy="1476708"/>
          </a:xfrm>
          <a:prstGeom prst="wedgeRectCallout">
            <a:avLst>
              <a:gd name="adj1" fmla="val -58513"/>
              <a:gd name="adj2" fmla="val 9087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chemeClr val="tx1"/>
                </a:solidFill>
              </a:rPr>
              <a:t>The total number of shapes is…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2" name="Rectangular Callout 31"/>
          <p:cNvSpPr/>
          <p:nvPr/>
        </p:nvSpPr>
        <p:spPr>
          <a:xfrm>
            <a:off x="304800" y="304800"/>
            <a:ext cx="1925748" cy="1476708"/>
          </a:xfrm>
          <a:prstGeom prst="wedgeRectCallout">
            <a:avLst>
              <a:gd name="adj1" fmla="val -58513"/>
              <a:gd name="adj2" fmla="val 9087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chemeClr val="tx1"/>
                </a:solidFill>
              </a:rPr>
              <a:t>Splat!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3" name="Rectangular Callout 32"/>
          <p:cNvSpPr/>
          <p:nvPr/>
        </p:nvSpPr>
        <p:spPr>
          <a:xfrm>
            <a:off x="304800" y="304800"/>
            <a:ext cx="1925748" cy="1476708"/>
          </a:xfrm>
          <a:prstGeom prst="wedgeRectCallout">
            <a:avLst>
              <a:gd name="adj1" fmla="val -58513"/>
              <a:gd name="adj2" fmla="val 9087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chemeClr val="tx1"/>
                </a:solidFill>
              </a:rPr>
              <a:t>How many shapes are under each splat?  How do you know?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4" name="Rectangular Callout 33"/>
          <p:cNvSpPr/>
          <p:nvPr/>
        </p:nvSpPr>
        <p:spPr>
          <a:xfrm>
            <a:off x="303394" y="304800"/>
            <a:ext cx="1925748" cy="1476708"/>
          </a:xfrm>
          <a:prstGeom prst="wedgeRectCallout">
            <a:avLst>
              <a:gd name="adj1" fmla="val -58513"/>
              <a:gd name="adj2" fmla="val 9087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chemeClr val="tx1"/>
                </a:solidFill>
              </a:rPr>
              <a:t>How else could you know?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2" name="Rectangular Callout 41"/>
          <p:cNvSpPr/>
          <p:nvPr/>
        </p:nvSpPr>
        <p:spPr>
          <a:xfrm>
            <a:off x="303394" y="304800"/>
            <a:ext cx="1925748" cy="1476708"/>
          </a:xfrm>
          <a:prstGeom prst="wedgeRectCallout">
            <a:avLst>
              <a:gd name="adj1" fmla="val -58513"/>
              <a:gd name="adj2" fmla="val 9087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chemeClr val="tx1"/>
                </a:solidFill>
              </a:rPr>
              <a:t>Let’s look under the splats to see how many shapes are there.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3" name="Rectangular Callout 42"/>
          <p:cNvSpPr/>
          <p:nvPr/>
        </p:nvSpPr>
        <p:spPr>
          <a:xfrm>
            <a:off x="304800" y="304800"/>
            <a:ext cx="1925748" cy="1476708"/>
          </a:xfrm>
          <a:prstGeom prst="wedgeRectCallout">
            <a:avLst>
              <a:gd name="adj1" fmla="val -58513"/>
              <a:gd name="adj2" fmla="val 9087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chemeClr val="tx1"/>
                </a:solidFill>
              </a:rPr>
              <a:t>What can we learn from this picture?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743200" y="3390900"/>
            <a:ext cx="3974306" cy="34671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Important Note: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can see this box, then the slide show is not playing.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Here is the solution: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PowerPoint, click on Slide Show, then click on From Current Slide.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Google Slides, click on View then Present.</a:t>
            </a:r>
          </a:p>
        </p:txBody>
      </p:sp>
    </p:spTree>
    <p:extLst>
      <p:ext uri="{BB962C8B-B14F-4D97-AF65-F5344CB8AC3E}">
        <p14:creationId xmlns:p14="http://schemas.microsoft.com/office/powerpoint/2010/main" val="4158057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41" grpId="0" animBg="1"/>
      <p:bldP spid="37" grpId="0" animBg="1"/>
      <p:bldP spid="37" grpId="1" animBg="1"/>
      <p:bldP spid="38" grpId="0" animBg="1"/>
      <p:bldP spid="35" grpId="0" animBg="1"/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3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33400" y="674914"/>
            <a:ext cx="7640893" cy="4621788"/>
            <a:chOff x="533400" y="674914"/>
            <a:chExt cx="7640893" cy="4621788"/>
          </a:xfrm>
        </p:grpSpPr>
        <p:grpSp>
          <p:nvGrpSpPr>
            <p:cNvPr id="4" name="Group 3"/>
            <p:cNvGrpSpPr/>
            <p:nvPr/>
          </p:nvGrpSpPr>
          <p:grpSpPr>
            <a:xfrm>
              <a:off x="533400" y="1665211"/>
              <a:ext cx="7640893" cy="3631491"/>
              <a:chOff x="1857762" y="1985560"/>
              <a:chExt cx="7640893" cy="3631491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3277240" y="5029222"/>
                <a:ext cx="587829" cy="587829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5416248" y="1985560"/>
                <a:ext cx="587829" cy="587829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5068978" y="4142448"/>
                <a:ext cx="587829" cy="587829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857762" y="2118913"/>
                <a:ext cx="587829" cy="587829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6234289" y="3971335"/>
                <a:ext cx="587829" cy="587829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2542288" y="2966403"/>
                <a:ext cx="587829" cy="587829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3543571" y="2080606"/>
                <a:ext cx="587829" cy="587829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570899" y="2205408"/>
                <a:ext cx="587829" cy="587829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4045047" y="3933249"/>
                <a:ext cx="587829" cy="587829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4676625" y="2924107"/>
                <a:ext cx="587829" cy="587829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8910826" y="3918091"/>
                <a:ext cx="587829" cy="587829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7277093" y="4866488"/>
                <a:ext cx="587829" cy="587829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7670842" y="3677421"/>
                <a:ext cx="587829" cy="587829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6321848" y="2749982"/>
                <a:ext cx="587829" cy="587829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708805" y="674914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Rectangle 34"/>
          <p:cNvSpPr/>
          <p:nvPr/>
        </p:nvSpPr>
        <p:spPr>
          <a:xfrm>
            <a:off x="7772400" y="206829"/>
            <a:ext cx="1143000" cy="9361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15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15908" y="6581001"/>
            <a:ext cx="1228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Steve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Wyborney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-8892" y="6581001"/>
            <a:ext cx="1879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Freeform 28"/>
          <p:cNvSpPr/>
          <p:nvPr/>
        </p:nvSpPr>
        <p:spPr>
          <a:xfrm rot="16200000">
            <a:off x="254235" y="368556"/>
            <a:ext cx="2880478" cy="2990069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 rot="16200000">
            <a:off x="254235" y="368555"/>
            <a:ext cx="2880476" cy="2990067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 rot="16200000">
            <a:off x="4057516" y="272281"/>
            <a:ext cx="2880478" cy="2990069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 rot="16200000">
            <a:off x="4057518" y="272280"/>
            <a:ext cx="2880477" cy="2990068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 rot="16200000">
            <a:off x="5479919" y="3136793"/>
            <a:ext cx="2880478" cy="2990069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 rot="16200000">
            <a:off x="5479921" y="3136792"/>
            <a:ext cx="2880477" cy="2990068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 rot="16200000">
            <a:off x="1680205" y="3372799"/>
            <a:ext cx="2880478" cy="2990069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 rot="16200000">
            <a:off x="1680207" y="3372798"/>
            <a:ext cx="2880477" cy="2990068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258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29" grpId="0" animBg="1"/>
      <p:bldP spid="29" grpId="1" animBg="1"/>
      <p:bldP spid="30" grpId="0" animBg="1"/>
      <p:bldP spid="31" grpId="0" animBg="1"/>
      <p:bldP spid="31" grpId="1" animBg="1"/>
      <p:bldP spid="32" grpId="0" animBg="1"/>
      <p:bldP spid="33" grpId="0" animBg="1"/>
      <p:bldP spid="33" grpId="1" animBg="1"/>
      <p:bldP spid="34" grpId="0" animBg="1"/>
      <p:bldP spid="37" grpId="0" animBg="1"/>
      <p:bldP spid="37" grpId="1" animBg="1"/>
      <p:bldP spid="4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03109" y="536328"/>
            <a:ext cx="6714395" cy="6039450"/>
            <a:chOff x="703109" y="536328"/>
            <a:chExt cx="6714395" cy="6039450"/>
          </a:xfrm>
        </p:grpSpPr>
        <p:grpSp>
          <p:nvGrpSpPr>
            <p:cNvPr id="4" name="Group 3"/>
            <p:cNvGrpSpPr/>
            <p:nvPr/>
          </p:nvGrpSpPr>
          <p:grpSpPr>
            <a:xfrm>
              <a:off x="703109" y="536328"/>
              <a:ext cx="6714395" cy="6039450"/>
              <a:chOff x="1762926" y="660082"/>
              <a:chExt cx="6714395" cy="6039450"/>
            </a:xfrm>
          </p:grpSpPr>
          <p:sp>
            <p:nvSpPr>
              <p:cNvPr id="3" name="Oval 2"/>
              <p:cNvSpPr/>
              <p:nvPr/>
            </p:nvSpPr>
            <p:spPr>
              <a:xfrm>
                <a:off x="1762926" y="1970314"/>
                <a:ext cx="587829" cy="587829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2479974" y="701348"/>
                <a:ext cx="587829" cy="587829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3877303" y="3820885"/>
                <a:ext cx="587829" cy="587829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2479974" y="2688897"/>
                <a:ext cx="587829" cy="587829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3773054" y="882945"/>
                <a:ext cx="587829" cy="587829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3823122" y="6111703"/>
                <a:ext cx="587829" cy="587829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5250945" y="5425749"/>
                <a:ext cx="587829" cy="587829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3816601" y="2177141"/>
                <a:ext cx="587829" cy="587829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6449770" y="2892219"/>
                <a:ext cx="587829" cy="587829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6453538" y="660082"/>
                <a:ext cx="587829" cy="587829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680619" y="4201885"/>
                <a:ext cx="587829" cy="587829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901730" y="5229959"/>
                <a:ext cx="587829" cy="587829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498394" y="2058602"/>
                <a:ext cx="587829" cy="587829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4750369" y="2946127"/>
                <a:ext cx="587829" cy="587829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5244994" y="3820885"/>
                <a:ext cx="587829" cy="587829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7301663" y="5208276"/>
                <a:ext cx="587829" cy="587829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6178626" y="4403398"/>
                <a:ext cx="587829" cy="587829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4868320" y="995263"/>
                <a:ext cx="587829" cy="587829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7418099" y="3749349"/>
                <a:ext cx="587829" cy="587829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7889492" y="660083"/>
                <a:ext cx="587829" cy="587829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7850177" y="2177140"/>
                <a:ext cx="587829" cy="587829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3" name="Oval 42"/>
            <p:cNvSpPr/>
            <p:nvPr/>
          </p:nvSpPr>
          <p:spPr>
            <a:xfrm>
              <a:off x="5896556" y="1525188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1841913" y="1525187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3115139" y="4714166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Freeform 31"/>
          <p:cNvSpPr/>
          <p:nvPr/>
        </p:nvSpPr>
        <p:spPr>
          <a:xfrm rot="16200000">
            <a:off x="243367" y="142246"/>
            <a:ext cx="3395016" cy="3524184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 rot="16200000">
            <a:off x="4199048" y="189405"/>
            <a:ext cx="3395016" cy="3524184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 rot="16200000">
            <a:off x="1603558" y="3364417"/>
            <a:ext cx="3395016" cy="3524184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 rot="16200000">
            <a:off x="243367" y="142245"/>
            <a:ext cx="3395014" cy="3524182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 rot="16200000">
            <a:off x="4199049" y="189403"/>
            <a:ext cx="3395015" cy="3524183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 rot="16200000">
            <a:off x="1603559" y="3364416"/>
            <a:ext cx="3395014" cy="3524182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7772400" y="206829"/>
            <a:ext cx="1143000" cy="9361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24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15908" y="6581001"/>
            <a:ext cx="1228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Steve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Wyborney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-8892" y="6581001"/>
            <a:ext cx="1879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271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4" grpId="0" animBg="1"/>
      <p:bldP spid="34" grpId="1" animBg="1"/>
      <p:bldP spid="45" grpId="0" animBg="1"/>
      <p:bldP spid="45" grpId="1" animBg="1"/>
      <p:bldP spid="33" grpId="0" animBg="1"/>
      <p:bldP spid="37" grpId="0" animBg="1"/>
      <p:bldP spid="46" grpId="0" animBg="1"/>
      <p:bldP spid="3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33400" y="565753"/>
            <a:ext cx="7640893" cy="4912468"/>
            <a:chOff x="1857762" y="886102"/>
            <a:chExt cx="7640893" cy="4912468"/>
          </a:xfrm>
        </p:grpSpPr>
        <p:sp>
          <p:nvSpPr>
            <p:cNvPr id="6" name="Oval 5"/>
            <p:cNvSpPr/>
            <p:nvPr/>
          </p:nvSpPr>
          <p:spPr>
            <a:xfrm>
              <a:off x="3277240" y="5029222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018835" y="1158246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4554189" y="5210741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1857762" y="2118913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4706596" y="1397731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2150402" y="3971335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3543571" y="2080606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7277092" y="886102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6161656" y="1524028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4045047" y="3933249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4676625" y="2924107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8910826" y="3918091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8910825" y="5029222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7277093" y="4866488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6321848" y="2749982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Freeform 28"/>
          <p:cNvSpPr/>
          <p:nvPr/>
        </p:nvSpPr>
        <p:spPr>
          <a:xfrm rot="16200000">
            <a:off x="254235" y="368556"/>
            <a:ext cx="2880478" cy="2990069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 rot="16200000">
            <a:off x="4057516" y="272281"/>
            <a:ext cx="2880478" cy="2990069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 rot="16200000">
            <a:off x="5479919" y="3136793"/>
            <a:ext cx="2880478" cy="2990069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 rot="16200000">
            <a:off x="1680205" y="3372799"/>
            <a:ext cx="2880478" cy="2990069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 rot="16200000">
            <a:off x="254235" y="368555"/>
            <a:ext cx="2880476" cy="2990067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 rot="16200000">
            <a:off x="4057518" y="272280"/>
            <a:ext cx="2880477" cy="2990068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 rot="16200000">
            <a:off x="5479921" y="3136792"/>
            <a:ext cx="2880477" cy="2990068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 rot="16200000">
            <a:off x="1680207" y="3372798"/>
            <a:ext cx="2880477" cy="2990068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7772400" y="206829"/>
            <a:ext cx="1143000" cy="9361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15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15908" y="6581001"/>
            <a:ext cx="1228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Steve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Wyborney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-8892" y="6581001"/>
            <a:ext cx="1879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53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1" grpId="0" animBg="1"/>
      <p:bldP spid="31" grpId="1" animBg="1"/>
      <p:bldP spid="33" grpId="0" animBg="1"/>
      <p:bldP spid="33" grpId="1" animBg="1"/>
      <p:bldP spid="37" grpId="0" animBg="1"/>
      <p:bldP spid="37" grpId="1" animBg="1"/>
      <p:bldP spid="30" grpId="0" animBg="1"/>
      <p:bldP spid="32" grpId="0" animBg="1"/>
      <p:bldP spid="34" grpId="0" animBg="1"/>
      <p:bldP spid="46" grpId="0" animBg="1"/>
      <p:bldP spid="3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teve Wyborney\Desktop\Part 4 Featured Pi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440" y="457201"/>
            <a:ext cx="1485560" cy="111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Steve Wyborney\Desktop\Blog Post Pics and email too\Clipboard Dic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173" y="457200"/>
            <a:ext cx="1492827" cy="111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C:\Users\Steve Wyborney\Desktop\Presentation1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717" y="2421515"/>
            <a:ext cx="1221978" cy="916483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6019800" y="3393946"/>
            <a:ext cx="15199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hlinkClick r:id=""/>
              </a:rPr>
              <a:t>80 Cube Conversations</a:t>
            </a:r>
          </a:p>
          <a:p>
            <a:pPr algn="ctr"/>
            <a:r>
              <a:rPr lang="en-US" sz="1100" b="1" dirty="0" smtClean="0">
                <a:hlinkClick r:id=""/>
              </a:rPr>
              <a:t>Lessons</a:t>
            </a:r>
            <a:endParaRPr lang="en-US" sz="1100" b="1" dirty="0" smtClean="0"/>
          </a:p>
        </p:txBody>
      </p:sp>
      <p:pic>
        <p:nvPicPr>
          <p:cNvPr id="30" name="Picture 29">
            <a:hlinkClick r:id="rId7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423162"/>
            <a:ext cx="1217004" cy="91275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026" name="Picture 2" descr="C:\Users\Steve Wyborney\Desktop\20 Days Title Pic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036" y="2393421"/>
            <a:ext cx="1240944" cy="93070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Steve Wyborney\Desktop\SPLAT blog post folder\Splat Promo Images and GIFs\Splat Level 3 B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421515"/>
            <a:ext cx="1219200" cy="9144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828804" y="3324128"/>
            <a:ext cx="12170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hlinkClick r:id=""/>
              </a:rPr>
              <a:t>The Original </a:t>
            </a:r>
          </a:p>
          <a:p>
            <a:pPr algn="ctr"/>
            <a:r>
              <a:rPr lang="en-US" sz="1100" b="1" dirty="0" smtClean="0">
                <a:hlinkClick r:id=""/>
              </a:rPr>
              <a:t>50 Splat! Lessons </a:t>
            </a:r>
            <a:endParaRPr lang="en-US" sz="1100" b="1" dirty="0"/>
          </a:p>
        </p:txBody>
      </p:sp>
      <p:pic>
        <p:nvPicPr>
          <p:cNvPr id="16" name="Picture 7" descr="C:\Users\Steve Wyborney\Desktop\Splat Promos HUGE SET\Slide6.JPG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821" y="2421515"/>
            <a:ext cx="1219200" cy="9144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352801" y="3359251"/>
            <a:ext cx="1008609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hlinkClick r:id=""/>
              </a:rPr>
              <a:t>The Original </a:t>
            </a:r>
          </a:p>
          <a:p>
            <a:pPr algn="ctr"/>
            <a:r>
              <a:rPr lang="en-US" sz="1100" b="1" dirty="0" smtClean="0">
                <a:hlinkClick r:id=""/>
              </a:rPr>
              <a:t>20 Fraction </a:t>
            </a:r>
          </a:p>
          <a:p>
            <a:pPr algn="ctr"/>
            <a:r>
              <a:rPr lang="en-US" sz="1100" b="1" dirty="0" smtClean="0">
                <a:hlinkClick r:id=""/>
              </a:rPr>
              <a:t>Splat! Lessons</a:t>
            </a:r>
            <a:endParaRPr lang="en-US" sz="11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81000" y="1964315"/>
            <a:ext cx="41419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More Free, Downloadable Resources From Blog Posts</a:t>
            </a:r>
            <a:endParaRPr lang="en-US" sz="1400" b="1" dirty="0"/>
          </a:p>
        </p:txBody>
      </p:sp>
      <p:sp>
        <p:nvSpPr>
          <p:cNvPr id="20" name="TextBox 19">
            <a:hlinkClick r:id="rId15"/>
          </p:cNvPr>
          <p:cNvSpPr txBox="1"/>
          <p:nvPr/>
        </p:nvSpPr>
        <p:spPr>
          <a:xfrm>
            <a:off x="7776260" y="3324129"/>
            <a:ext cx="1189748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hlinkClick r:id=""/>
              </a:rPr>
              <a:t>20 Days of </a:t>
            </a:r>
          </a:p>
          <a:p>
            <a:pPr algn="ctr"/>
            <a:r>
              <a:rPr lang="en-US" sz="1100" b="1" dirty="0" smtClean="0">
                <a:hlinkClick r:id=""/>
              </a:rPr>
              <a:t>Number Sense </a:t>
            </a:r>
          </a:p>
          <a:p>
            <a:pPr algn="ctr"/>
            <a:r>
              <a:rPr lang="en-US" sz="1100" b="1" dirty="0" smtClean="0">
                <a:hlinkClick r:id=""/>
              </a:rPr>
              <a:t>&amp; Rich Math Talk</a:t>
            </a:r>
            <a:endParaRPr lang="en-US" sz="1100" b="1" dirty="0" smtClean="0"/>
          </a:p>
        </p:txBody>
      </p:sp>
      <p:pic>
        <p:nvPicPr>
          <p:cNvPr id="28" name="Picture 2" descr="C:\Users\Steve Wyborney\Desktop\8.8.2018 Desktop\Estimation Clipboard Desktop Materials\Bundle 1 Glasses Pic.jpg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294" y="2424134"/>
            <a:ext cx="1250801" cy="93810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4590561" y="3438436"/>
            <a:ext cx="140270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hlinkClick r:id="rId18"/>
              </a:rPr>
              <a:t>The Original 40 Estimation Clipboard Sets</a:t>
            </a:r>
            <a:endParaRPr lang="en-US" sz="1100" b="1" dirty="0" smtClean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90500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0" y="4019238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3">
            <a:hlinkClick r:id="rId19"/>
          </p:cNvPr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24"/>
          <a:stretch/>
        </p:blipFill>
        <p:spPr bwMode="auto">
          <a:xfrm>
            <a:off x="5105400" y="4637362"/>
            <a:ext cx="3962400" cy="136434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6" name="TextBox 35">
            <a:hlinkClick r:id="rId7"/>
          </p:cNvPr>
          <p:cNvSpPr txBox="1"/>
          <p:nvPr/>
        </p:nvSpPr>
        <p:spPr>
          <a:xfrm>
            <a:off x="393026" y="3335915"/>
            <a:ext cx="11929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hlinkClick r:id="rId7"/>
              </a:rPr>
              <a:t>51 </a:t>
            </a:r>
            <a:r>
              <a:rPr lang="en-US" sz="1100" b="1" dirty="0" err="1" smtClean="0">
                <a:hlinkClick r:id="rId7"/>
              </a:rPr>
              <a:t>Esti</a:t>
            </a:r>
            <a:r>
              <a:rPr lang="en-US" sz="1100" b="1" dirty="0" smtClean="0">
                <a:hlinkClick r:id="rId7"/>
              </a:rPr>
              <a:t>-Mysteries</a:t>
            </a:r>
            <a:endParaRPr lang="en-US" sz="1100" b="1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724108"/>
            <a:ext cx="340971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0" y="4057233"/>
            <a:ext cx="4953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To Access The Multiplication Course…</a:t>
            </a:r>
          </a:p>
          <a:p>
            <a:endParaRPr lang="en-US" sz="1100" b="1" dirty="0" smtClean="0"/>
          </a:p>
          <a:p>
            <a:pPr marL="342900" indent="-342900">
              <a:buAutoNum type="arabicPeriod"/>
            </a:pPr>
            <a:r>
              <a:rPr lang="en-US" sz="1100" b="1" dirty="0" smtClean="0"/>
              <a:t>Click </a:t>
            </a:r>
            <a:r>
              <a:rPr lang="en-US" sz="1200" b="1" dirty="0" smtClean="0">
                <a:hlinkClick r:id="rId19"/>
              </a:rPr>
              <a:t>here</a:t>
            </a:r>
            <a:r>
              <a:rPr lang="en-US" sz="1200" b="1" dirty="0"/>
              <a:t> </a:t>
            </a:r>
            <a:r>
              <a:rPr lang="en-US" sz="1100" b="1" dirty="0" smtClean="0"/>
              <a:t>to see the chapter playlists on my YouTube channel.</a:t>
            </a:r>
          </a:p>
          <a:p>
            <a:pPr marL="342900" indent="-342900">
              <a:buAutoNum type="arabicPeriod"/>
            </a:pPr>
            <a:r>
              <a:rPr lang="en-US" sz="1100" b="1" dirty="0"/>
              <a:t>C</a:t>
            </a:r>
            <a:r>
              <a:rPr lang="en-US" sz="1100" b="1" dirty="0" smtClean="0"/>
              <a:t>lick on “sort by” (on the right side) and choose </a:t>
            </a:r>
            <a:r>
              <a:rPr lang="en-US" sz="1100" b="1" i="1" u="sng" dirty="0" smtClean="0"/>
              <a:t>Date created (oldest)</a:t>
            </a:r>
          </a:p>
          <a:p>
            <a:pPr marL="342900" indent="-342900">
              <a:buAutoNum type="arabicPeriod"/>
            </a:pPr>
            <a:r>
              <a:rPr lang="en-US" sz="1100" b="1" dirty="0" smtClean="0"/>
              <a:t>You’ll see all 12 chapters in the course.</a:t>
            </a:r>
          </a:p>
          <a:p>
            <a:pPr marL="342900" indent="-342900">
              <a:buAutoNum type="arabicPeriod"/>
            </a:pPr>
            <a:endParaRPr lang="en-US" sz="1100" b="1" dirty="0"/>
          </a:p>
          <a:p>
            <a:r>
              <a:rPr lang="en-US" sz="1100" b="1" dirty="0" smtClean="0"/>
              <a:t>Tips for Using the Multiplication Course</a:t>
            </a:r>
          </a:p>
          <a:p>
            <a:endParaRPr lang="en-US" sz="1100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 smtClean="0"/>
              <a:t>When looking at playlists, click on the words “View Full Playlist” instead of the thumbnail or the chapter title.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 smtClean="0"/>
              <a:t>Then click on the share button.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 smtClean="0"/>
              <a:t>Copy the link and send it to your class.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 smtClean="0"/>
              <a:t>Begin with 1 lesson (1 video) per day and then adjust the pacing to meet the needs of your class.</a:t>
            </a:r>
          </a:p>
          <a:p>
            <a:endParaRPr lang="en-US" sz="1100" b="1" dirty="0"/>
          </a:p>
          <a:p>
            <a:r>
              <a:rPr lang="en-US" sz="1100" b="1" dirty="0" smtClean="0"/>
              <a:t>For more information read the blog post about The Multiplication Course </a:t>
            </a:r>
            <a:r>
              <a:rPr lang="en-US" sz="1100" b="1" dirty="0" smtClean="0">
                <a:hlinkClick r:id="rId22"/>
              </a:rPr>
              <a:t>here</a:t>
            </a:r>
            <a:r>
              <a:rPr lang="en-US" sz="1100" b="1" dirty="0" smtClean="0"/>
              <a:t>. </a:t>
            </a:r>
            <a:endParaRPr lang="en-US" sz="1100" b="1" dirty="0"/>
          </a:p>
        </p:txBody>
      </p:sp>
      <p:pic>
        <p:nvPicPr>
          <p:cNvPr id="2052" name="Picture 4" descr="C:\Users\Steve Wyborney\Desktop\STEVES Esti-Mystery Clue Toolkit and Templates FALL 2020.jpg">
            <a:hlinkClick r:id="rId23"/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74" y="457200"/>
            <a:ext cx="1492826" cy="111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277352" y="1600200"/>
            <a:ext cx="17624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November  1 – January 8</a:t>
            </a:r>
            <a:endParaRPr lang="en-US" sz="1200" b="1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2286000" y="0"/>
            <a:ext cx="0" cy="1905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209799" y="5091"/>
            <a:ext cx="23807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>
                <a:hlinkClick r:id="rId3"/>
              </a:rPr>
              <a:t>Part 2 - New </a:t>
            </a:r>
            <a:r>
              <a:rPr lang="en-US" sz="800" b="1" dirty="0" err="1" smtClean="0">
                <a:hlinkClick r:id="rId3"/>
              </a:rPr>
              <a:t>Esti</a:t>
            </a:r>
            <a:r>
              <a:rPr lang="en-US" sz="800" b="1" dirty="0" smtClean="0">
                <a:hlinkClick r:id="rId3"/>
              </a:rPr>
              <a:t>-Mysteries and </a:t>
            </a:r>
            <a:r>
              <a:rPr lang="en-US" sz="800" b="1" dirty="0" smtClean="0">
                <a:hlinkClick r:id=""/>
              </a:rPr>
              <a:t>Number Sense Resources Every </a:t>
            </a:r>
            <a:r>
              <a:rPr lang="en-US" sz="800" b="1" dirty="0" smtClean="0">
                <a:hlinkClick r:id="rId3"/>
              </a:rPr>
              <a:t>Day for the Rest </a:t>
            </a:r>
            <a:r>
              <a:rPr lang="en-US" sz="800" b="1" dirty="0" smtClean="0">
                <a:hlinkClick r:id=""/>
              </a:rPr>
              <a:t>of the School Year</a:t>
            </a:r>
            <a:endParaRPr lang="en-US" sz="8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2535940" y="1600200"/>
            <a:ext cx="18172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January 11 – February 26 </a:t>
            </a:r>
            <a:endParaRPr lang="en-US" sz="1200" b="1" dirty="0"/>
          </a:p>
        </p:txBody>
      </p:sp>
      <p:pic>
        <p:nvPicPr>
          <p:cNvPr id="3" name="Picture 2" descr="C:\Users\Steve Wyborney\Desktop\Blog Post Pics and email too\Part 3 Feature Pic.jpg">
            <a:hlinkClick r:id="rId25"/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440" y="457200"/>
            <a:ext cx="1485560" cy="111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-75104" y="5091"/>
            <a:ext cx="2437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>
                <a:hlinkClick r:id="rId23"/>
              </a:rPr>
              <a:t>New </a:t>
            </a:r>
            <a:r>
              <a:rPr lang="en-US" sz="800" b="1" dirty="0" err="1" smtClean="0">
                <a:hlinkClick r:id="rId23"/>
              </a:rPr>
              <a:t>Esti</a:t>
            </a:r>
            <a:r>
              <a:rPr lang="en-US" sz="800" b="1" dirty="0" smtClean="0">
                <a:hlinkClick r:id="rId23"/>
              </a:rPr>
              <a:t>-Mysteries and </a:t>
            </a:r>
            <a:r>
              <a:rPr lang="en-US" sz="800" b="1" dirty="0" smtClean="0">
                <a:hlinkClick r:id=""/>
              </a:rPr>
              <a:t>Number Sense Resources </a:t>
            </a:r>
          </a:p>
          <a:p>
            <a:pPr algn="ctr"/>
            <a:r>
              <a:rPr lang="en-US" sz="800" b="1" dirty="0" smtClean="0">
                <a:hlinkClick r:id=""/>
              </a:rPr>
              <a:t>Every </a:t>
            </a:r>
            <a:r>
              <a:rPr lang="en-US" sz="800" b="1" dirty="0" smtClean="0">
                <a:hlinkClick r:id="rId23"/>
              </a:rPr>
              <a:t>Day for the Rest </a:t>
            </a:r>
            <a:r>
              <a:rPr lang="en-US" sz="800" b="1" dirty="0" smtClean="0">
                <a:hlinkClick r:id=""/>
              </a:rPr>
              <a:t>of the School Year</a:t>
            </a:r>
            <a:endParaRPr lang="en-US" sz="800" b="1" dirty="0"/>
          </a:p>
        </p:txBody>
      </p:sp>
      <p:cxnSp>
        <p:nvCxnSpPr>
          <p:cNvPr id="48" name="Straight Connector 47"/>
          <p:cNvCxnSpPr/>
          <p:nvPr/>
        </p:nvCxnSpPr>
        <p:spPr>
          <a:xfrm>
            <a:off x="4572000" y="0"/>
            <a:ext cx="0" cy="1905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5056278" y="1600200"/>
            <a:ext cx="13558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March 1 – April 16</a:t>
            </a:r>
            <a:endParaRPr lang="en-US" sz="12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4548802" y="0"/>
            <a:ext cx="23853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>
                <a:hlinkClick r:id="rId25"/>
              </a:rPr>
              <a:t>Part 3 - New </a:t>
            </a:r>
            <a:r>
              <a:rPr lang="en-US" sz="800" b="1" dirty="0" err="1" smtClean="0">
                <a:hlinkClick r:id="rId25"/>
              </a:rPr>
              <a:t>Esti</a:t>
            </a:r>
            <a:r>
              <a:rPr lang="en-US" sz="800" b="1" dirty="0" smtClean="0">
                <a:hlinkClick r:id="rId25"/>
              </a:rPr>
              <a:t>-Mysteries and Number Sense Resources Every Day for the Rest of the School Year</a:t>
            </a:r>
            <a:endParaRPr lang="en-US" sz="800" b="1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6858000" y="0"/>
            <a:ext cx="0" cy="1905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368216" y="1600200"/>
            <a:ext cx="13040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April 19 – May 28</a:t>
            </a:r>
            <a:endParaRPr lang="en-US" sz="12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6834802" y="0"/>
            <a:ext cx="23853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/>
              <a:t>Part 4 - New </a:t>
            </a:r>
            <a:r>
              <a:rPr lang="en-US" sz="800" b="1" dirty="0" err="1" smtClean="0"/>
              <a:t>Esti</a:t>
            </a:r>
            <a:r>
              <a:rPr lang="en-US" sz="800" b="1" dirty="0" smtClean="0"/>
              <a:t>-Mysteries and Number Sense Resources Every Day for the Rest of the School Year</a:t>
            </a:r>
            <a:endParaRPr lang="en-US" sz="800" b="1" dirty="0"/>
          </a:p>
        </p:txBody>
      </p:sp>
    </p:spTree>
    <p:extLst>
      <p:ext uri="{BB962C8B-B14F-4D97-AF65-F5344CB8AC3E}">
        <p14:creationId xmlns:p14="http://schemas.microsoft.com/office/powerpoint/2010/main" val="385958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958975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Level 4</a:t>
            </a:r>
            <a:endParaRPr lang="en-US" sz="6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533400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Splat! Medley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smtClean="0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71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2122714"/>
            <a:ext cx="8534400" cy="2514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Remember that with fraction splats you don’t need to find the exact symbols under the splat.  Instead, you are supposed to determine the </a:t>
            </a:r>
            <a:r>
              <a:rPr lang="en-US" sz="2800" b="1" i="1" u="sng" dirty="0" smtClean="0">
                <a:solidFill>
                  <a:schemeClr val="tx1"/>
                </a:solidFill>
              </a:rPr>
              <a:t>value</a:t>
            </a:r>
            <a:r>
              <a:rPr lang="en-US" sz="2800" b="1" dirty="0" smtClean="0">
                <a:solidFill>
                  <a:schemeClr val="tx1"/>
                </a:solidFill>
              </a:rPr>
              <a:t> under each splat.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95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958975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Level Kindergarten</a:t>
            </a:r>
            <a:endParaRPr lang="en-US" sz="6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533400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Splat! Medley</a:t>
            </a:r>
            <a:endParaRPr lang="en-US" sz="6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smtClean="0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41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val 39"/>
          <p:cNvSpPr/>
          <p:nvPr/>
        </p:nvSpPr>
        <p:spPr>
          <a:xfrm>
            <a:off x="5089989" y="3570979"/>
            <a:ext cx="848621" cy="84862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3250438" y="4127528"/>
            <a:ext cx="848621" cy="84862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9" name="Group 108"/>
          <p:cNvGrpSpPr/>
          <p:nvPr/>
        </p:nvGrpSpPr>
        <p:grpSpPr>
          <a:xfrm>
            <a:off x="4276538" y="2339938"/>
            <a:ext cx="848620" cy="848620"/>
            <a:chOff x="457200" y="-3634962"/>
            <a:chExt cx="1126895" cy="1126895"/>
          </a:xfrm>
        </p:grpSpPr>
        <p:grpSp>
          <p:nvGrpSpPr>
            <p:cNvPr id="110" name="Group 109"/>
            <p:cNvGrpSpPr/>
            <p:nvPr/>
          </p:nvGrpSpPr>
          <p:grpSpPr>
            <a:xfrm>
              <a:off x="457200" y="-3634962"/>
              <a:ext cx="1126895" cy="1126895"/>
              <a:chOff x="1270404" y="811874"/>
              <a:chExt cx="1126895" cy="1126895"/>
            </a:xfrm>
          </p:grpSpPr>
          <p:sp>
            <p:nvSpPr>
              <p:cNvPr id="113" name="Oval 112"/>
              <p:cNvSpPr/>
              <p:nvPr/>
            </p:nvSpPr>
            <p:spPr>
              <a:xfrm>
                <a:off x="1270404" y="811874"/>
                <a:ext cx="1126895" cy="112689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Pie 113"/>
              <p:cNvSpPr/>
              <p:nvPr/>
            </p:nvSpPr>
            <p:spPr>
              <a:xfrm>
                <a:off x="1270404" y="811874"/>
                <a:ext cx="1126895" cy="1126895"/>
              </a:xfrm>
              <a:prstGeom prst="pie">
                <a:avLst>
                  <a:gd name="adj1" fmla="val 0"/>
                  <a:gd name="adj2" fmla="val 543571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11" name="Straight Connector 110"/>
            <p:cNvCxnSpPr>
              <a:stCxn id="113" idx="0"/>
              <a:endCxn id="113" idx="4"/>
            </p:cNvCxnSpPr>
            <p:nvPr/>
          </p:nvCxnSpPr>
          <p:spPr>
            <a:xfrm>
              <a:off x="1020648" y="-3634962"/>
              <a:ext cx="0" cy="112689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>
              <a:stCxn id="113" idx="2"/>
              <a:endCxn id="114" idx="0"/>
            </p:cNvCxnSpPr>
            <p:nvPr/>
          </p:nvCxnSpPr>
          <p:spPr>
            <a:xfrm>
              <a:off x="457200" y="-3071514"/>
              <a:ext cx="112689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" name="Group 120"/>
          <p:cNvGrpSpPr/>
          <p:nvPr/>
        </p:nvGrpSpPr>
        <p:grpSpPr>
          <a:xfrm>
            <a:off x="6156856" y="4218863"/>
            <a:ext cx="848620" cy="848620"/>
            <a:chOff x="457200" y="-3634962"/>
            <a:chExt cx="1126895" cy="1126895"/>
          </a:xfrm>
        </p:grpSpPr>
        <p:grpSp>
          <p:nvGrpSpPr>
            <p:cNvPr id="122" name="Group 121"/>
            <p:cNvGrpSpPr/>
            <p:nvPr/>
          </p:nvGrpSpPr>
          <p:grpSpPr>
            <a:xfrm>
              <a:off x="457200" y="-3634962"/>
              <a:ext cx="1126895" cy="1126895"/>
              <a:chOff x="1270404" y="811874"/>
              <a:chExt cx="1126895" cy="1126895"/>
            </a:xfrm>
          </p:grpSpPr>
          <p:sp>
            <p:nvSpPr>
              <p:cNvPr id="125" name="Oval 124"/>
              <p:cNvSpPr/>
              <p:nvPr/>
            </p:nvSpPr>
            <p:spPr>
              <a:xfrm>
                <a:off x="1270404" y="811874"/>
                <a:ext cx="1126895" cy="112689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Pie 125"/>
              <p:cNvSpPr/>
              <p:nvPr/>
            </p:nvSpPr>
            <p:spPr>
              <a:xfrm>
                <a:off x="1270404" y="811874"/>
                <a:ext cx="1126895" cy="1126895"/>
              </a:xfrm>
              <a:prstGeom prst="pie">
                <a:avLst>
                  <a:gd name="adj1" fmla="val 0"/>
                  <a:gd name="adj2" fmla="val 543571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23" name="Straight Connector 122"/>
            <p:cNvCxnSpPr>
              <a:stCxn id="125" idx="0"/>
              <a:endCxn id="125" idx="4"/>
            </p:cNvCxnSpPr>
            <p:nvPr/>
          </p:nvCxnSpPr>
          <p:spPr>
            <a:xfrm>
              <a:off x="1020648" y="-3634962"/>
              <a:ext cx="0" cy="112689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>
              <a:stCxn id="125" idx="2"/>
              <a:endCxn id="126" idx="0"/>
            </p:cNvCxnSpPr>
            <p:nvPr/>
          </p:nvCxnSpPr>
          <p:spPr>
            <a:xfrm>
              <a:off x="457200" y="-3071514"/>
              <a:ext cx="112689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" name="Group 102"/>
          <p:cNvGrpSpPr/>
          <p:nvPr/>
        </p:nvGrpSpPr>
        <p:grpSpPr>
          <a:xfrm>
            <a:off x="6116981" y="2498429"/>
            <a:ext cx="848620" cy="848620"/>
            <a:chOff x="457200" y="-3634962"/>
            <a:chExt cx="1126895" cy="1126895"/>
          </a:xfrm>
        </p:grpSpPr>
        <p:grpSp>
          <p:nvGrpSpPr>
            <p:cNvPr id="104" name="Group 103"/>
            <p:cNvGrpSpPr/>
            <p:nvPr/>
          </p:nvGrpSpPr>
          <p:grpSpPr>
            <a:xfrm>
              <a:off x="457200" y="-3634962"/>
              <a:ext cx="1126895" cy="1126895"/>
              <a:chOff x="1270404" y="811874"/>
              <a:chExt cx="1126895" cy="1126895"/>
            </a:xfrm>
          </p:grpSpPr>
          <p:sp>
            <p:nvSpPr>
              <p:cNvPr id="107" name="Oval 106"/>
              <p:cNvSpPr/>
              <p:nvPr/>
            </p:nvSpPr>
            <p:spPr>
              <a:xfrm>
                <a:off x="1270404" y="811874"/>
                <a:ext cx="1126895" cy="112689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Pie 107"/>
              <p:cNvSpPr/>
              <p:nvPr/>
            </p:nvSpPr>
            <p:spPr>
              <a:xfrm>
                <a:off x="1270404" y="811874"/>
                <a:ext cx="1126895" cy="1126895"/>
              </a:xfrm>
              <a:prstGeom prst="pie">
                <a:avLst>
                  <a:gd name="adj1" fmla="val 0"/>
                  <a:gd name="adj2" fmla="val 543571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05" name="Straight Connector 104"/>
            <p:cNvCxnSpPr>
              <a:stCxn id="107" idx="0"/>
              <a:endCxn id="107" idx="4"/>
            </p:cNvCxnSpPr>
            <p:nvPr/>
          </p:nvCxnSpPr>
          <p:spPr>
            <a:xfrm>
              <a:off x="1020648" y="-3634962"/>
              <a:ext cx="0" cy="112689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>
              <a:stCxn id="107" idx="2"/>
              <a:endCxn id="108" idx="0"/>
            </p:cNvCxnSpPr>
            <p:nvPr/>
          </p:nvCxnSpPr>
          <p:spPr>
            <a:xfrm>
              <a:off x="457200" y="-3071514"/>
              <a:ext cx="112689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Freeform 44"/>
          <p:cNvSpPr/>
          <p:nvPr/>
        </p:nvSpPr>
        <p:spPr>
          <a:xfrm rot="16200000">
            <a:off x="2862589" y="1950341"/>
            <a:ext cx="4370757" cy="4537048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 rot="16200000">
            <a:off x="2862589" y="1950341"/>
            <a:ext cx="4370751" cy="4537042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7772400" y="206829"/>
            <a:ext cx="1143000" cy="9361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6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15908" y="6581001"/>
            <a:ext cx="1228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Steve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Wyborney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-8892" y="6581001"/>
            <a:ext cx="1879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3250438" y="650852"/>
            <a:ext cx="848621" cy="84862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5" name="Group 114"/>
          <p:cNvGrpSpPr/>
          <p:nvPr/>
        </p:nvGrpSpPr>
        <p:grpSpPr>
          <a:xfrm>
            <a:off x="1295400" y="4419600"/>
            <a:ext cx="848620" cy="848620"/>
            <a:chOff x="457200" y="-3634962"/>
            <a:chExt cx="1126895" cy="1126895"/>
          </a:xfrm>
        </p:grpSpPr>
        <p:grpSp>
          <p:nvGrpSpPr>
            <p:cNvPr id="116" name="Group 115"/>
            <p:cNvGrpSpPr/>
            <p:nvPr/>
          </p:nvGrpSpPr>
          <p:grpSpPr>
            <a:xfrm>
              <a:off x="457200" y="-3634962"/>
              <a:ext cx="1126895" cy="1126895"/>
              <a:chOff x="1270404" y="811874"/>
              <a:chExt cx="1126895" cy="1126895"/>
            </a:xfrm>
          </p:grpSpPr>
          <p:sp>
            <p:nvSpPr>
              <p:cNvPr id="119" name="Oval 118"/>
              <p:cNvSpPr/>
              <p:nvPr/>
            </p:nvSpPr>
            <p:spPr>
              <a:xfrm>
                <a:off x="1270404" y="811874"/>
                <a:ext cx="1126895" cy="112689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Pie 119"/>
              <p:cNvSpPr/>
              <p:nvPr/>
            </p:nvSpPr>
            <p:spPr>
              <a:xfrm>
                <a:off x="1270404" y="811874"/>
                <a:ext cx="1126895" cy="1126895"/>
              </a:xfrm>
              <a:prstGeom prst="pie">
                <a:avLst>
                  <a:gd name="adj1" fmla="val 0"/>
                  <a:gd name="adj2" fmla="val 543571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17" name="Straight Connector 116"/>
            <p:cNvCxnSpPr>
              <a:stCxn id="119" idx="0"/>
              <a:endCxn id="119" idx="4"/>
            </p:cNvCxnSpPr>
            <p:nvPr/>
          </p:nvCxnSpPr>
          <p:spPr>
            <a:xfrm>
              <a:off x="1020648" y="-3634962"/>
              <a:ext cx="0" cy="112689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>
              <a:stCxn id="119" idx="2"/>
              <a:endCxn id="120" idx="0"/>
            </p:cNvCxnSpPr>
            <p:nvPr/>
          </p:nvCxnSpPr>
          <p:spPr>
            <a:xfrm>
              <a:off x="457200" y="-3071514"/>
              <a:ext cx="112689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Rectangular Callout 33"/>
          <p:cNvSpPr/>
          <p:nvPr/>
        </p:nvSpPr>
        <p:spPr>
          <a:xfrm>
            <a:off x="381000" y="381000"/>
            <a:ext cx="2055994" cy="1385253"/>
          </a:xfrm>
          <a:prstGeom prst="wedgeRectCallout">
            <a:avLst>
              <a:gd name="adj1" fmla="val -58513"/>
              <a:gd name="adj2" fmla="val 9087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chemeClr val="tx1"/>
                </a:solidFill>
              </a:rPr>
              <a:t>What number does this represent?</a:t>
            </a:r>
          </a:p>
        </p:txBody>
      </p:sp>
      <p:sp>
        <p:nvSpPr>
          <p:cNvPr id="38" name="Rectangular Callout 37"/>
          <p:cNvSpPr/>
          <p:nvPr/>
        </p:nvSpPr>
        <p:spPr>
          <a:xfrm>
            <a:off x="381000" y="381000"/>
            <a:ext cx="2055994" cy="1385253"/>
          </a:xfrm>
          <a:prstGeom prst="wedgeRectCallout">
            <a:avLst>
              <a:gd name="adj1" fmla="val -58513"/>
              <a:gd name="adj2" fmla="val 9087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chemeClr val="tx1"/>
                </a:solidFill>
              </a:rPr>
              <a:t>Splat!</a:t>
            </a:r>
          </a:p>
        </p:txBody>
      </p:sp>
      <p:sp>
        <p:nvSpPr>
          <p:cNvPr id="39" name="Rectangular Callout 38"/>
          <p:cNvSpPr/>
          <p:nvPr/>
        </p:nvSpPr>
        <p:spPr>
          <a:xfrm>
            <a:off x="381000" y="381000"/>
            <a:ext cx="2055994" cy="1385253"/>
          </a:xfrm>
          <a:prstGeom prst="wedgeRectCallout">
            <a:avLst>
              <a:gd name="adj1" fmla="val -58513"/>
              <a:gd name="adj2" fmla="val 9087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chemeClr val="tx1"/>
                </a:solidFill>
              </a:rPr>
              <a:t>What is the total under the splat?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How do you know?</a:t>
            </a:r>
          </a:p>
        </p:txBody>
      </p:sp>
      <p:sp>
        <p:nvSpPr>
          <p:cNvPr id="42" name="Rectangular Callout 41"/>
          <p:cNvSpPr/>
          <p:nvPr/>
        </p:nvSpPr>
        <p:spPr>
          <a:xfrm>
            <a:off x="379594" y="381000"/>
            <a:ext cx="2055994" cy="1385253"/>
          </a:xfrm>
          <a:prstGeom prst="wedgeRectCallout">
            <a:avLst>
              <a:gd name="adj1" fmla="val -58513"/>
              <a:gd name="adj2" fmla="val 9087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chemeClr val="tx1"/>
                </a:solidFill>
              </a:rPr>
              <a:t>How else could you know?</a:t>
            </a:r>
          </a:p>
        </p:txBody>
      </p:sp>
      <p:sp>
        <p:nvSpPr>
          <p:cNvPr id="43" name="Rectangular Callout 42"/>
          <p:cNvSpPr/>
          <p:nvPr/>
        </p:nvSpPr>
        <p:spPr>
          <a:xfrm>
            <a:off x="379594" y="381000"/>
            <a:ext cx="2055994" cy="1385253"/>
          </a:xfrm>
          <a:prstGeom prst="wedgeRectCallout">
            <a:avLst>
              <a:gd name="adj1" fmla="val -58513"/>
              <a:gd name="adj2" fmla="val 9087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chemeClr val="tx1"/>
                </a:solidFill>
              </a:rPr>
              <a:t>Let’s look under the splat to see the total.</a:t>
            </a:r>
          </a:p>
        </p:txBody>
      </p:sp>
      <p:sp>
        <p:nvSpPr>
          <p:cNvPr id="44" name="Rectangular Callout 43"/>
          <p:cNvSpPr/>
          <p:nvPr/>
        </p:nvSpPr>
        <p:spPr>
          <a:xfrm>
            <a:off x="381000" y="381000"/>
            <a:ext cx="2055994" cy="1385253"/>
          </a:xfrm>
          <a:prstGeom prst="wedgeRectCallout">
            <a:avLst>
              <a:gd name="adj1" fmla="val -58513"/>
              <a:gd name="adj2" fmla="val 9087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chemeClr val="tx1"/>
                </a:solidFill>
              </a:rPr>
              <a:t>What can we learn from this picture?</a:t>
            </a:r>
          </a:p>
        </p:txBody>
      </p:sp>
      <p:sp>
        <p:nvSpPr>
          <p:cNvPr id="48" name="Oval 47"/>
          <p:cNvSpPr/>
          <p:nvPr/>
        </p:nvSpPr>
        <p:spPr>
          <a:xfrm>
            <a:off x="1930822" y="2580379"/>
            <a:ext cx="848621" cy="84862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743200" y="3390900"/>
            <a:ext cx="3974306" cy="34671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Important Note: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can see this box, then the slide show is not playing.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Here is the solution: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PowerPoint, click on Slide Show, then click on From Current Slide.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Google Slides, click on View then Present.</a:t>
            </a:r>
          </a:p>
        </p:txBody>
      </p:sp>
      <p:sp>
        <p:nvSpPr>
          <p:cNvPr id="49" name="Oval 48"/>
          <p:cNvSpPr/>
          <p:nvPr/>
        </p:nvSpPr>
        <p:spPr>
          <a:xfrm>
            <a:off x="5503714" y="1184865"/>
            <a:ext cx="848621" cy="84862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42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5" grpId="0" animBg="1"/>
      <p:bldP spid="45" grpId="1" animBg="1"/>
      <p:bldP spid="46" grpId="0" animBg="1"/>
      <p:bldP spid="35" grpId="0" animBg="1"/>
      <p:bldP spid="37" grpId="0" animBg="1"/>
      <p:bldP spid="34" grpId="0" animBg="1"/>
      <p:bldP spid="38" grpId="0" animBg="1"/>
      <p:bldP spid="39" grpId="0" animBg="1"/>
      <p:bldP spid="42" grpId="0" animBg="1"/>
      <p:bldP spid="43" grpId="0" animBg="1"/>
      <p:bldP spid="44" grpId="0" animBg="1"/>
      <p:bldP spid="48" grpId="0" animBg="1"/>
      <p:bldP spid="47" grpId="0" animBg="1"/>
      <p:bldP spid="4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7772400" y="206829"/>
            <a:ext cx="1143000" cy="9361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8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15908" y="6581001"/>
            <a:ext cx="1228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Steve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Wyborney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-8892" y="6581001"/>
            <a:ext cx="1879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1926842" y="673167"/>
            <a:ext cx="848621" cy="84862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3537838" y="1668021"/>
            <a:ext cx="848621" cy="84862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 63"/>
          <p:cNvGrpSpPr/>
          <p:nvPr/>
        </p:nvGrpSpPr>
        <p:grpSpPr>
          <a:xfrm>
            <a:off x="5178426" y="5247381"/>
            <a:ext cx="850255" cy="848619"/>
            <a:chOff x="4044126" y="46154"/>
            <a:chExt cx="1129066" cy="1126895"/>
          </a:xfrm>
        </p:grpSpPr>
        <p:sp>
          <p:nvSpPr>
            <p:cNvPr id="65" name="Oval 64"/>
            <p:cNvSpPr/>
            <p:nvPr/>
          </p:nvSpPr>
          <p:spPr>
            <a:xfrm>
              <a:off x="4044126" y="46154"/>
              <a:ext cx="1126895" cy="112689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Pie 65"/>
            <p:cNvSpPr/>
            <p:nvPr/>
          </p:nvSpPr>
          <p:spPr>
            <a:xfrm>
              <a:off x="4046297" y="46154"/>
              <a:ext cx="1126895" cy="1126895"/>
            </a:xfrm>
            <a:prstGeom prst="pie">
              <a:avLst>
                <a:gd name="adj1" fmla="val 0"/>
                <a:gd name="adj2" fmla="val 10807702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2312084" y="3599626"/>
            <a:ext cx="850255" cy="848619"/>
            <a:chOff x="4044126" y="46154"/>
            <a:chExt cx="1129066" cy="1126895"/>
          </a:xfrm>
        </p:grpSpPr>
        <p:sp>
          <p:nvSpPr>
            <p:cNvPr id="68" name="Oval 67"/>
            <p:cNvSpPr/>
            <p:nvPr/>
          </p:nvSpPr>
          <p:spPr>
            <a:xfrm>
              <a:off x="4044126" y="46154"/>
              <a:ext cx="1126895" cy="112689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Pie 68"/>
            <p:cNvSpPr/>
            <p:nvPr/>
          </p:nvSpPr>
          <p:spPr>
            <a:xfrm>
              <a:off x="4046297" y="46154"/>
              <a:ext cx="1126895" cy="1126895"/>
            </a:xfrm>
            <a:prstGeom prst="pie">
              <a:avLst>
                <a:gd name="adj1" fmla="val 0"/>
                <a:gd name="adj2" fmla="val 10807702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2071403" y="5127052"/>
            <a:ext cx="850255" cy="848619"/>
            <a:chOff x="4044126" y="46154"/>
            <a:chExt cx="1129066" cy="1126895"/>
          </a:xfrm>
        </p:grpSpPr>
        <p:sp>
          <p:nvSpPr>
            <p:cNvPr id="71" name="Oval 70"/>
            <p:cNvSpPr/>
            <p:nvPr/>
          </p:nvSpPr>
          <p:spPr>
            <a:xfrm>
              <a:off x="4044126" y="46154"/>
              <a:ext cx="1126895" cy="112689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Pie 71"/>
            <p:cNvSpPr/>
            <p:nvPr/>
          </p:nvSpPr>
          <p:spPr>
            <a:xfrm>
              <a:off x="4046297" y="46154"/>
              <a:ext cx="1126895" cy="1126895"/>
            </a:xfrm>
            <a:prstGeom prst="pie">
              <a:avLst>
                <a:gd name="adj1" fmla="val 0"/>
                <a:gd name="adj2" fmla="val 10807702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5583979" y="3790296"/>
            <a:ext cx="850255" cy="848619"/>
            <a:chOff x="4044126" y="46154"/>
            <a:chExt cx="1129066" cy="1126895"/>
          </a:xfrm>
        </p:grpSpPr>
        <p:sp>
          <p:nvSpPr>
            <p:cNvPr id="74" name="Oval 73"/>
            <p:cNvSpPr/>
            <p:nvPr/>
          </p:nvSpPr>
          <p:spPr>
            <a:xfrm>
              <a:off x="4044126" y="46154"/>
              <a:ext cx="1126895" cy="112689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Pie 74"/>
            <p:cNvSpPr/>
            <p:nvPr/>
          </p:nvSpPr>
          <p:spPr>
            <a:xfrm>
              <a:off x="4046297" y="46154"/>
              <a:ext cx="1126895" cy="1126895"/>
            </a:xfrm>
            <a:prstGeom prst="pie">
              <a:avLst>
                <a:gd name="adj1" fmla="val 0"/>
                <a:gd name="adj2" fmla="val 10807702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5245935" y="2042736"/>
            <a:ext cx="850255" cy="848619"/>
            <a:chOff x="4044126" y="46154"/>
            <a:chExt cx="1129066" cy="1126895"/>
          </a:xfrm>
        </p:grpSpPr>
        <p:sp>
          <p:nvSpPr>
            <p:cNvPr id="91" name="Oval 90"/>
            <p:cNvSpPr/>
            <p:nvPr/>
          </p:nvSpPr>
          <p:spPr>
            <a:xfrm>
              <a:off x="4044126" y="46154"/>
              <a:ext cx="1126895" cy="112689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Pie 91"/>
            <p:cNvSpPr/>
            <p:nvPr/>
          </p:nvSpPr>
          <p:spPr>
            <a:xfrm>
              <a:off x="4046297" y="46154"/>
              <a:ext cx="1126895" cy="1126895"/>
            </a:xfrm>
            <a:prstGeom prst="pie">
              <a:avLst>
                <a:gd name="adj1" fmla="val 0"/>
                <a:gd name="adj2" fmla="val 10807702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3683684" y="4799715"/>
            <a:ext cx="850255" cy="848619"/>
            <a:chOff x="4044126" y="46154"/>
            <a:chExt cx="1129066" cy="1126895"/>
          </a:xfrm>
        </p:grpSpPr>
        <p:sp>
          <p:nvSpPr>
            <p:cNvPr id="94" name="Oval 93"/>
            <p:cNvSpPr/>
            <p:nvPr/>
          </p:nvSpPr>
          <p:spPr>
            <a:xfrm>
              <a:off x="4044126" y="46154"/>
              <a:ext cx="1126895" cy="112689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Pie 94"/>
            <p:cNvSpPr/>
            <p:nvPr/>
          </p:nvSpPr>
          <p:spPr>
            <a:xfrm>
              <a:off x="4046297" y="46154"/>
              <a:ext cx="1126895" cy="1126895"/>
            </a:xfrm>
            <a:prstGeom prst="pie">
              <a:avLst>
                <a:gd name="adj1" fmla="val 0"/>
                <a:gd name="adj2" fmla="val 10807702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6819367" y="2678878"/>
            <a:ext cx="850255" cy="848619"/>
            <a:chOff x="4044126" y="46154"/>
            <a:chExt cx="1129066" cy="1126895"/>
          </a:xfrm>
        </p:grpSpPr>
        <p:sp>
          <p:nvSpPr>
            <p:cNvPr id="97" name="Oval 96"/>
            <p:cNvSpPr/>
            <p:nvPr/>
          </p:nvSpPr>
          <p:spPr>
            <a:xfrm>
              <a:off x="4044126" y="46154"/>
              <a:ext cx="1126895" cy="112689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Pie 97"/>
            <p:cNvSpPr/>
            <p:nvPr/>
          </p:nvSpPr>
          <p:spPr>
            <a:xfrm>
              <a:off x="4046297" y="46154"/>
              <a:ext cx="1126895" cy="1126895"/>
            </a:xfrm>
            <a:prstGeom prst="pie">
              <a:avLst>
                <a:gd name="adj1" fmla="val 0"/>
                <a:gd name="adj2" fmla="val 10807702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4090225" y="3069336"/>
            <a:ext cx="850255" cy="848619"/>
            <a:chOff x="4044126" y="46154"/>
            <a:chExt cx="1129066" cy="1126895"/>
          </a:xfrm>
        </p:grpSpPr>
        <p:sp>
          <p:nvSpPr>
            <p:cNvPr id="100" name="Oval 99"/>
            <p:cNvSpPr/>
            <p:nvPr/>
          </p:nvSpPr>
          <p:spPr>
            <a:xfrm>
              <a:off x="4044126" y="46154"/>
              <a:ext cx="1126895" cy="112689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Pie 100"/>
            <p:cNvSpPr/>
            <p:nvPr/>
          </p:nvSpPr>
          <p:spPr>
            <a:xfrm>
              <a:off x="4046297" y="46154"/>
              <a:ext cx="1126895" cy="1126895"/>
            </a:xfrm>
            <a:prstGeom prst="pie">
              <a:avLst>
                <a:gd name="adj1" fmla="val 0"/>
                <a:gd name="adj2" fmla="val 10807702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2" name="Freeform 31"/>
          <p:cNvSpPr/>
          <p:nvPr/>
        </p:nvSpPr>
        <p:spPr>
          <a:xfrm rot="16200000">
            <a:off x="2183857" y="1521774"/>
            <a:ext cx="4370757" cy="4537048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 rot="16200000">
            <a:off x="2183857" y="1521774"/>
            <a:ext cx="4370751" cy="4537042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676400" y="2254567"/>
            <a:ext cx="848621" cy="84862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821624" y="547489"/>
            <a:ext cx="848621" cy="84862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08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7" grpId="0" animBg="1"/>
      <p:bldP spid="63" grpId="0" animBg="1"/>
      <p:bldP spid="32" grpId="0" animBg="1"/>
      <p:bldP spid="32" grpId="1" animBg="1"/>
      <p:bldP spid="33" grpId="0" animBg="1"/>
      <p:bldP spid="46" grpId="0" animBg="1"/>
      <p:bldP spid="4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7772400" y="206829"/>
            <a:ext cx="1143000" cy="9361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5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15908" y="6581001"/>
            <a:ext cx="1228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Steve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Wyborney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-8892" y="6581001"/>
            <a:ext cx="1879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2125628" y="912305"/>
            <a:ext cx="848621" cy="84862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5917609" y="4477200"/>
            <a:ext cx="848621" cy="84862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804489" y="4944367"/>
            <a:ext cx="848621" cy="84862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7" name="Group 146"/>
          <p:cNvGrpSpPr/>
          <p:nvPr/>
        </p:nvGrpSpPr>
        <p:grpSpPr>
          <a:xfrm>
            <a:off x="4223195" y="672871"/>
            <a:ext cx="848620" cy="848620"/>
            <a:chOff x="457200" y="-3634962"/>
            <a:chExt cx="1126895" cy="1126895"/>
          </a:xfrm>
        </p:grpSpPr>
        <p:grpSp>
          <p:nvGrpSpPr>
            <p:cNvPr id="148" name="Group 147"/>
            <p:cNvGrpSpPr/>
            <p:nvPr/>
          </p:nvGrpSpPr>
          <p:grpSpPr>
            <a:xfrm>
              <a:off x="457200" y="-3634962"/>
              <a:ext cx="1126895" cy="1126895"/>
              <a:chOff x="1270404" y="811874"/>
              <a:chExt cx="1126895" cy="1126895"/>
            </a:xfrm>
          </p:grpSpPr>
          <p:sp>
            <p:nvSpPr>
              <p:cNvPr id="151" name="Oval 150"/>
              <p:cNvSpPr/>
              <p:nvPr/>
            </p:nvSpPr>
            <p:spPr>
              <a:xfrm>
                <a:off x="1270404" y="811874"/>
                <a:ext cx="1126895" cy="112689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Pie 151"/>
              <p:cNvSpPr/>
              <p:nvPr/>
            </p:nvSpPr>
            <p:spPr>
              <a:xfrm>
                <a:off x="1270404" y="811874"/>
                <a:ext cx="1126895" cy="1126895"/>
              </a:xfrm>
              <a:prstGeom prst="pie">
                <a:avLst>
                  <a:gd name="adj1" fmla="val 0"/>
                  <a:gd name="adj2" fmla="val 543571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49" name="Straight Connector 148"/>
            <p:cNvCxnSpPr>
              <a:stCxn id="151" idx="0"/>
              <a:endCxn id="151" idx="4"/>
            </p:cNvCxnSpPr>
            <p:nvPr/>
          </p:nvCxnSpPr>
          <p:spPr>
            <a:xfrm>
              <a:off x="1020648" y="-3634962"/>
              <a:ext cx="0" cy="112689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>
              <a:stCxn id="151" idx="2"/>
              <a:endCxn id="152" idx="0"/>
            </p:cNvCxnSpPr>
            <p:nvPr/>
          </p:nvCxnSpPr>
          <p:spPr>
            <a:xfrm>
              <a:off x="457200" y="-3071514"/>
              <a:ext cx="112689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3" name="Group 152"/>
          <p:cNvGrpSpPr/>
          <p:nvPr/>
        </p:nvGrpSpPr>
        <p:grpSpPr>
          <a:xfrm>
            <a:off x="2644038" y="2699638"/>
            <a:ext cx="848620" cy="848620"/>
            <a:chOff x="457200" y="-3634962"/>
            <a:chExt cx="1126895" cy="1126895"/>
          </a:xfrm>
        </p:grpSpPr>
        <p:grpSp>
          <p:nvGrpSpPr>
            <p:cNvPr id="154" name="Group 153"/>
            <p:cNvGrpSpPr/>
            <p:nvPr/>
          </p:nvGrpSpPr>
          <p:grpSpPr>
            <a:xfrm>
              <a:off x="457200" y="-3634962"/>
              <a:ext cx="1126895" cy="1126895"/>
              <a:chOff x="1270404" y="811874"/>
              <a:chExt cx="1126895" cy="1126895"/>
            </a:xfrm>
          </p:grpSpPr>
          <p:sp>
            <p:nvSpPr>
              <p:cNvPr id="157" name="Oval 156"/>
              <p:cNvSpPr/>
              <p:nvPr/>
            </p:nvSpPr>
            <p:spPr>
              <a:xfrm>
                <a:off x="1270404" y="811874"/>
                <a:ext cx="1126895" cy="112689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Pie 157"/>
              <p:cNvSpPr/>
              <p:nvPr/>
            </p:nvSpPr>
            <p:spPr>
              <a:xfrm>
                <a:off x="1270404" y="811874"/>
                <a:ext cx="1126895" cy="1126895"/>
              </a:xfrm>
              <a:prstGeom prst="pie">
                <a:avLst>
                  <a:gd name="adj1" fmla="val 0"/>
                  <a:gd name="adj2" fmla="val 543571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55" name="Straight Connector 154"/>
            <p:cNvCxnSpPr>
              <a:stCxn id="157" idx="0"/>
              <a:endCxn id="157" idx="4"/>
            </p:cNvCxnSpPr>
            <p:nvPr/>
          </p:nvCxnSpPr>
          <p:spPr>
            <a:xfrm>
              <a:off x="1020648" y="-3634962"/>
              <a:ext cx="0" cy="112689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>
              <a:stCxn id="157" idx="2"/>
              <a:endCxn id="158" idx="0"/>
            </p:cNvCxnSpPr>
            <p:nvPr/>
          </p:nvCxnSpPr>
          <p:spPr>
            <a:xfrm>
              <a:off x="457200" y="-3071514"/>
              <a:ext cx="112689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9" name="Group 158"/>
          <p:cNvGrpSpPr/>
          <p:nvPr/>
        </p:nvGrpSpPr>
        <p:grpSpPr>
          <a:xfrm>
            <a:off x="6341920" y="457614"/>
            <a:ext cx="848620" cy="848620"/>
            <a:chOff x="457200" y="-3634962"/>
            <a:chExt cx="1126895" cy="1126895"/>
          </a:xfrm>
        </p:grpSpPr>
        <p:grpSp>
          <p:nvGrpSpPr>
            <p:cNvPr id="160" name="Group 159"/>
            <p:cNvGrpSpPr/>
            <p:nvPr/>
          </p:nvGrpSpPr>
          <p:grpSpPr>
            <a:xfrm>
              <a:off x="457200" y="-3634962"/>
              <a:ext cx="1126895" cy="1126895"/>
              <a:chOff x="1270404" y="811874"/>
              <a:chExt cx="1126895" cy="1126895"/>
            </a:xfrm>
          </p:grpSpPr>
          <p:sp>
            <p:nvSpPr>
              <p:cNvPr id="163" name="Oval 162"/>
              <p:cNvSpPr/>
              <p:nvPr/>
            </p:nvSpPr>
            <p:spPr>
              <a:xfrm>
                <a:off x="1270404" y="811874"/>
                <a:ext cx="1126895" cy="112689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Pie 163"/>
              <p:cNvSpPr/>
              <p:nvPr/>
            </p:nvSpPr>
            <p:spPr>
              <a:xfrm>
                <a:off x="1270404" y="811874"/>
                <a:ext cx="1126895" cy="1126895"/>
              </a:xfrm>
              <a:prstGeom prst="pie">
                <a:avLst>
                  <a:gd name="adj1" fmla="val 0"/>
                  <a:gd name="adj2" fmla="val 543571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61" name="Straight Connector 160"/>
            <p:cNvCxnSpPr>
              <a:stCxn id="163" idx="0"/>
              <a:endCxn id="163" idx="4"/>
            </p:cNvCxnSpPr>
            <p:nvPr/>
          </p:nvCxnSpPr>
          <p:spPr>
            <a:xfrm>
              <a:off x="1020648" y="-3634962"/>
              <a:ext cx="0" cy="112689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>
              <a:stCxn id="163" idx="2"/>
              <a:endCxn id="164" idx="0"/>
            </p:cNvCxnSpPr>
            <p:nvPr/>
          </p:nvCxnSpPr>
          <p:spPr>
            <a:xfrm>
              <a:off x="457200" y="-3071514"/>
              <a:ext cx="112689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5" name="Group 164"/>
          <p:cNvGrpSpPr/>
          <p:nvPr/>
        </p:nvGrpSpPr>
        <p:grpSpPr>
          <a:xfrm>
            <a:off x="5428464" y="1626320"/>
            <a:ext cx="848620" cy="848620"/>
            <a:chOff x="457200" y="-3634962"/>
            <a:chExt cx="1126895" cy="1126895"/>
          </a:xfrm>
        </p:grpSpPr>
        <p:grpSp>
          <p:nvGrpSpPr>
            <p:cNvPr id="166" name="Group 165"/>
            <p:cNvGrpSpPr/>
            <p:nvPr/>
          </p:nvGrpSpPr>
          <p:grpSpPr>
            <a:xfrm>
              <a:off x="457200" y="-3634962"/>
              <a:ext cx="1126895" cy="1126895"/>
              <a:chOff x="1270404" y="811874"/>
              <a:chExt cx="1126895" cy="1126895"/>
            </a:xfrm>
          </p:grpSpPr>
          <p:sp>
            <p:nvSpPr>
              <p:cNvPr id="169" name="Oval 168"/>
              <p:cNvSpPr/>
              <p:nvPr/>
            </p:nvSpPr>
            <p:spPr>
              <a:xfrm>
                <a:off x="1270404" y="811874"/>
                <a:ext cx="1126895" cy="112689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Pie 169"/>
              <p:cNvSpPr/>
              <p:nvPr/>
            </p:nvSpPr>
            <p:spPr>
              <a:xfrm>
                <a:off x="1270404" y="811874"/>
                <a:ext cx="1126895" cy="1126895"/>
              </a:xfrm>
              <a:prstGeom prst="pie">
                <a:avLst>
                  <a:gd name="adj1" fmla="val 0"/>
                  <a:gd name="adj2" fmla="val 543571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67" name="Straight Connector 166"/>
            <p:cNvCxnSpPr>
              <a:stCxn id="169" idx="0"/>
              <a:endCxn id="169" idx="4"/>
            </p:cNvCxnSpPr>
            <p:nvPr/>
          </p:nvCxnSpPr>
          <p:spPr>
            <a:xfrm>
              <a:off x="1020648" y="-3634962"/>
              <a:ext cx="0" cy="112689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>
              <a:stCxn id="169" idx="2"/>
              <a:endCxn id="170" idx="0"/>
            </p:cNvCxnSpPr>
            <p:nvPr/>
          </p:nvCxnSpPr>
          <p:spPr>
            <a:xfrm>
              <a:off x="457200" y="-3071514"/>
              <a:ext cx="112689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1" name="Group 170"/>
          <p:cNvGrpSpPr/>
          <p:nvPr/>
        </p:nvGrpSpPr>
        <p:grpSpPr>
          <a:xfrm>
            <a:off x="4077826" y="2197568"/>
            <a:ext cx="848620" cy="848620"/>
            <a:chOff x="457200" y="-3634962"/>
            <a:chExt cx="1126895" cy="1126895"/>
          </a:xfrm>
        </p:grpSpPr>
        <p:grpSp>
          <p:nvGrpSpPr>
            <p:cNvPr id="172" name="Group 171"/>
            <p:cNvGrpSpPr/>
            <p:nvPr/>
          </p:nvGrpSpPr>
          <p:grpSpPr>
            <a:xfrm>
              <a:off x="457200" y="-3634962"/>
              <a:ext cx="1126895" cy="1126895"/>
              <a:chOff x="1270404" y="811874"/>
              <a:chExt cx="1126895" cy="1126895"/>
            </a:xfrm>
          </p:grpSpPr>
          <p:sp>
            <p:nvSpPr>
              <p:cNvPr id="175" name="Oval 174"/>
              <p:cNvSpPr/>
              <p:nvPr/>
            </p:nvSpPr>
            <p:spPr>
              <a:xfrm>
                <a:off x="1270404" y="811874"/>
                <a:ext cx="1126895" cy="112689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Pie 175"/>
              <p:cNvSpPr/>
              <p:nvPr/>
            </p:nvSpPr>
            <p:spPr>
              <a:xfrm>
                <a:off x="1270404" y="811874"/>
                <a:ext cx="1126895" cy="1126895"/>
              </a:xfrm>
              <a:prstGeom prst="pie">
                <a:avLst>
                  <a:gd name="adj1" fmla="val 0"/>
                  <a:gd name="adj2" fmla="val 543571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73" name="Straight Connector 172"/>
            <p:cNvCxnSpPr>
              <a:stCxn id="175" idx="0"/>
              <a:endCxn id="175" idx="4"/>
            </p:cNvCxnSpPr>
            <p:nvPr/>
          </p:nvCxnSpPr>
          <p:spPr>
            <a:xfrm>
              <a:off x="1020648" y="-3634962"/>
              <a:ext cx="0" cy="112689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>
              <a:stCxn id="175" idx="2"/>
              <a:endCxn id="176" idx="0"/>
            </p:cNvCxnSpPr>
            <p:nvPr/>
          </p:nvCxnSpPr>
          <p:spPr>
            <a:xfrm>
              <a:off x="457200" y="-3071514"/>
              <a:ext cx="112689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3" name="Group 182"/>
          <p:cNvGrpSpPr/>
          <p:nvPr/>
        </p:nvGrpSpPr>
        <p:grpSpPr>
          <a:xfrm>
            <a:off x="6341920" y="2712882"/>
            <a:ext cx="848620" cy="848620"/>
            <a:chOff x="457200" y="-3634962"/>
            <a:chExt cx="1126895" cy="1126895"/>
          </a:xfrm>
        </p:grpSpPr>
        <p:grpSp>
          <p:nvGrpSpPr>
            <p:cNvPr id="184" name="Group 183"/>
            <p:cNvGrpSpPr/>
            <p:nvPr/>
          </p:nvGrpSpPr>
          <p:grpSpPr>
            <a:xfrm>
              <a:off x="457200" y="-3634962"/>
              <a:ext cx="1126895" cy="1126895"/>
              <a:chOff x="1270404" y="811874"/>
              <a:chExt cx="1126895" cy="1126895"/>
            </a:xfrm>
          </p:grpSpPr>
          <p:sp>
            <p:nvSpPr>
              <p:cNvPr id="187" name="Oval 186"/>
              <p:cNvSpPr/>
              <p:nvPr/>
            </p:nvSpPr>
            <p:spPr>
              <a:xfrm>
                <a:off x="1270404" y="811874"/>
                <a:ext cx="1126895" cy="112689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Pie 187"/>
              <p:cNvSpPr/>
              <p:nvPr/>
            </p:nvSpPr>
            <p:spPr>
              <a:xfrm>
                <a:off x="1270404" y="811874"/>
                <a:ext cx="1126895" cy="1126895"/>
              </a:xfrm>
              <a:prstGeom prst="pie">
                <a:avLst>
                  <a:gd name="adj1" fmla="val 0"/>
                  <a:gd name="adj2" fmla="val 543571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85" name="Straight Connector 184"/>
            <p:cNvCxnSpPr>
              <a:stCxn id="187" idx="0"/>
              <a:endCxn id="187" idx="4"/>
            </p:cNvCxnSpPr>
            <p:nvPr/>
          </p:nvCxnSpPr>
          <p:spPr>
            <a:xfrm>
              <a:off x="1020648" y="-3634962"/>
              <a:ext cx="0" cy="112689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>
              <a:stCxn id="187" idx="2"/>
              <a:endCxn id="188" idx="0"/>
            </p:cNvCxnSpPr>
            <p:nvPr/>
          </p:nvCxnSpPr>
          <p:spPr>
            <a:xfrm>
              <a:off x="457200" y="-3071514"/>
              <a:ext cx="112689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9" name="Group 188"/>
          <p:cNvGrpSpPr/>
          <p:nvPr/>
        </p:nvGrpSpPr>
        <p:grpSpPr>
          <a:xfrm>
            <a:off x="4077826" y="3961804"/>
            <a:ext cx="848620" cy="848620"/>
            <a:chOff x="457200" y="-3634962"/>
            <a:chExt cx="1126895" cy="1126895"/>
          </a:xfrm>
        </p:grpSpPr>
        <p:grpSp>
          <p:nvGrpSpPr>
            <p:cNvPr id="190" name="Group 189"/>
            <p:cNvGrpSpPr/>
            <p:nvPr/>
          </p:nvGrpSpPr>
          <p:grpSpPr>
            <a:xfrm>
              <a:off x="457200" y="-3634962"/>
              <a:ext cx="1126895" cy="1126895"/>
              <a:chOff x="1270404" y="811874"/>
              <a:chExt cx="1126895" cy="1126895"/>
            </a:xfrm>
          </p:grpSpPr>
          <p:sp>
            <p:nvSpPr>
              <p:cNvPr id="193" name="Oval 192"/>
              <p:cNvSpPr/>
              <p:nvPr/>
            </p:nvSpPr>
            <p:spPr>
              <a:xfrm>
                <a:off x="1270404" y="811874"/>
                <a:ext cx="1126895" cy="112689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Pie 193"/>
              <p:cNvSpPr/>
              <p:nvPr/>
            </p:nvSpPr>
            <p:spPr>
              <a:xfrm>
                <a:off x="1270404" y="811874"/>
                <a:ext cx="1126895" cy="1126895"/>
              </a:xfrm>
              <a:prstGeom prst="pie">
                <a:avLst>
                  <a:gd name="adj1" fmla="val 0"/>
                  <a:gd name="adj2" fmla="val 543571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91" name="Straight Connector 190"/>
            <p:cNvCxnSpPr>
              <a:stCxn id="193" idx="0"/>
              <a:endCxn id="193" idx="4"/>
            </p:cNvCxnSpPr>
            <p:nvPr/>
          </p:nvCxnSpPr>
          <p:spPr>
            <a:xfrm>
              <a:off x="1020648" y="-3634962"/>
              <a:ext cx="0" cy="112689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>
              <a:stCxn id="193" idx="2"/>
              <a:endCxn id="194" idx="0"/>
            </p:cNvCxnSpPr>
            <p:nvPr/>
          </p:nvCxnSpPr>
          <p:spPr>
            <a:xfrm>
              <a:off x="457200" y="-3071514"/>
              <a:ext cx="112689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3" name="Group 212"/>
          <p:cNvGrpSpPr/>
          <p:nvPr/>
        </p:nvGrpSpPr>
        <p:grpSpPr>
          <a:xfrm>
            <a:off x="685800" y="2827393"/>
            <a:ext cx="848620" cy="848620"/>
            <a:chOff x="457200" y="-3634962"/>
            <a:chExt cx="1126895" cy="1126895"/>
          </a:xfrm>
        </p:grpSpPr>
        <p:grpSp>
          <p:nvGrpSpPr>
            <p:cNvPr id="214" name="Group 213"/>
            <p:cNvGrpSpPr/>
            <p:nvPr/>
          </p:nvGrpSpPr>
          <p:grpSpPr>
            <a:xfrm>
              <a:off x="457200" y="-3634962"/>
              <a:ext cx="1126895" cy="1126895"/>
              <a:chOff x="1270404" y="811874"/>
              <a:chExt cx="1126895" cy="1126895"/>
            </a:xfrm>
          </p:grpSpPr>
          <p:sp>
            <p:nvSpPr>
              <p:cNvPr id="217" name="Oval 216"/>
              <p:cNvSpPr/>
              <p:nvPr/>
            </p:nvSpPr>
            <p:spPr>
              <a:xfrm>
                <a:off x="1270404" y="811874"/>
                <a:ext cx="1126895" cy="112689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8" name="Pie 217"/>
              <p:cNvSpPr/>
              <p:nvPr/>
            </p:nvSpPr>
            <p:spPr>
              <a:xfrm>
                <a:off x="1270404" y="811874"/>
                <a:ext cx="1126895" cy="1126895"/>
              </a:xfrm>
              <a:prstGeom prst="pie">
                <a:avLst>
                  <a:gd name="adj1" fmla="val 0"/>
                  <a:gd name="adj2" fmla="val 543571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215" name="Straight Connector 214"/>
            <p:cNvCxnSpPr>
              <a:stCxn id="217" idx="0"/>
              <a:endCxn id="217" idx="4"/>
            </p:cNvCxnSpPr>
            <p:nvPr/>
          </p:nvCxnSpPr>
          <p:spPr>
            <a:xfrm>
              <a:off x="1020648" y="-3634962"/>
              <a:ext cx="0" cy="112689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>
              <a:stCxn id="217" idx="2"/>
              <a:endCxn id="218" idx="0"/>
            </p:cNvCxnSpPr>
            <p:nvPr/>
          </p:nvCxnSpPr>
          <p:spPr>
            <a:xfrm>
              <a:off x="457200" y="-3071514"/>
              <a:ext cx="112689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Freeform 81"/>
          <p:cNvSpPr/>
          <p:nvPr/>
        </p:nvSpPr>
        <p:spPr>
          <a:xfrm rot="16200000">
            <a:off x="2326178" y="109449"/>
            <a:ext cx="5118999" cy="5313758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 82"/>
          <p:cNvSpPr/>
          <p:nvPr/>
        </p:nvSpPr>
        <p:spPr>
          <a:xfrm rot="16200000">
            <a:off x="2326179" y="109449"/>
            <a:ext cx="5118992" cy="5313751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78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7" grpId="0" animBg="1"/>
      <p:bldP spid="40" grpId="0" animBg="1"/>
      <p:bldP spid="41" grpId="0" animBg="1"/>
      <p:bldP spid="82" grpId="0" animBg="1"/>
      <p:bldP spid="82" grpId="1" animBg="1"/>
      <p:bldP spid="8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Oval 62"/>
          <p:cNvSpPr/>
          <p:nvPr/>
        </p:nvSpPr>
        <p:spPr>
          <a:xfrm>
            <a:off x="4374415" y="4396430"/>
            <a:ext cx="848621" cy="84862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" name="Group 80"/>
          <p:cNvGrpSpPr/>
          <p:nvPr/>
        </p:nvGrpSpPr>
        <p:grpSpPr>
          <a:xfrm>
            <a:off x="2719072" y="1332362"/>
            <a:ext cx="848624" cy="852820"/>
            <a:chOff x="2251598" y="991391"/>
            <a:chExt cx="848624" cy="852820"/>
          </a:xfrm>
        </p:grpSpPr>
        <p:sp>
          <p:nvSpPr>
            <p:cNvPr id="82" name="Oval 81"/>
            <p:cNvSpPr/>
            <p:nvPr/>
          </p:nvSpPr>
          <p:spPr>
            <a:xfrm>
              <a:off x="2251604" y="991391"/>
              <a:ext cx="848618" cy="8486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3" name="Group 82"/>
            <p:cNvGrpSpPr/>
            <p:nvPr/>
          </p:nvGrpSpPr>
          <p:grpSpPr>
            <a:xfrm>
              <a:off x="2251598" y="991391"/>
              <a:ext cx="848624" cy="852820"/>
              <a:chOff x="13030197" y="-2630370"/>
              <a:chExt cx="1126902" cy="1132473"/>
            </a:xfrm>
          </p:grpSpPr>
          <p:sp>
            <p:nvSpPr>
              <p:cNvPr id="84" name="Pie 83"/>
              <p:cNvSpPr/>
              <p:nvPr/>
            </p:nvSpPr>
            <p:spPr>
              <a:xfrm rot="14400000">
                <a:off x="13030197" y="-2624793"/>
                <a:ext cx="1126895" cy="1126896"/>
              </a:xfrm>
              <a:prstGeom prst="pie">
                <a:avLst>
                  <a:gd name="adj1" fmla="val 0"/>
                  <a:gd name="adj2" fmla="val 7190987"/>
                </a:avLst>
              </a:prstGeom>
              <a:solidFill>
                <a:srgbClr val="00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85" name="Group 84"/>
              <p:cNvGrpSpPr/>
              <p:nvPr/>
            </p:nvGrpSpPr>
            <p:grpSpPr>
              <a:xfrm rot="10800000">
                <a:off x="13030200" y="-2630370"/>
                <a:ext cx="1126899" cy="1132473"/>
                <a:chOff x="13030196" y="-2630369"/>
                <a:chExt cx="1126899" cy="1132473"/>
              </a:xfrm>
            </p:grpSpPr>
            <p:sp>
              <p:nvSpPr>
                <p:cNvPr id="86" name="Oval 85"/>
                <p:cNvSpPr/>
                <p:nvPr/>
              </p:nvSpPr>
              <p:spPr>
                <a:xfrm>
                  <a:off x="13030196" y="-2624791"/>
                  <a:ext cx="1126895" cy="1126895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Pie 86"/>
                <p:cNvSpPr/>
                <p:nvPr/>
              </p:nvSpPr>
              <p:spPr>
                <a:xfrm rot="3600000">
                  <a:off x="13030200" y="-2630369"/>
                  <a:ext cx="1126895" cy="1126895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8" name="Pie 87"/>
                <p:cNvSpPr/>
                <p:nvPr/>
              </p:nvSpPr>
              <p:spPr>
                <a:xfrm rot="10800000">
                  <a:off x="13030200" y="-2629045"/>
                  <a:ext cx="1126895" cy="1126894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sp>
        <p:nvSpPr>
          <p:cNvPr id="66" name="Oval 65"/>
          <p:cNvSpPr/>
          <p:nvPr/>
        </p:nvSpPr>
        <p:spPr>
          <a:xfrm>
            <a:off x="4324323" y="1216780"/>
            <a:ext cx="848621" cy="84862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6"/>
          <p:cNvGrpSpPr/>
          <p:nvPr/>
        </p:nvGrpSpPr>
        <p:grpSpPr>
          <a:xfrm>
            <a:off x="3109194" y="3129939"/>
            <a:ext cx="848624" cy="852820"/>
            <a:chOff x="2251598" y="991391"/>
            <a:chExt cx="848624" cy="852820"/>
          </a:xfrm>
        </p:grpSpPr>
        <p:sp>
          <p:nvSpPr>
            <p:cNvPr id="68" name="Oval 67"/>
            <p:cNvSpPr/>
            <p:nvPr/>
          </p:nvSpPr>
          <p:spPr>
            <a:xfrm>
              <a:off x="2251604" y="991391"/>
              <a:ext cx="848618" cy="8486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9" name="Group 68"/>
            <p:cNvGrpSpPr/>
            <p:nvPr/>
          </p:nvGrpSpPr>
          <p:grpSpPr>
            <a:xfrm>
              <a:off x="2251598" y="991391"/>
              <a:ext cx="848624" cy="852820"/>
              <a:chOff x="13030197" y="-2630370"/>
              <a:chExt cx="1126902" cy="1132473"/>
            </a:xfrm>
          </p:grpSpPr>
          <p:sp>
            <p:nvSpPr>
              <p:cNvPr id="70" name="Pie 69"/>
              <p:cNvSpPr/>
              <p:nvPr/>
            </p:nvSpPr>
            <p:spPr>
              <a:xfrm rot="14400000">
                <a:off x="13030197" y="-2624793"/>
                <a:ext cx="1126895" cy="1126896"/>
              </a:xfrm>
              <a:prstGeom prst="pie">
                <a:avLst>
                  <a:gd name="adj1" fmla="val 0"/>
                  <a:gd name="adj2" fmla="val 7190987"/>
                </a:avLst>
              </a:prstGeom>
              <a:solidFill>
                <a:srgbClr val="00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71" name="Group 70"/>
              <p:cNvGrpSpPr/>
              <p:nvPr/>
            </p:nvGrpSpPr>
            <p:grpSpPr>
              <a:xfrm rot="10800000">
                <a:off x="13030200" y="-2630370"/>
                <a:ext cx="1126899" cy="1132473"/>
                <a:chOff x="13030196" y="-2630369"/>
                <a:chExt cx="1126899" cy="1132473"/>
              </a:xfrm>
            </p:grpSpPr>
            <p:sp>
              <p:nvSpPr>
                <p:cNvPr id="72" name="Oval 71"/>
                <p:cNvSpPr/>
                <p:nvPr/>
              </p:nvSpPr>
              <p:spPr>
                <a:xfrm>
                  <a:off x="13030196" y="-2624791"/>
                  <a:ext cx="1126895" cy="1126895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Pie 72"/>
                <p:cNvSpPr/>
                <p:nvPr/>
              </p:nvSpPr>
              <p:spPr>
                <a:xfrm rot="3600000">
                  <a:off x="13030200" y="-2630369"/>
                  <a:ext cx="1126895" cy="1126895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4" name="Pie 73"/>
                <p:cNvSpPr/>
                <p:nvPr/>
              </p:nvSpPr>
              <p:spPr>
                <a:xfrm rot="10800000">
                  <a:off x="13030200" y="-2629045"/>
                  <a:ext cx="1126895" cy="1126894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sp>
        <p:nvSpPr>
          <p:cNvPr id="75" name="Oval 74"/>
          <p:cNvSpPr/>
          <p:nvPr/>
        </p:nvSpPr>
        <p:spPr>
          <a:xfrm>
            <a:off x="6385544" y="3482453"/>
            <a:ext cx="848621" cy="84862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6266034" y="1363023"/>
            <a:ext cx="848621" cy="84862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4798725" y="2855922"/>
            <a:ext cx="848621" cy="84862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3"/>
          <p:cNvSpPr/>
          <p:nvPr/>
        </p:nvSpPr>
        <p:spPr>
          <a:xfrm rot="16200000">
            <a:off x="2957527" y="1011709"/>
            <a:ext cx="4370757" cy="4537048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 rot="16200000">
            <a:off x="2957527" y="1011709"/>
            <a:ext cx="4370751" cy="4537042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930628" y="962017"/>
            <a:ext cx="848621" cy="84862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1557862" y="3090678"/>
            <a:ext cx="848624" cy="852820"/>
            <a:chOff x="2251598" y="991391"/>
            <a:chExt cx="848624" cy="852820"/>
          </a:xfrm>
        </p:grpSpPr>
        <p:sp>
          <p:nvSpPr>
            <p:cNvPr id="34" name="Oval 33"/>
            <p:cNvSpPr/>
            <p:nvPr/>
          </p:nvSpPr>
          <p:spPr>
            <a:xfrm>
              <a:off x="2251604" y="991391"/>
              <a:ext cx="848618" cy="8486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2251598" y="991391"/>
              <a:ext cx="848624" cy="852820"/>
              <a:chOff x="13030197" y="-2630370"/>
              <a:chExt cx="1126902" cy="1132473"/>
            </a:xfrm>
          </p:grpSpPr>
          <p:sp>
            <p:nvSpPr>
              <p:cNvPr id="39" name="Pie 38"/>
              <p:cNvSpPr/>
              <p:nvPr/>
            </p:nvSpPr>
            <p:spPr>
              <a:xfrm rot="14400000">
                <a:off x="13030197" y="-2624793"/>
                <a:ext cx="1126895" cy="1126896"/>
              </a:xfrm>
              <a:prstGeom prst="pie">
                <a:avLst>
                  <a:gd name="adj1" fmla="val 0"/>
                  <a:gd name="adj2" fmla="val 7190987"/>
                </a:avLst>
              </a:prstGeom>
              <a:solidFill>
                <a:srgbClr val="00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0" name="Group 39"/>
              <p:cNvGrpSpPr/>
              <p:nvPr/>
            </p:nvGrpSpPr>
            <p:grpSpPr>
              <a:xfrm rot="10800000">
                <a:off x="13030200" y="-2630370"/>
                <a:ext cx="1126899" cy="1132473"/>
                <a:chOff x="13030196" y="-2630369"/>
                <a:chExt cx="1126899" cy="1132473"/>
              </a:xfrm>
            </p:grpSpPr>
            <p:sp>
              <p:nvSpPr>
                <p:cNvPr id="41" name="Oval 40"/>
                <p:cNvSpPr/>
                <p:nvPr/>
              </p:nvSpPr>
              <p:spPr>
                <a:xfrm>
                  <a:off x="13030196" y="-2624791"/>
                  <a:ext cx="1126895" cy="1126895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Pie 41"/>
                <p:cNvSpPr/>
                <p:nvPr/>
              </p:nvSpPr>
              <p:spPr>
                <a:xfrm rot="3600000">
                  <a:off x="13030200" y="-2630369"/>
                  <a:ext cx="1126895" cy="1126895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3" name="Pie 42"/>
                <p:cNvSpPr/>
                <p:nvPr/>
              </p:nvSpPr>
              <p:spPr>
                <a:xfrm rot="10800000">
                  <a:off x="13030200" y="-2629045"/>
                  <a:ext cx="1126895" cy="1126894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sp>
        <p:nvSpPr>
          <p:cNvPr id="89" name="Oval 88"/>
          <p:cNvSpPr/>
          <p:nvPr/>
        </p:nvSpPr>
        <p:spPr>
          <a:xfrm>
            <a:off x="2513391" y="4973582"/>
            <a:ext cx="848621" cy="84862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7772400" y="206829"/>
            <a:ext cx="1143000" cy="9361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8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15908" y="6581001"/>
            <a:ext cx="1228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Steve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Wyborney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-8892" y="6581001"/>
            <a:ext cx="1879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08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6" grpId="0" animBg="1"/>
      <p:bldP spid="75" grpId="0" animBg="1"/>
      <p:bldP spid="90" grpId="0" animBg="1"/>
      <p:bldP spid="44" grpId="0" animBg="1"/>
      <p:bldP spid="64" grpId="0" animBg="1"/>
      <p:bldP spid="64" grpId="1" animBg="1"/>
      <p:bldP spid="65" grpId="0" animBg="1"/>
      <p:bldP spid="37" grpId="0" animBg="1"/>
      <p:bldP spid="89" grpId="0" animBg="1"/>
      <p:bldP spid="3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teve Wyborney\Desktop\Part 4 Featured Pi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440" y="457201"/>
            <a:ext cx="1485560" cy="111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Steve Wyborney\Desktop\Blog Post Pics and email too\Clipboard Dic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173" y="457200"/>
            <a:ext cx="1492827" cy="111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C:\Users\Steve Wyborney\Desktop\Presentation1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717" y="2421515"/>
            <a:ext cx="1221978" cy="916483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6019800" y="3393946"/>
            <a:ext cx="15199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hlinkClick r:id=""/>
              </a:rPr>
              <a:t>80 Cube Conversations</a:t>
            </a:r>
          </a:p>
          <a:p>
            <a:pPr algn="ctr"/>
            <a:r>
              <a:rPr lang="en-US" sz="1100" b="1" dirty="0" smtClean="0">
                <a:hlinkClick r:id=""/>
              </a:rPr>
              <a:t>Lessons</a:t>
            </a:r>
            <a:endParaRPr lang="en-US" sz="1100" b="1" dirty="0" smtClean="0"/>
          </a:p>
        </p:txBody>
      </p:sp>
      <p:pic>
        <p:nvPicPr>
          <p:cNvPr id="30" name="Picture 29">
            <a:hlinkClick r:id="rId7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423162"/>
            <a:ext cx="1217004" cy="91275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026" name="Picture 2" descr="C:\Users\Steve Wyborney\Desktop\20 Days Title Pic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036" y="2393421"/>
            <a:ext cx="1240944" cy="93070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Steve Wyborney\Desktop\SPLAT blog post folder\Splat Promo Images and GIFs\Splat Level 3 B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421515"/>
            <a:ext cx="1219200" cy="9144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828804" y="3324128"/>
            <a:ext cx="12170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hlinkClick r:id=""/>
              </a:rPr>
              <a:t>The Original </a:t>
            </a:r>
          </a:p>
          <a:p>
            <a:pPr algn="ctr"/>
            <a:r>
              <a:rPr lang="en-US" sz="1100" b="1" dirty="0" smtClean="0">
                <a:hlinkClick r:id=""/>
              </a:rPr>
              <a:t>50 Splat! Lessons </a:t>
            </a:r>
            <a:endParaRPr lang="en-US" sz="1100" b="1" dirty="0"/>
          </a:p>
        </p:txBody>
      </p:sp>
      <p:pic>
        <p:nvPicPr>
          <p:cNvPr id="16" name="Picture 7" descr="C:\Users\Steve Wyborney\Desktop\Splat Promos HUGE SET\Slide6.JPG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821" y="2421515"/>
            <a:ext cx="1219200" cy="9144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352801" y="3359251"/>
            <a:ext cx="1008609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hlinkClick r:id=""/>
              </a:rPr>
              <a:t>The Original </a:t>
            </a:r>
          </a:p>
          <a:p>
            <a:pPr algn="ctr"/>
            <a:r>
              <a:rPr lang="en-US" sz="1100" b="1" dirty="0" smtClean="0">
                <a:hlinkClick r:id=""/>
              </a:rPr>
              <a:t>20 Fraction </a:t>
            </a:r>
          </a:p>
          <a:p>
            <a:pPr algn="ctr"/>
            <a:r>
              <a:rPr lang="en-US" sz="1100" b="1" dirty="0" smtClean="0">
                <a:hlinkClick r:id=""/>
              </a:rPr>
              <a:t>Splat! Lessons</a:t>
            </a:r>
            <a:endParaRPr lang="en-US" sz="11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81000" y="1964315"/>
            <a:ext cx="41419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More Free, Downloadable Resources From Blog Posts</a:t>
            </a:r>
            <a:endParaRPr lang="en-US" sz="1400" b="1" dirty="0"/>
          </a:p>
        </p:txBody>
      </p:sp>
      <p:sp>
        <p:nvSpPr>
          <p:cNvPr id="20" name="TextBox 19">
            <a:hlinkClick r:id="rId15"/>
          </p:cNvPr>
          <p:cNvSpPr txBox="1"/>
          <p:nvPr/>
        </p:nvSpPr>
        <p:spPr>
          <a:xfrm>
            <a:off x="7776260" y="3324129"/>
            <a:ext cx="1189748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hlinkClick r:id=""/>
              </a:rPr>
              <a:t>20 Days of </a:t>
            </a:r>
          </a:p>
          <a:p>
            <a:pPr algn="ctr"/>
            <a:r>
              <a:rPr lang="en-US" sz="1100" b="1" dirty="0" smtClean="0">
                <a:hlinkClick r:id=""/>
              </a:rPr>
              <a:t>Number Sense </a:t>
            </a:r>
          </a:p>
          <a:p>
            <a:pPr algn="ctr"/>
            <a:r>
              <a:rPr lang="en-US" sz="1100" b="1" dirty="0" smtClean="0">
                <a:hlinkClick r:id=""/>
              </a:rPr>
              <a:t>&amp; Rich Math Talk</a:t>
            </a:r>
            <a:endParaRPr lang="en-US" sz="1100" b="1" dirty="0" smtClean="0"/>
          </a:p>
        </p:txBody>
      </p:sp>
      <p:pic>
        <p:nvPicPr>
          <p:cNvPr id="28" name="Picture 2" descr="C:\Users\Steve Wyborney\Desktop\8.8.2018 Desktop\Estimation Clipboard Desktop Materials\Bundle 1 Glasses Pic.jpg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294" y="2424134"/>
            <a:ext cx="1250801" cy="93810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4590561" y="3438436"/>
            <a:ext cx="140270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hlinkClick r:id="rId18"/>
              </a:rPr>
              <a:t>The Original 40 Estimation Clipboard Sets</a:t>
            </a:r>
            <a:endParaRPr lang="en-US" sz="1100" b="1" dirty="0" smtClean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90500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0" y="4019238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3">
            <a:hlinkClick r:id="rId19"/>
          </p:cNvPr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24"/>
          <a:stretch/>
        </p:blipFill>
        <p:spPr bwMode="auto">
          <a:xfrm>
            <a:off x="5105400" y="4637362"/>
            <a:ext cx="3962400" cy="136434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6" name="TextBox 35">
            <a:hlinkClick r:id="rId7"/>
          </p:cNvPr>
          <p:cNvSpPr txBox="1"/>
          <p:nvPr/>
        </p:nvSpPr>
        <p:spPr>
          <a:xfrm>
            <a:off x="393026" y="3335915"/>
            <a:ext cx="11929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hlinkClick r:id="rId7"/>
              </a:rPr>
              <a:t>51 </a:t>
            </a:r>
            <a:r>
              <a:rPr lang="en-US" sz="1100" b="1" dirty="0" err="1" smtClean="0">
                <a:hlinkClick r:id="rId7"/>
              </a:rPr>
              <a:t>Esti</a:t>
            </a:r>
            <a:r>
              <a:rPr lang="en-US" sz="1100" b="1" dirty="0" smtClean="0">
                <a:hlinkClick r:id="rId7"/>
              </a:rPr>
              <a:t>-Mysteries</a:t>
            </a:r>
            <a:endParaRPr lang="en-US" sz="1100" b="1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724108"/>
            <a:ext cx="340971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0" y="4057233"/>
            <a:ext cx="4953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To Access The Multiplication Course…</a:t>
            </a:r>
          </a:p>
          <a:p>
            <a:endParaRPr lang="en-US" sz="1100" b="1" dirty="0" smtClean="0"/>
          </a:p>
          <a:p>
            <a:pPr marL="342900" indent="-342900">
              <a:buAutoNum type="arabicPeriod"/>
            </a:pPr>
            <a:r>
              <a:rPr lang="en-US" sz="1100" b="1" dirty="0" smtClean="0"/>
              <a:t>Click </a:t>
            </a:r>
            <a:r>
              <a:rPr lang="en-US" sz="1200" b="1" dirty="0" smtClean="0">
                <a:hlinkClick r:id="rId19"/>
              </a:rPr>
              <a:t>here</a:t>
            </a:r>
            <a:r>
              <a:rPr lang="en-US" sz="1200" b="1" dirty="0"/>
              <a:t> </a:t>
            </a:r>
            <a:r>
              <a:rPr lang="en-US" sz="1100" b="1" dirty="0" smtClean="0"/>
              <a:t>to see the chapter playlists on my YouTube channel.</a:t>
            </a:r>
          </a:p>
          <a:p>
            <a:pPr marL="342900" indent="-342900">
              <a:buAutoNum type="arabicPeriod"/>
            </a:pPr>
            <a:r>
              <a:rPr lang="en-US" sz="1100" b="1" dirty="0"/>
              <a:t>C</a:t>
            </a:r>
            <a:r>
              <a:rPr lang="en-US" sz="1100" b="1" dirty="0" smtClean="0"/>
              <a:t>lick on “sort by” (on the right side) and choose </a:t>
            </a:r>
            <a:r>
              <a:rPr lang="en-US" sz="1100" b="1" i="1" u="sng" dirty="0" smtClean="0"/>
              <a:t>Date created (oldest)</a:t>
            </a:r>
          </a:p>
          <a:p>
            <a:pPr marL="342900" indent="-342900">
              <a:buAutoNum type="arabicPeriod"/>
            </a:pPr>
            <a:r>
              <a:rPr lang="en-US" sz="1100" b="1" dirty="0" smtClean="0"/>
              <a:t>You’ll see all 12 chapters in the course.</a:t>
            </a:r>
          </a:p>
          <a:p>
            <a:pPr marL="342900" indent="-342900">
              <a:buAutoNum type="arabicPeriod"/>
            </a:pPr>
            <a:endParaRPr lang="en-US" sz="1100" b="1" dirty="0"/>
          </a:p>
          <a:p>
            <a:r>
              <a:rPr lang="en-US" sz="1100" b="1" dirty="0" smtClean="0"/>
              <a:t>Tips for Using the Multiplication Course</a:t>
            </a:r>
          </a:p>
          <a:p>
            <a:endParaRPr lang="en-US" sz="1100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 smtClean="0"/>
              <a:t>When looking at playlists, click on the words “View Full Playlist” instead of the thumbnail or the chapter title.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 smtClean="0"/>
              <a:t>Then click on the share button.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 smtClean="0"/>
              <a:t>Copy the link and send it to your class.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 smtClean="0"/>
              <a:t>Begin with 1 lesson (1 video) per day and then adjust the pacing to meet the needs of your class.</a:t>
            </a:r>
          </a:p>
          <a:p>
            <a:endParaRPr lang="en-US" sz="1100" b="1" dirty="0"/>
          </a:p>
          <a:p>
            <a:r>
              <a:rPr lang="en-US" sz="1100" b="1" dirty="0" smtClean="0"/>
              <a:t>For more information read the blog post about The Multiplication Course </a:t>
            </a:r>
            <a:r>
              <a:rPr lang="en-US" sz="1100" b="1" dirty="0" smtClean="0">
                <a:hlinkClick r:id="rId22"/>
              </a:rPr>
              <a:t>here</a:t>
            </a:r>
            <a:r>
              <a:rPr lang="en-US" sz="1100" b="1" dirty="0" smtClean="0"/>
              <a:t>. </a:t>
            </a:r>
            <a:endParaRPr lang="en-US" sz="1100" b="1" dirty="0"/>
          </a:p>
        </p:txBody>
      </p:sp>
      <p:pic>
        <p:nvPicPr>
          <p:cNvPr id="2052" name="Picture 4" descr="C:\Users\Steve Wyborney\Desktop\STEVES Esti-Mystery Clue Toolkit and Templates FALL 2020.jpg">
            <a:hlinkClick r:id="rId23"/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74" y="457200"/>
            <a:ext cx="1492826" cy="111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277352" y="1600200"/>
            <a:ext cx="17624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November  1 – January 8</a:t>
            </a:r>
            <a:endParaRPr lang="en-US" sz="1200" b="1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2286000" y="0"/>
            <a:ext cx="0" cy="1905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209799" y="5091"/>
            <a:ext cx="23807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>
                <a:hlinkClick r:id="rId3"/>
              </a:rPr>
              <a:t>Part 2 - New </a:t>
            </a:r>
            <a:r>
              <a:rPr lang="en-US" sz="800" b="1" dirty="0" err="1" smtClean="0">
                <a:hlinkClick r:id="rId3"/>
              </a:rPr>
              <a:t>Esti</a:t>
            </a:r>
            <a:r>
              <a:rPr lang="en-US" sz="800" b="1" dirty="0" smtClean="0">
                <a:hlinkClick r:id="rId3"/>
              </a:rPr>
              <a:t>-Mysteries and </a:t>
            </a:r>
            <a:r>
              <a:rPr lang="en-US" sz="800" b="1" dirty="0" smtClean="0">
                <a:hlinkClick r:id=""/>
              </a:rPr>
              <a:t>Number Sense Resources Every </a:t>
            </a:r>
            <a:r>
              <a:rPr lang="en-US" sz="800" b="1" dirty="0" smtClean="0">
                <a:hlinkClick r:id="rId3"/>
              </a:rPr>
              <a:t>Day for the Rest </a:t>
            </a:r>
            <a:r>
              <a:rPr lang="en-US" sz="800" b="1" dirty="0" smtClean="0">
                <a:hlinkClick r:id=""/>
              </a:rPr>
              <a:t>of the School Year</a:t>
            </a:r>
            <a:endParaRPr lang="en-US" sz="8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2535940" y="1600200"/>
            <a:ext cx="18172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January 11 – February 26 </a:t>
            </a:r>
            <a:endParaRPr lang="en-US" sz="1200" b="1" dirty="0"/>
          </a:p>
        </p:txBody>
      </p:sp>
      <p:pic>
        <p:nvPicPr>
          <p:cNvPr id="3" name="Picture 2" descr="C:\Users\Steve Wyborney\Desktop\Blog Post Pics and email too\Part 3 Feature Pic.jpg">
            <a:hlinkClick r:id="rId25"/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440" y="457200"/>
            <a:ext cx="1485560" cy="111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-75104" y="5091"/>
            <a:ext cx="2437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>
                <a:hlinkClick r:id="rId23"/>
              </a:rPr>
              <a:t>New </a:t>
            </a:r>
            <a:r>
              <a:rPr lang="en-US" sz="800" b="1" dirty="0" err="1" smtClean="0">
                <a:hlinkClick r:id="rId23"/>
              </a:rPr>
              <a:t>Esti</a:t>
            </a:r>
            <a:r>
              <a:rPr lang="en-US" sz="800" b="1" dirty="0" smtClean="0">
                <a:hlinkClick r:id="rId23"/>
              </a:rPr>
              <a:t>-Mysteries and </a:t>
            </a:r>
            <a:r>
              <a:rPr lang="en-US" sz="800" b="1" dirty="0" smtClean="0">
                <a:hlinkClick r:id=""/>
              </a:rPr>
              <a:t>Number Sense Resources </a:t>
            </a:r>
          </a:p>
          <a:p>
            <a:pPr algn="ctr"/>
            <a:r>
              <a:rPr lang="en-US" sz="800" b="1" dirty="0" smtClean="0">
                <a:hlinkClick r:id=""/>
              </a:rPr>
              <a:t>Every </a:t>
            </a:r>
            <a:r>
              <a:rPr lang="en-US" sz="800" b="1" dirty="0" smtClean="0">
                <a:hlinkClick r:id="rId23"/>
              </a:rPr>
              <a:t>Day for the Rest </a:t>
            </a:r>
            <a:r>
              <a:rPr lang="en-US" sz="800" b="1" dirty="0" smtClean="0">
                <a:hlinkClick r:id=""/>
              </a:rPr>
              <a:t>of the School Year</a:t>
            </a:r>
            <a:endParaRPr lang="en-US" sz="800" b="1" dirty="0"/>
          </a:p>
        </p:txBody>
      </p:sp>
      <p:cxnSp>
        <p:nvCxnSpPr>
          <p:cNvPr id="48" name="Straight Connector 47"/>
          <p:cNvCxnSpPr/>
          <p:nvPr/>
        </p:nvCxnSpPr>
        <p:spPr>
          <a:xfrm>
            <a:off x="4572000" y="0"/>
            <a:ext cx="0" cy="1905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5056278" y="1600200"/>
            <a:ext cx="13558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March 1 – April 16</a:t>
            </a:r>
            <a:endParaRPr lang="en-US" sz="12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4548802" y="0"/>
            <a:ext cx="23853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>
                <a:hlinkClick r:id="rId25"/>
              </a:rPr>
              <a:t>Part 3 - New </a:t>
            </a:r>
            <a:r>
              <a:rPr lang="en-US" sz="800" b="1" dirty="0" err="1" smtClean="0">
                <a:hlinkClick r:id="rId25"/>
              </a:rPr>
              <a:t>Esti</a:t>
            </a:r>
            <a:r>
              <a:rPr lang="en-US" sz="800" b="1" dirty="0" smtClean="0">
                <a:hlinkClick r:id="rId25"/>
              </a:rPr>
              <a:t>-Mysteries and Number Sense Resources Every Day for the Rest of the School Year</a:t>
            </a:r>
            <a:endParaRPr lang="en-US" sz="800" b="1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6858000" y="0"/>
            <a:ext cx="0" cy="1905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368216" y="1600200"/>
            <a:ext cx="13040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April 19 – May 28</a:t>
            </a:r>
            <a:endParaRPr lang="en-US" sz="12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6834802" y="0"/>
            <a:ext cx="23853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/>
              <a:t>Part 4 - New </a:t>
            </a:r>
            <a:r>
              <a:rPr lang="en-US" sz="800" b="1" dirty="0" err="1" smtClean="0"/>
              <a:t>Esti</a:t>
            </a:r>
            <a:r>
              <a:rPr lang="en-US" sz="800" b="1" dirty="0" smtClean="0"/>
              <a:t>-Mysteries and Number Sense Resources Every Day for the Rest of the School Year</a:t>
            </a:r>
            <a:endParaRPr lang="en-US" sz="800" b="1" dirty="0"/>
          </a:p>
        </p:txBody>
      </p:sp>
    </p:spTree>
    <p:extLst>
      <p:ext uri="{BB962C8B-B14F-4D97-AF65-F5344CB8AC3E}">
        <p14:creationId xmlns:p14="http://schemas.microsoft.com/office/powerpoint/2010/main" val="385958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958975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Level 5</a:t>
            </a:r>
            <a:endParaRPr lang="en-US" sz="6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533400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Splat! Medley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smtClean="0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46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2122714"/>
            <a:ext cx="8534400" cy="2514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Remember that with fraction splats you don’t need to find the exact symbols under the splat.  Instead, you are supposed to determine the </a:t>
            </a:r>
            <a:r>
              <a:rPr lang="en-US" sz="2800" b="1" i="1" u="sng" dirty="0" smtClean="0">
                <a:solidFill>
                  <a:schemeClr val="tx1"/>
                </a:solidFill>
              </a:rPr>
              <a:t>value</a:t>
            </a:r>
            <a:r>
              <a:rPr lang="en-US" sz="2800" b="1" dirty="0" smtClean="0">
                <a:solidFill>
                  <a:schemeClr val="tx1"/>
                </a:solidFill>
              </a:rPr>
              <a:t> under each splat.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85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7772400" y="206829"/>
            <a:ext cx="1143000" cy="9361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5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15908" y="6581001"/>
            <a:ext cx="1228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Steve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Wyborney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-8892" y="6581001"/>
            <a:ext cx="1879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2826140" y="1302667"/>
            <a:ext cx="848621" cy="84862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3128927" y="3837926"/>
            <a:ext cx="848621" cy="84862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52"/>
          <p:cNvGrpSpPr/>
          <p:nvPr/>
        </p:nvGrpSpPr>
        <p:grpSpPr>
          <a:xfrm>
            <a:off x="4433610" y="1662856"/>
            <a:ext cx="848624" cy="852820"/>
            <a:chOff x="2251598" y="991391"/>
            <a:chExt cx="848624" cy="852820"/>
          </a:xfrm>
        </p:grpSpPr>
        <p:sp>
          <p:nvSpPr>
            <p:cNvPr id="54" name="Oval 53"/>
            <p:cNvSpPr/>
            <p:nvPr/>
          </p:nvSpPr>
          <p:spPr>
            <a:xfrm>
              <a:off x="2251604" y="991391"/>
              <a:ext cx="848618" cy="8486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5" name="Group 54"/>
            <p:cNvGrpSpPr/>
            <p:nvPr/>
          </p:nvGrpSpPr>
          <p:grpSpPr>
            <a:xfrm>
              <a:off x="2251598" y="991391"/>
              <a:ext cx="848624" cy="852820"/>
              <a:chOff x="13030197" y="-2630370"/>
              <a:chExt cx="1126902" cy="1132473"/>
            </a:xfrm>
          </p:grpSpPr>
          <p:sp>
            <p:nvSpPr>
              <p:cNvPr id="56" name="Pie 55"/>
              <p:cNvSpPr/>
              <p:nvPr/>
            </p:nvSpPr>
            <p:spPr>
              <a:xfrm rot="14400000">
                <a:off x="13030197" y="-2624793"/>
                <a:ext cx="1126895" cy="1126896"/>
              </a:xfrm>
              <a:prstGeom prst="pie">
                <a:avLst>
                  <a:gd name="adj1" fmla="val 0"/>
                  <a:gd name="adj2" fmla="val 7190987"/>
                </a:avLst>
              </a:prstGeom>
              <a:solidFill>
                <a:srgbClr val="00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57" name="Group 56"/>
              <p:cNvGrpSpPr/>
              <p:nvPr/>
            </p:nvGrpSpPr>
            <p:grpSpPr>
              <a:xfrm rot="10800000">
                <a:off x="13030200" y="-2630370"/>
                <a:ext cx="1126899" cy="1132473"/>
                <a:chOff x="13030196" y="-2630369"/>
                <a:chExt cx="1126899" cy="1132473"/>
              </a:xfrm>
            </p:grpSpPr>
            <p:sp>
              <p:nvSpPr>
                <p:cNvPr id="58" name="Oval 57"/>
                <p:cNvSpPr/>
                <p:nvPr/>
              </p:nvSpPr>
              <p:spPr>
                <a:xfrm>
                  <a:off x="13030196" y="-2624791"/>
                  <a:ext cx="1126895" cy="1126895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Pie 58"/>
                <p:cNvSpPr/>
                <p:nvPr/>
              </p:nvSpPr>
              <p:spPr>
                <a:xfrm rot="3600000">
                  <a:off x="13030200" y="-2630369"/>
                  <a:ext cx="1126895" cy="1126895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0" name="Pie 59"/>
                <p:cNvSpPr/>
                <p:nvPr/>
              </p:nvSpPr>
              <p:spPr>
                <a:xfrm rot="10800000">
                  <a:off x="13030200" y="-2629045"/>
                  <a:ext cx="1126895" cy="1126894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61" name="Group 60"/>
          <p:cNvGrpSpPr/>
          <p:nvPr/>
        </p:nvGrpSpPr>
        <p:grpSpPr>
          <a:xfrm>
            <a:off x="8072153" y="2826293"/>
            <a:ext cx="848624" cy="852820"/>
            <a:chOff x="2251598" y="991391"/>
            <a:chExt cx="848624" cy="852820"/>
          </a:xfrm>
        </p:grpSpPr>
        <p:sp>
          <p:nvSpPr>
            <p:cNvPr id="62" name="Oval 61"/>
            <p:cNvSpPr/>
            <p:nvPr/>
          </p:nvSpPr>
          <p:spPr>
            <a:xfrm>
              <a:off x="2251604" y="991391"/>
              <a:ext cx="848618" cy="8486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2251598" y="991391"/>
              <a:ext cx="848624" cy="852820"/>
              <a:chOff x="13030197" y="-2630370"/>
              <a:chExt cx="1126902" cy="1132473"/>
            </a:xfrm>
          </p:grpSpPr>
          <p:sp>
            <p:nvSpPr>
              <p:cNvPr id="77" name="Pie 76"/>
              <p:cNvSpPr/>
              <p:nvPr/>
            </p:nvSpPr>
            <p:spPr>
              <a:xfrm rot="14400000">
                <a:off x="13030197" y="-2624793"/>
                <a:ext cx="1126895" cy="1126896"/>
              </a:xfrm>
              <a:prstGeom prst="pie">
                <a:avLst>
                  <a:gd name="adj1" fmla="val 0"/>
                  <a:gd name="adj2" fmla="val 7190987"/>
                </a:avLst>
              </a:prstGeom>
              <a:solidFill>
                <a:srgbClr val="00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78" name="Group 77"/>
              <p:cNvGrpSpPr/>
              <p:nvPr/>
            </p:nvGrpSpPr>
            <p:grpSpPr>
              <a:xfrm rot="10800000">
                <a:off x="13030200" y="-2630370"/>
                <a:ext cx="1126899" cy="1132473"/>
                <a:chOff x="13030196" y="-2630369"/>
                <a:chExt cx="1126899" cy="1132473"/>
              </a:xfrm>
            </p:grpSpPr>
            <p:sp>
              <p:nvSpPr>
                <p:cNvPr id="79" name="Oval 78"/>
                <p:cNvSpPr/>
                <p:nvPr/>
              </p:nvSpPr>
              <p:spPr>
                <a:xfrm>
                  <a:off x="13030196" y="-2624791"/>
                  <a:ext cx="1126895" cy="1126895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Pie 79"/>
                <p:cNvSpPr/>
                <p:nvPr/>
              </p:nvSpPr>
              <p:spPr>
                <a:xfrm rot="3600000">
                  <a:off x="13030200" y="-2630369"/>
                  <a:ext cx="1126895" cy="1126895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1" name="Pie 80"/>
                <p:cNvSpPr/>
                <p:nvPr/>
              </p:nvSpPr>
              <p:spPr>
                <a:xfrm rot="10800000">
                  <a:off x="13030200" y="-2629045"/>
                  <a:ext cx="1126895" cy="1126894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82" name="Group 81"/>
          <p:cNvGrpSpPr/>
          <p:nvPr/>
        </p:nvGrpSpPr>
        <p:grpSpPr>
          <a:xfrm>
            <a:off x="4765491" y="3608171"/>
            <a:ext cx="848624" cy="852820"/>
            <a:chOff x="2251598" y="991391"/>
            <a:chExt cx="848624" cy="852820"/>
          </a:xfrm>
        </p:grpSpPr>
        <p:sp>
          <p:nvSpPr>
            <p:cNvPr id="83" name="Oval 82"/>
            <p:cNvSpPr/>
            <p:nvPr/>
          </p:nvSpPr>
          <p:spPr>
            <a:xfrm>
              <a:off x="2251604" y="991391"/>
              <a:ext cx="848618" cy="8486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4" name="Group 83"/>
            <p:cNvGrpSpPr/>
            <p:nvPr/>
          </p:nvGrpSpPr>
          <p:grpSpPr>
            <a:xfrm>
              <a:off x="2251598" y="991391"/>
              <a:ext cx="848624" cy="852820"/>
              <a:chOff x="13030197" y="-2630370"/>
              <a:chExt cx="1126902" cy="1132473"/>
            </a:xfrm>
          </p:grpSpPr>
          <p:sp>
            <p:nvSpPr>
              <p:cNvPr id="85" name="Pie 84"/>
              <p:cNvSpPr/>
              <p:nvPr/>
            </p:nvSpPr>
            <p:spPr>
              <a:xfrm rot="14400000">
                <a:off x="13030197" y="-2624793"/>
                <a:ext cx="1126895" cy="1126896"/>
              </a:xfrm>
              <a:prstGeom prst="pie">
                <a:avLst>
                  <a:gd name="adj1" fmla="val 0"/>
                  <a:gd name="adj2" fmla="val 7190987"/>
                </a:avLst>
              </a:prstGeom>
              <a:solidFill>
                <a:srgbClr val="00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86" name="Group 85"/>
              <p:cNvGrpSpPr/>
              <p:nvPr/>
            </p:nvGrpSpPr>
            <p:grpSpPr>
              <a:xfrm rot="10800000">
                <a:off x="13030200" y="-2630370"/>
                <a:ext cx="1126899" cy="1132473"/>
                <a:chOff x="13030196" y="-2630369"/>
                <a:chExt cx="1126899" cy="1132473"/>
              </a:xfrm>
            </p:grpSpPr>
            <p:sp>
              <p:nvSpPr>
                <p:cNvPr id="87" name="Oval 86"/>
                <p:cNvSpPr/>
                <p:nvPr/>
              </p:nvSpPr>
              <p:spPr>
                <a:xfrm>
                  <a:off x="13030196" y="-2624791"/>
                  <a:ext cx="1126895" cy="1126895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Pie 87"/>
                <p:cNvSpPr/>
                <p:nvPr/>
              </p:nvSpPr>
              <p:spPr>
                <a:xfrm rot="3600000">
                  <a:off x="13030200" y="-2630369"/>
                  <a:ext cx="1126895" cy="1126895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9" name="Pie 88"/>
                <p:cNvSpPr/>
                <p:nvPr/>
              </p:nvSpPr>
              <p:spPr>
                <a:xfrm rot="10800000">
                  <a:off x="13030200" y="-2629045"/>
                  <a:ext cx="1126895" cy="1126894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90" name="Group 89"/>
          <p:cNvGrpSpPr/>
          <p:nvPr/>
        </p:nvGrpSpPr>
        <p:grpSpPr>
          <a:xfrm>
            <a:off x="4702612" y="5446335"/>
            <a:ext cx="848624" cy="852820"/>
            <a:chOff x="2251598" y="991391"/>
            <a:chExt cx="848624" cy="852820"/>
          </a:xfrm>
        </p:grpSpPr>
        <p:sp>
          <p:nvSpPr>
            <p:cNvPr id="91" name="Oval 90"/>
            <p:cNvSpPr/>
            <p:nvPr/>
          </p:nvSpPr>
          <p:spPr>
            <a:xfrm>
              <a:off x="2251604" y="991391"/>
              <a:ext cx="848618" cy="8486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2" name="Group 91"/>
            <p:cNvGrpSpPr/>
            <p:nvPr/>
          </p:nvGrpSpPr>
          <p:grpSpPr>
            <a:xfrm>
              <a:off x="2251598" y="991391"/>
              <a:ext cx="848624" cy="852820"/>
              <a:chOff x="13030197" y="-2630370"/>
              <a:chExt cx="1126902" cy="1132473"/>
            </a:xfrm>
          </p:grpSpPr>
          <p:sp>
            <p:nvSpPr>
              <p:cNvPr id="93" name="Pie 92"/>
              <p:cNvSpPr/>
              <p:nvPr/>
            </p:nvSpPr>
            <p:spPr>
              <a:xfrm rot="14400000">
                <a:off x="13030197" y="-2624793"/>
                <a:ext cx="1126895" cy="1126896"/>
              </a:xfrm>
              <a:prstGeom prst="pie">
                <a:avLst>
                  <a:gd name="adj1" fmla="val 0"/>
                  <a:gd name="adj2" fmla="val 7190987"/>
                </a:avLst>
              </a:prstGeom>
              <a:solidFill>
                <a:srgbClr val="00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94" name="Group 93"/>
              <p:cNvGrpSpPr/>
              <p:nvPr/>
            </p:nvGrpSpPr>
            <p:grpSpPr>
              <a:xfrm rot="10800000">
                <a:off x="13030200" y="-2630370"/>
                <a:ext cx="1126899" cy="1132473"/>
                <a:chOff x="13030196" y="-2630369"/>
                <a:chExt cx="1126899" cy="1132473"/>
              </a:xfrm>
            </p:grpSpPr>
            <p:sp>
              <p:nvSpPr>
                <p:cNvPr id="95" name="Oval 94"/>
                <p:cNvSpPr/>
                <p:nvPr/>
              </p:nvSpPr>
              <p:spPr>
                <a:xfrm>
                  <a:off x="13030196" y="-2624791"/>
                  <a:ext cx="1126895" cy="1126895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Pie 95"/>
                <p:cNvSpPr/>
                <p:nvPr/>
              </p:nvSpPr>
              <p:spPr>
                <a:xfrm rot="3600000">
                  <a:off x="13030200" y="-2630369"/>
                  <a:ext cx="1126895" cy="1126895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7" name="Pie 96"/>
                <p:cNvSpPr/>
                <p:nvPr/>
              </p:nvSpPr>
              <p:spPr>
                <a:xfrm rot="10800000">
                  <a:off x="13030200" y="-2629045"/>
                  <a:ext cx="1126895" cy="1126894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98" name="Group 97"/>
          <p:cNvGrpSpPr/>
          <p:nvPr/>
        </p:nvGrpSpPr>
        <p:grpSpPr>
          <a:xfrm>
            <a:off x="6820964" y="1818164"/>
            <a:ext cx="848624" cy="852820"/>
            <a:chOff x="2251598" y="991391"/>
            <a:chExt cx="848624" cy="852820"/>
          </a:xfrm>
        </p:grpSpPr>
        <p:sp>
          <p:nvSpPr>
            <p:cNvPr id="99" name="Oval 98"/>
            <p:cNvSpPr/>
            <p:nvPr/>
          </p:nvSpPr>
          <p:spPr>
            <a:xfrm>
              <a:off x="2251604" y="991391"/>
              <a:ext cx="848618" cy="8486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0" name="Group 99"/>
            <p:cNvGrpSpPr/>
            <p:nvPr/>
          </p:nvGrpSpPr>
          <p:grpSpPr>
            <a:xfrm>
              <a:off x="2251598" y="991391"/>
              <a:ext cx="848624" cy="852820"/>
              <a:chOff x="13030197" y="-2630370"/>
              <a:chExt cx="1126902" cy="1132473"/>
            </a:xfrm>
          </p:grpSpPr>
          <p:sp>
            <p:nvSpPr>
              <p:cNvPr id="101" name="Pie 100"/>
              <p:cNvSpPr/>
              <p:nvPr/>
            </p:nvSpPr>
            <p:spPr>
              <a:xfrm rot="14400000">
                <a:off x="13030197" y="-2624793"/>
                <a:ext cx="1126895" cy="1126896"/>
              </a:xfrm>
              <a:prstGeom prst="pie">
                <a:avLst>
                  <a:gd name="adj1" fmla="val 0"/>
                  <a:gd name="adj2" fmla="val 7190987"/>
                </a:avLst>
              </a:prstGeom>
              <a:solidFill>
                <a:srgbClr val="00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03" name="Group 102"/>
              <p:cNvGrpSpPr/>
              <p:nvPr/>
            </p:nvGrpSpPr>
            <p:grpSpPr>
              <a:xfrm rot="10800000">
                <a:off x="13030200" y="-2630370"/>
                <a:ext cx="1126899" cy="1132473"/>
                <a:chOff x="13030196" y="-2630369"/>
                <a:chExt cx="1126899" cy="1132473"/>
              </a:xfrm>
            </p:grpSpPr>
            <p:sp>
              <p:nvSpPr>
                <p:cNvPr id="104" name="Oval 103"/>
                <p:cNvSpPr/>
                <p:nvPr/>
              </p:nvSpPr>
              <p:spPr>
                <a:xfrm>
                  <a:off x="13030196" y="-2624791"/>
                  <a:ext cx="1126895" cy="1126895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Pie 104"/>
                <p:cNvSpPr/>
                <p:nvPr/>
              </p:nvSpPr>
              <p:spPr>
                <a:xfrm rot="3600000">
                  <a:off x="13030200" y="-2630369"/>
                  <a:ext cx="1126895" cy="1126895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6" name="Pie 105"/>
                <p:cNvSpPr/>
                <p:nvPr/>
              </p:nvSpPr>
              <p:spPr>
                <a:xfrm rot="10800000">
                  <a:off x="13030200" y="-2629045"/>
                  <a:ext cx="1126895" cy="1126894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107" name="Group 106"/>
          <p:cNvGrpSpPr/>
          <p:nvPr/>
        </p:nvGrpSpPr>
        <p:grpSpPr>
          <a:xfrm>
            <a:off x="6976271" y="4189889"/>
            <a:ext cx="848624" cy="852820"/>
            <a:chOff x="2251598" y="991391"/>
            <a:chExt cx="848624" cy="852820"/>
          </a:xfrm>
        </p:grpSpPr>
        <p:sp>
          <p:nvSpPr>
            <p:cNvPr id="108" name="Oval 107"/>
            <p:cNvSpPr/>
            <p:nvPr/>
          </p:nvSpPr>
          <p:spPr>
            <a:xfrm>
              <a:off x="2251604" y="991391"/>
              <a:ext cx="848618" cy="8486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9" name="Group 108"/>
            <p:cNvGrpSpPr/>
            <p:nvPr/>
          </p:nvGrpSpPr>
          <p:grpSpPr>
            <a:xfrm>
              <a:off x="2251598" y="991391"/>
              <a:ext cx="848624" cy="852820"/>
              <a:chOff x="13030197" y="-2630370"/>
              <a:chExt cx="1126902" cy="1132473"/>
            </a:xfrm>
          </p:grpSpPr>
          <p:sp>
            <p:nvSpPr>
              <p:cNvPr id="110" name="Pie 109"/>
              <p:cNvSpPr/>
              <p:nvPr/>
            </p:nvSpPr>
            <p:spPr>
              <a:xfrm rot="14400000">
                <a:off x="13030197" y="-2624793"/>
                <a:ext cx="1126895" cy="1126896"/>
              </a:xfrm>
              <a:prstGeom prst="pie">
                <a:avLst>
                  <a:gd name="adj1" fmla="val 0"/>
                  <a:gd name="adj2" fmla="val 7190987"/>
                </a:avLst>
              </a:prstGeom>
              <a:solidFill>
                <a:srgbClr val="00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11" name="Group 110"/>
              <p:cNvGrpSpPr/>
              <p:nvPr/>
            </p:nvGrpSpPr>
            <p:grpSpPr>
              <a:xfrm rot="10800000">
                <a:off x="13030200" y="-2630370"/>
                <a:ext cx="1126899" cy="1132473"/>
                <a:chOff x="13030196" y="-2630369"/>
                <a:chExt cx="1126899" cy="1132473"/>
              </a:xfrm>
            </p:grpSpPr>
            <p:sp>
              <p:nvSpPr>
                <p:cNvPr id="112" name="Oval 111"/>
                <p:cNvSpPr/>
                <p:nvPr/>
              </p:nvSpPr>
              <p:spPr>
                <a:xfrm>
                  <a:off x="13030196" y="-2624791"/>
                  <a:ext cx="1126895" cy="1126895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Pie 112"/>
                <p:cNvSpPr/>
                <p:nvPr/>
              </p:nvSpPr>
              <p:spPr>
                <a:xfrm rot="3600000">
                  <a:off x="13030200" y="-2630369"/>
                  <a:ext cx="1126895" cy="1126895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4" name="Pie 113"/>
                <p:cNvSpPr/>
                <p:nvPr/>
              </p:nvSpPr>
              <p:spPr>
                <a:xfrm rot="10800000">
                  <a:off x="13030200" y="-2629045"/>
                  <a:ext cx="1126895" cy="1126894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sp>
        <p:nvSpPr>
          <p:cNvPr id="69" name="Freeform 68"/>
          <p:cNvSpPr/>
          <p:nvPr/>
        </p:nvSpPr>
        <p:spPr>
          <a:xfrm rot="16200000">
            <a:off x="2855786" y="1364629"/>
            <a:ext cx="5118999" cy="5313758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69"/>
          <p:cNvSpPr/>
          <p:nvPr/>
        </p:nvSpPr>
        <p:spPr>
          <a:xfrm rot="16200000">
            <a:off x="2855787" y="1364629"/>
            <a:ext cx="5118992" cy="5313751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ular Callout 63"/>
          <p:cNvSpPr/>
          <p:nvPr/>
        </p:nvSpPr>
        <p:spPr>
          <a:xfrm>
            <a:off x="381000" y="228600"/>
            <a:ext cx="2055994" cy="1385253"/>
          </a:xfrm>
          <a:prstGeom prst="wedgeRectCallout">
            <a:avLst>
              <a:gd name="adj1" fmla="val -58513"/>
              <a:gd name="adj2" fmla="val 9087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chemeClr val="tx1"/>
                </a:solidFill>
              </a:rPr>
              <a:t>The total is…</a:t>
            </a:r>
          </a:p>
        </p:txBody>
      </p:sp>
      <p:sp>
        <p:nvSpPr>
          <p:cNvPr id="65" name="Rectangular Callout 64"/>
          <p:cNvSpPr/>
          <p:nvPr/>
        </p:nvSpPr>
        <p:spPr>
          <a:xfrm>
            <a:off x="381000" y="228600"/>
            <a:ext cx="2055994" cy="1385253"/>
          </a:xfrm>
          <a:prstGeom prst="wedgeRectCallout">
            <a:avLst>
              <a:gd name="adj1" fmla="val -58513"/>
              <a:gd name="adj2" fmla="val 9087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chemeClr val="tx1"/>
                </a:solidFill>
              </a:rPr>
              <a:t>Splat!</a:t>
            </a:r>
          </a:p>
        </p:txBody>
      </p:sp>
      <p:sp>
        <p:nvSpPr>
          <p:cNvPr id="66" name="Rectangular Callout 65"/>
          <p:cNvSpPr/>
          <p:nvPr/>
        </p:nvSpPr>
        <p:spPr>
          <a:xfrm>
            <a:off x="381000" y="228600"/>
            <a:ext cx="2055994" cy="1385253"/>
          </a:xfrm>
          <a:prstGeom prst="wedgeRectCallout">
            <a:avLst>
              <a:gd name="adj1" fmla="val -58513"/>
              <a:gd name="adj2" fmla="val 9087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chemeClr val="tx1"/>
                </a:solidFill>
              </a:rPr>
              <a:t>What number is under the splat?</a:t>
            </a:r>
          </a:p>
        </p:txBody>
      </p:sp>
      <p:sp>
        <p:nvSpPr>
          <p:cNvPr id="67" name="Rectangular Callout 66"/>
          <p:cNvSpPr/>
          <p:nvPr/>
        </p:nvSpPr>
        <p:spPr>
          <a:xfrm>
            <a:off x="379594" y="228600"/>
            <a:ext cx="2055994" cy="1385253"/>
          </a:xfrm>
          <a:prstGeom prst="wedgeRectCallout">
            <a:avLst>
              <a:gd name="adj1" fmla="val -58513"/>
              <a:gd name="adj2" fmla="val 9087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chemeClr val="tx1"/>
                </a:solidFill>
              </a:rPr>
              <a:t>Let’s look under the splat to see what number is there.</a:t>
            </a:r>
          </a:p>
        </p:txBody>
      </p:sp>
      <p:sp>
        <p:nvSpPr>
          <p:cNvPr id="68" name="Rectangular Callout 67"/>
          <p:cNvSpPr/>
          <p:nvPr/>
        </p:nvSpPr>
        <p:spPr>
          <a:xfrm>
            <a:off x="381000" y="228600"/>
            <a:ext cx="2055994" cy="1385253"/>
          </a:xfrm>
          <a:prstGeom prst="wedgeRectCallout">
            <a:avLst>
              <a:gd name="adj1" fmla="val -58513"/>
              <a:gd name="adj2" fmla="val 9087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chemeClr val="tx1"/>
                </a:solidFill>
              </a:rPr>
              <a:t>What can we learn from this picture?</a:t>
            </a:r>
          </a:p>
        </p:txBody>
      </p:sp>
      <p:sp>
        <p:nvSpPr>
          <p:cNvPr id="71" name="Rectangle 70"/>
          <p:cNvSpPr/>
          <p:nvPr/>
        </p:nvSpPr>
        <p:spPr>
          <a:xfrm>
            <a:off x="2743200" y="3390900"/>
            <a:ext cx="3974306" cy="34671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Important Note: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can see this box, then the slide show is not playing.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Here is the solution: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PowerPoint, click on Slide Show, then click on From Current Slide.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Google Slides, click on View then Present.</a:t>
            </a:r>
          </a:p>
        </p:txBody>
      </p:sp>
      <p:sp>
        <p:nvSpPr>
          <p:cNvPr id="72" name="Oval 71"/>
          <p:cNvSpPr/>
          <p:nvPr/>
        </p:nvSpPr>
        <p:spPr>
          <a:xfrm>
            <a:off x="5535634" y="496915"/>
            <a:ext cx="848621" cy="84862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336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7" grpId="0" animBg="1"/>
      <p:bldP spid="63" grpId="0" animBg="1"/>
      <p:bldP spid="69" grpId="0" animBg="1"/>
      <p:bldP spid="69" grpId="1" animBg="1"/>
      <p:bldP spid="70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71" grpId="0" animBg="1"/>
      <p:bldP spid="7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7772400" y="206829"/>
            <a:ext cx="1143000" cy="9361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6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15908" y="6581001"/>
            <a:ext cx="1228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Steve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Wyborney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-8892" y="6581001"/>
            <a:ext cx="1879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1451089" y="1449884"/>
            <a:ext cx="848621" cy="84862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3254100" y="2746169"/>
            <a:ext cx="848621" cy="84862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217308" y="4974585"/>
            <a:ext cx="848621" cy="84862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220334" y="3460848"/>
            <a:ext cx="848621" cy="84862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7" name="Group 146"/>
          <p:cNvGrpSpPr/>
          <p:nvPr/>
        </p:nvGrpSpPr>
        <p:grpSpPr>
          <a:xfrm>
            <a:off x="4185539" y="133178"/>
            <a:ext cx="848620" cy="848620"/>
            <a:chOff x="457200" y="-3634962"/>
            <a:chExt cx="1126895" cy="1126895"/>
          </a:xfrm>
        </p:grpSpPr>
        <p:grpSp>
          <p:nvGrpSpPr>
            <p:cNvPr id="148" name="Group 147"/>
            <p:cNvGrpSpPr/>
            <p:nvPr/>
          </p:nvGrpSpPr>
          <p:grpSpPr>
            <a:xfrm>
              <a:off x="457200" y="-3634962"/>
              <a:ext cx="1126895" cy="1126895"/>
              <a:chOff x="1270404" y="811874"/>
              <a:chExt cx="1126895" cy="1126895"/>
            </a:xfrm>
          </p:grpSpPr>
          <p:sp>
            <p:nvSpPr>
              <p:cNvPr id="151" name="Oval 150"/>
              <p:cNvSpPr/>
              <p:nvPr/>
            </p:nvSpPr>
            <p:spPr>
              <a:xfrm>
                <a:off x="1270404" y="811874"/>
                <a:ext cx="1126895" cy="112689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Pie 151"/>
              <p:cNvSpPr/>
              <p:nvPr/>
            </p:nvSpPr>
            <p:spPr>
              <a:xfrm>
                <a:off x="1270404" y="811874"/>
                <a:ext cx="1126895" cy="1126895"/>
              </a:xfrm>
              <a:prstGeom prst="pie">
                <a:avLst>
                  <a:gd name="adj1" fmla="val 0"/>
                  <a:gd name="adj2" fmla="val 543571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49" name="Straight Connector 148"/>
            <p:cNvCxnSpPr>
              <a:stCxn id="151" idx="0"/>
              <a:endCxn id="151" idx="4"/>
            </p:cNvCxnSpPr>
            <p:nvPr/>
          </p:nvCxnSpPr>
          <p:spPr>
            <a:xfrm>
              <a:off x="1020648" y="-3634962"/>
              <a:ext cx="0" cy="112689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>
              <a:stCxn id="151" idx="2"/>
              <a:endCxn id="152" idx="0"/>
            </p:cNvCxnSpPr>
            <p:nvPr/>
          </p:nvCxnSpPr>
          <p:spPr>
            <a:xfrm>
              <a:off x="457200" y="-3071514"/>
              <a:ext cx="112689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3" name="Group 152"/>
          <p:cNvGrpSpPr/>
          <p:nvPr/>
        </p:nvGrpSpPr>
        <p:grpSpPr>
          <a:xfrm>
            <a:off x="2986525" y="1200788"/>
            <a:ext cx="848620" cy="848620"/>
            <a:chOff x="457200" y="-3634962"/>
            <a:chExt cx="1126895" cy="1126895"/>
          </a:xfrm>
        </p:grpSpPr>
        <p:grpSp>
          <p:nvGrpSpPr>
            <p:cNvPr id="154" name="Group 153"/>
            <p:cNvGrpSpPr/>
            <p:nvPr/>
          </p:nvGrpSpPr>
          <p:grpSpPr>
            <a:xfrm>
              <a:off x="457200" y="-3634962"/>
              <a:ext cx="1126895" cy="1126895"/>
              <a:chOff x="1270404" y="811874"/>
              <a:chExt cx="1126895" cy="1126895"/>
            </a:xfrm>
          </p:grpSpPr>
          <p:sp>
            <p:nvSpPr>
              <p:cNvPr id="157" name="Oval 156"/>
              <p:cNvSpPr/>
              <p:nvPr/>
            </p:nvSpPr>
            <p:spPr>
              <a:xfrm>
                <a:off x="1270404" y="811874"/>
                <a:ext cx="1126895" cy="112689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Pie 157"/>
              <p:cNvSpPr/>
              <p:nvPr/>
            </p:nvSpPr>
            <p:spPr>
              <a:xfrm>
                <a:off x="1270404" y="811874"/>
                <a:ext cx="1126895" cy="1126895"/>
              </a:xfrm>
              <a:prstGeom prst="pie">
                <a:avLst>
                  <a:gd name="adj1" fmla="val 0"/>
                  <a:gd name="adj2" fmla="val 543571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55" name="Straight Connector 154"/>
            <p:cNvCxnSpPr>
              <a:stCxn id="157" idx="0"/>
              <a:endCxn id="157" idx="4"/>
            </p:cNvCxnSpPr>
            <p:nvPr/>
          </p:nvCxnSpPr>
          <p:spPr>
            <a:xfrm>
              <a:off x="1020648" y="-3634962"/>
              <a:ext cx="0" cy="112689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>
              <a:stCxn id="157" idx="2"/>
              <a:endCxn id="158" idx="0"/>
            </p:cNvCxnSpPr>
            <p:nvPr/>
          </p:nvCxnSpPr>
          <p:spPr>
            <a:xfrm>
              <a:off x="457200" y="-3071514"/>
              <a:ext cx="112689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9" name="Group 158"/>
          <p:cNvGrpSpPr/>
          <p:nvPr/>
        </p:nvGrpSpPr>
        <p:grpSpPr>
          <a:xfrm>
            <a:off x="4904480" y="1485842"/>
            <a:ext cx="848620" cy="848620"/>
            <a:chOff x="457200" y="-3634962"/>
            <a:chExt cx="1126895" cy="1126895"/>
          </a:xfrm>
        </p:grpSpPr>
        <p:grpSp>
          <p:nvGrpSpPr>
            <p:cNvPr id="160" name="Group 159"/>
            <p:cNvGrpSpPr/>
            <p:nvPr/>
          </p:nvGrpSpPr>
          <p:grpSpPr>
            <a:xfrm>
              <a:off x="457200" y="-3634962"/>
              <a:ext cx="1126895" cy="1126895"/>
              <a:chOff x="1270404" y="811874"/>
              <a:chExt cx="1126895" cy="1126895"/>
            </a:xfrm>
          </p:grpSpPr>
          <p:sp>
            <p:nvSpPr>
              <p:cNvPr id="163" name="Oval 162"/>
              <p:cNvSpPr/>
              <p:nvPr/>
            </p:nvSpPr>
            <p:spPr>
              <a:xfrm>
                <a:off x="1270404" y="811874"/>
                <a:ext cx="1126895" cy="112689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Pie 163"/>
              <p:cNvSpPr/>
              <p:nvPr/>
            </p:nvSpPr>
            <p:spPr>
              <a:xfrm>
                <a:off x="1270404" y="811874"/>
                <a:ext cx="1126895" cy="1126895"/>
              </a:xfrm>
              <a:prstGeom prst="pie">
                <a:avLst>
                  <a:gd name="adj1" fmla="val 0"/>
                  <a:gd name="adj2" fmla="val 543571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61" name="Straight Connector 160"/>
            <p:cNvCxnSpPr>
              <a:stCxn id="163" idx="0"/>
              <a:endCxn id="163" idx="4"/>
            </p:cNvCxnSpPr>
            <p:nvPr/>
          </p:nvCxnSpPr>
          <p:spPr>
            <a:xfrm>
              <a:off x="1020648" y="-3634962"/>
              <a:ext cx="0" cy="112689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>
              <a:stCxn id="163" idx="2"/>
              <a:endCxn id="164" idx="0"/>
            </p:cNvCxnSpPr>
            <p:nvPr/>
          </p:nvCxnSpPr>
          <p:spPr>
            <a:xfrm>
              <a:off x="457200" y="-3071514"/>
              <a:ext cx="112689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5" name="Group 164"/>
          <p:cNvGrpSpPr/>
          <p:nvPr/>
        </p:nvGrpSpPr>
        <p:grpSpPr>
          <a:xfrm>
            <a:off x="6885680" y="3956148"/>
            <a:ext cx="848620" cy="848620"/>
            <a:chOff x="457200" y="-3634962"/>
            <a:chExt cx="1126895" cy="1126895"/>
          </a:xfrm>
        </p:grpSpPr>
        <p:grpSp>
          <p:nvGrpSpPr>
            <p:cNvPr id="166" name="Group 165"/>
            <p:cNvGrpSpPr/>
            <p:nvPr/>
          </p:nvGrpSpPr>
          <p:grpSpPr>
            <a:xfrm>
              <a:off x="457200" y="-3634962"/>
              <a:ext cx="1126895" cy="1126895"/>
              <a:chOff x="1270404" y="811874"/>
              <a:chExt cx="1126895" cy="1126895"/>
            </a:xfrm>
          </p:grpSpPr>
          <p:sp>
            <p:nvSpPr>
              <p:cNvPr id="169" name="Oval 168"/>
              <p:cNvSpPr/>
              <p:nvPr/>
            </p:nvSpPr>
            <p:spPr>
              <a:xfrm>
                <a:off x="1270404" y="811874"/>
                <a:ext cx="1126895" cy="112689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Pie 169"/>
              <p:cNvSpPr/>
              <p:nvPr/>
            </p:nvSpPr>
            <p:spPr>
              <a:xfrm>
                <a:off x="1270404" y="811874"/>
                <a:ext cx="1126895" cy="1126895"/>
              </a:xfrm>
              <a:prstGeom prst="pie">
                <a:avLst>
                  <a:gd name="adj1" fmla="val 0"/>
                  <a:gd name="adj2" fmla="val 543571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67" name="Straight Connector 166"/>
            <p:cNvCxnSpPr>
              <a:stCxn id="169" idx="0"/>
              <a:endCxn id="169" idx="4"/>
            </p:cNvCxnSpPr>
            <p:nvPr/>
          </p:nvCxnSpPr>
          <p:spPr>
            <a:xfrm>
              <a:off x="1020648" y="-3634962"/>
              <a:ext cx="0" cy="112689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>
              <a:stCxn id="169" idx="2"/>
              <a:endCxn id="170" idx="0"/>
            </p:cNvCxnSpPr>
            <p:nvPr/>
          </p:nvCxnSpPr>
          <p:spPr>
            <a:xfrm>
              <a:off x="457200" y="-3071514"/>
              <a:ext cx="112689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1" name="Group 170"/>
          <p:cNvGrpSpPr/>
          <p:nvPr/>
        </p:nvGrpSpPr>
        <p:grpSpPr>
          <a:xfrm>
            <a:off x="6250090" y="5433123"/>
            <a:ext cx="848620" cy="848620"/>
            <a:chOff x="457200" y="-3634962"/>
            <a:chExt cx="1126895" cy="1126895"/>
          </a:xfrm>
        </p:grpSpPr>
        <p:grpSp>
          <p:nvGrpSpPr>
            <p:cNvPr id="172" name="Group 171"/>
            <p:cNvGrpSpPr/>
            <p:nvPr/>
          </p:nvGrpSpPr>
          <p:grpSpPr>
            <a:xfrm>
              <a:off x="457200" y="-3634962"/>
              <a:ext cx="1126895" cy="1126895"/>
              <a:chOff x="1270404" y="811874"/>
              <a:chExt cx="1126895" cy="1126895"/>
            </a:xfrm>
          </p:grpSpPr>
          <p:sp>
            <p:nvSpPr>
              <p:cNvPr id="175" name="Oval 174"/>
              <p:cNvSpPr/>
              <p:nvPr/>
            </p:nvSpPr>
            <p:spPr>
              <a:xfrm>
                <a:off x="1270404" y="811874"/>
                <a:ext cx="1126895" cy="112689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Pie 175"/>
              <p:cNvSpPr/>
              <p:nvPr/>
            </p:nvSpPr>
            <p:spPr>
              <a:xfrm>
                <a:off x="1270404" y="811874"/>
                <a:ext cx="1126895" cy="1126895"/>
              </a:xfrm>
              <a:prstGeom prst="pie">
                <a:avLst>
                  <a:gd name="adj1" fmla="val 0"/>
                  <a:gd name="adj2" fmla="val 543571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73" name="Straight Connector 172"/>
            <p:cNvCxnSpPr>
              <a:stCxn id="175" idx="0"/>
              <a:endCxn id="175" idx="4"/>
            </p:cNvCxnSpPr>
            <p:nvPr/>
          </p:nvCxnSpPr>
          <p:spPr>
            <a:xfrm>
              <a:off x="1020648" y="-3634962"/>
              <a:ext cx="0" cy="112689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>
              <a:stCxn id="175" idx="2"/>
              <a:endCxn id="176" idx="0"/>
            </p:cNvCxnSpPr>
            <p:nvPr/>
          </p:nvCxnSpPr>
          <p:spPr>
            <a:xfrm>
              <a:off x="457200" y="-3071514"/>
              <a:ext cx="112689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7" name="Group 176"/>
          <p:cNvGrpSpPr/>
          <p:nvPr/>
        </p:nvGrpSpPr>
        <p:grpSpPr>
          <a:xfrm>
            <a:off x="2988285" y="4678562"/>
            <a:ext cx="848620" cy="848620"/>
            <a:chOff x="457200" y="-3634962"/>
            <a:chExt cx="1126895" cy="1126895"/>
          </a:xfrm>
        </p:grpSpPr>
        <p:grpSp>
          <p:nvGrpSpPr>
            <p:cNvPr id="178" name="Group 177"/>
            <p:cNvGrpSpPr/>
            <p:nvPr/>
          </p:nvGrpSpPr>
          <p:grpSpPr>
            <a:xfrm>
              <a:off x="457200" y="-3634962"/>
              <a:ext cx="1126895" cy="1126895"/>
              <a:chOff x="1270404" y="811874"/>
              <a:chExt cx="1126895" cy="1126895"/>
            </a:xfrm>
          </p:grpSpPr>
          <p:sp>
            <p:nvSpPr>
              <p:cNvPr id="181" name="Oval 180"/>
              <p:cNvSpPr/>
              <p:nvPr/>
            </p:nvSpPr>
            <p:spPr>
              <a:xfrm>
                <a:off x="1270404" y="811874"/>
                <a:ext cx="1126895" cy="112689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Pie 181"/>
              <p:cNvSpPr/>
              <p:nvPr/>
            </p:nvSpPr>
            <p:spPr>
              <a:xfrm>
                <a:off x="1270404" y="811874"/>
                <a:ext cx="1126895" cy="1126895"/>
              </a:xfrm>
              <a:prstGeom prst="pie">
                <a:avLst>
                  <a:gd name="adj1" fmla="val 0"/>
                  <a:gd name="adj2" fmla="val 543571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79" name="Straight Connector 178"/>
            <p:cNvCxnSpPr>
              <a:stCxn id="181" idx="0"/>
              <a:endCxn id="181" idx="4"/>
            </p:cNvCxnSpPr>
            <p:nvPr/>
          </p:nvCxnSpPr>
          <p:spPr>
            <a:xfrm>
              <a:off x="1020648" y="-3634962"/>
              <a:ext cx="0" cy="112689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>
              <a:stCxn id="181" idx="2"/>
              <a:endCxn id="182" idx="0"/>
            </p:cNvCxnSpPr>
            <p:nvPr/>
          </p:nvCxnSpPr>
          <p:spPr>
            <a:xfrm>
              <a:off x="457200" y="-3071514"/>
              <a:ext cx="112689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3" name="Group 182"/>
          <p:cNvGrpSpPr/>
          <p:nvPr/>
        </p:nvGrpSpPr>
        <p:grpSpPr>
          <a:xfrm>
            <a:off x="6452698" y="2298505"/>
            <a:ext cx="848620" cy="848620"/>
            <a:chOff x="457200" y="-3634962"/>
            <a:chExt cx="1126895" cy="1126895"/>
          </a:xfrm>
        </p:grpSpPr>
        <p:grpSp>
          <p:nvGrpSpPr>
            <p:cNvPr id="184" name="Group 183"/>
            <p:cNvGrpSpPr/>
            <p:nvPr/>
          </p:nvGrpSpPr>
          <p:grpSpPr>
            <a:xfrm>
              <a:off x="457200" y="-3634962"/>
              <a:ext cx="1126895" cy="1126895"/>
              <a:chOff x="1270404" y="811874"/>
              <a:chExt cx="1126895" cy="1126895"/>
            </a:xfrm>
          </p:grpSpPr>
          <p:sp>
            <p:nvSpPr>
              <p:cNvPr id="187" name="Oval 186"/>
              <p:cNvSpPr/>
              <p:nvPr/>
            </p:nvSpPr>
            <p:spPr>
              <a:xfrm>
                <a:off x="1270404" y="811874"/>
                <a:ext cx="1126895" cy="112689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Pie 187"/>
              <p:cNvSpPr/>
              <p:nvPr/>
            </p:nvSpPr>
            <p:spPr>
              <a:xfrm>
                <a:off x="1270404" y="811874"/>
                <a:ext cx="1126895" cy="1126895"/>
              </a:xfrm>
              <a:prstGeom prst="pie">
                <a:avLst>
                  <a:gd name="adj1" fmla="val 0"/>
                  <a:gd name="adj2" fmla="val 543571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85" name="Straight Connector 184"/>
            <p:cNvCxnSpPr>
              <a:stCxn id="187" idx="0"/>
              <a:endCxn id="187" idx="4"/>
            </p:cNvCxnSpPr>
            <p:nvPr/>
          </p:nvCxnSpPr>
          <p:spPr>
            <a:xfrm>
              <a:off x="1020648" y="-3634962"/>
              <a:ext cx="0" cy="112689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>
              <a:stCxn id="187" idx="2"/>
              <a:endCxn id="188" idx="0"/>
            </p:cNvCxnSpPr>
            <p:nvPr/>
          </p:nvCxnSpPr>
          <p:spPr>
            <a:xfrm>
              <a:off x="457200" y="-3071514"/>
              <a:ext cx="112689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9" name="Group 188"/>
          <p:cNvGrpSpPr/>
          <p:nvPr/>
        </p:nvGrpSpPr>
        <p:grpSpPr>
          <a:xfrm>
            <a:off x="4799223" y="5102872"/>
            <a:ext cx="848620" cy="848620"/>
            <a:chOff x="457200" y="-3634962"/>
            <a:chExt cx="1126895" cy="1126895"/>
          </a:xfrm>
        </p:grpSpPr>
        <p:grpSp>
          <p:nvGrpSpPr>
            <p:cNvPr id="190" name="Group 189"/>
            <p:cNvGrpSpPr/>
            <p:nvPr/>
          </p:nvGrpSpPr>
          <p:grpSpPr>
            <a:xfrm>
              <a:off x="457200" y="-3634962"/>
              <a:ext cx="1126895" cy="1126895"/>
              <a:chOff x="1270404" y="811874"/>
              <a:chExt cx="1126895" cy="1126895"/>
            </a:xfrm>
          </p:grpSpPr>
          <p:sp>
            <p:nvSpPr>
              <p:cNvPr id="193" name="Oval 192"/>
              <p:cNvSpPr/>
              <p:nvPr/>
            </p:nvSpPr>
            <p:spPr>
              <a:xfrm>
                <a:off x="1270404" y="811874"/>
                <a:ext cx="1126895" cy="112689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Pie 193"/>
              <p:cNvSpPr/>
              <p:nvPr/>
            </p:nvSpPr>
            <p:spPr>
              <a:xfrm>
                <a:off x="1270404" y="811874"/>
                <a:ext cx="1126895" cy="1126895"/>
              </a:xfrm>
              <a:prstGeom prst="pie">
                <a:avLst>
                  <a:gd name="adj1" fmla="val 0"/>
                  <a:gd name="adj2" fmla="val 543571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91" name="Straight Connector 190"/>
            <p:cNvCxnSpPr>
              <a:stCxn id="193" idx="0"/>
              <a:endCxn id="193" idx="4"/>
            </p:cNvCxnSpPr>
            <p:nvPr/>
          </p:nvCxnSpPr>
          <p:spPr>
            <a:xfrm>
              <a:off x="1020648" y="-3634962"/>
              <a:ext cx="0" cy="112689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>
              <a:stCxn id="193" idx="2"/>
              <a:endCxn id="194" idx="0"/>
            </p:cNvCxnSpPr>
            <p:nvPr/>
          </p:nvCxnSpPr>
          <p:spPr>
            <a:xfrm>
              <a:off x="457200" y="-3071514"/>
              <a:ext cx="112689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Freeform 58"/>
          <p:cNvSpPr/>
          <p:nvPr/>
        </p:nvSpPr>
        <p:spPr>
          <a:xfrm rot="16200000">
            <a:off x="1118914" y="840766"/>
            <a:ext cx="5118999" cy="5313758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 rot="16200000">
            <a:off x="1118915" y="840766"/>
            <a:ext cx="5118992" cy="5313751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692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7" grpId="0" animBg="1"/>
      <p:bldP spid="40" grpId="0" animBg="1"/>
      <p:bldP spid="41" grpId="0" animBg="1"/>
      <p:bldP spid="31" grpId="0" animBg="1"/>
      <p:bldP spid="59" grpId="0" animBg="1"/>
      <p:bldP spid="59" grpId="1" animBg="1"/>
      <p:bldP spid="6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reeform 64"/>
          <p:cNvSpPr/>
          <p:nvPr/>
        </p:nvSpPr>
        <p:spPr>
          <a:xfrm rot="16200000">
            <a:off x="1473659" y="1196434"/>
            <a:ext cx="5118992" cy="5313751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360503" y="4591253"/>
            <a:ext cx="848621" cy="84862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241686" y="3842345"/>
            <a:ext cx="848621" cy="84862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366530" y="1616924"/>
            <a:ext cx="848621" cy="84862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Group 62"/>
          <p:cNvGrpSpPr/>
          <p:nvPr/>
        </p:nvGrpSpPr>
        <p:grpSpPr>
          <a:xfrm>
            <a:off x="1552013" y="1856686"/>
            <a:ext cx="850257" cy="848621"/>
            <a:chOff x="4044126" y="46154"/>
            <a:chExt cx="1129066" cy="1126895"/>
          </a:xfrm>
        </p:grpSpPr>
        <p:sp>
          <p:nvSpPr>
            <p:cNvPr id="66" name="Oval 65"/>
            <p:cNvSpPr/>
            <p:nvPr/>
          </p:nvSpPr>
          <p:spPr>
            <a:xfrm>
              <a:off x="4044126" y="46154"/>
              <a:ext cx="1126895" cy="112689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Pie 66"/>
            <p:cNvSpPr/>
            <p:nvPr/>
          </p:nvSpPr>
          <p:spPr>
            <a:xfrm>
              <a:off x="4046297" y="46154"/>
              <a:ext cx="1126895" cy="1126895"/>
            </a:xfrm>
            <a:prstGeom prst="pie">
              <a:avLst>
                <a:gd name="adj1" fmla="val 0"/>
                <a:gd name="adj2" fmla="val 10807702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1706048" y="3742632"/>
            <a:ext cx="850257" cy="848621"/>
            <a:chOff x="4044126" y="46154"/>
            <a:chExt cx="1129066" cy="1126895"/>
          </a:xfrm>
        </p:grpSpPr>
        <p:sp>
          <p:nvSpPr>
            <p:cNvPr id="69" name="Oval 68"/>
            <p:cNvSpPr/>
            <p:nvPr/>
          </p:nvSpPr>
          <p:spPr>
            <a:xfrm>
              <a:off x="4044126" y="46154"/>
              <a:ext cx="1126895" cy="112689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Pie 69"/>
            <p:cNvSpPr/>
            <p:nvPr/>
          </p:nvSpPr>
          <p:spPr>
            <a:xfrm>
              <a:off x="4046297" y="46154"/>
              <a:ext cx="1126895" cy="1126895"/>
            </a:xfrm>
            <a:prstGeom prst="pie">
              <a:avLst>
                <a:gd name="adj1" fmla="val 0"/>
                <a:gd name="adj2" fmla="val 10807702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3394411" y="1622490"/>
            <a:ext cx="850257" cy="848621"/>
            <a:chOff x="4044126" y="46154"/>
            <a:chExt cx="1129066" cy="1126895"/>
          </a:xfrm>
        </p:grpSpPr>
        <p:sp>
          <p:nvSpPr>
            <p:cNvPr id="72" name="Oval 71"/>
            <p:cNvSpPr/>
            <p:nvPr/>
          </p:nvSpPr>
          <p:spPr>
            <a:xfrm>
              <a:off x="4044126" y="46154"/>
              <a:ext cx="1126895" cy="112689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Pie 72"/>
            <p:cNvSpPr/>
            <p:nvPr/>
          </p:nvSpPr>
          <p:spPr>
            <a:xfrm>
              <a:off x="4046297" y="46154"/>
              <a:ext cx="1126895" cy="1126895"/>
            </a:xfrm>
            <a:prstGeom prst="pie">
              <a:avLst>
                <a:gd name="adj1" fmla="val 0"/>
                <a:gd name="adj2" fmla="val 10807702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3764756" y="3075886"/>
            <a:ext cx="850257" cy="848621"/>
            <a:chOff x="4044126" y="46154"/>
            <a:chExt cx="1129066" cy="1126895"/>
          </a:xfrm>
        </p:grpSpPr>
        <p:sp>
          <p:nvSpPr>
            <p:cNvPr id="75" name="Oval 74"/>
            <p:cNvSpPr/>
            <p:nvPr/>
          </p:nvSpPr>
          <p:spPr>
            <a:xfrm>
              <a:off x="4044126" y="46154"/>
              <a:ext cx="1126895" cy="112689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Pie 89"/>
            <p:cNvSpPr/>
            <p:nvPr/>
          </p:nvSpPr>
          <p:spPr>
            <a:xfrm>
              <a:off x="4046297" y="46154"/>
              <a:ext cx="1126895" cy="1126895"/>
            </a:xfrm>
            <a:prstGeom prst="pie">
              <a:avLst>
                <a:gd name="adj1" fmla="val 0"/>
                <a:gd name="adj2" fmla="val 10807702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64" name="Freeform 63"/>
          <p:cNvSpPr/>
          <p:nvPr/>
        </p:nvSpPr>
        <p:spPr>
          <a:xfrm rot="16200000">
            <a:off x="1473658" y="1196434"/>
            <a:ext cx="5118999" cy="5313758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3992712" y="347611"/>
            <a:ext cx="848621" cy="84862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7772400" y="206829"/>
            <a:ext cx="1143000" cy="9361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7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15908" y="6581001"/>
            <a:ext cx="1228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Steve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Wyborney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-8892" y="6581001"/>
            <a:ext cx="1879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4809423" y="5439874"/>
            <a:ext cx="850257" cy="848621"/>
            <a:chOff x="4044126" y="46154"/>
            <a:chExt cx="1129066" cy="1126895"/>
          </a:xfrm>
        </p:grpSpPr>
        <p:sp>
          <p:nvSpPr>
            <p:cNvPr id="25" name="Oval 24"/>
            <p:cNvSpPr/>
            <p:nvPr/>
          </p:nvSpPr>
          <p:spPr>
            <a:xfrm>
              <a:off x="4044126" y="46154"/>
              <a:ext cx="1126895" cy="112689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Pie 25"/>
            <p:cNvSpPr/>
            <p:nvPr/>
          </p:nvSpPr>
          <p:spPr>
            <a:xfrm>
              <a:off x="4046297" y="46154"/>
              <a:ext cx="1126895" cy="1126895"/>
            </a:xfrm>
            <a:prstGeom prst="pie">
              <a:avLst>
                <a:gd name="adj1" fmla="val 0"/>
                <a:gd name="adj2" fmla="val 10807702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690188" y="5334000"/>
            <a:ext cx="850257" cy="848621"/>
            <a:chOff x="4044126" y="46154"/>
            <a:chExt cx="1129066" cy="1126895"/>
          </a:xfrm>
        </p:grpSpPr>
        <p:sp>
          <p:nvSpPr>
            <p:cNvPr id="28" name="Oval 27"/>
            <p:cNvSpPr/>
            <p:nvPr/>
          </p:nvSpPr>
          <p:spPr>
            <a:xfrm>
              <a:off x="4044126" y="46154"/>
              <a:ext cx="1126895" cy="112689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Pie 28"/>
            <p:cNvSpPr/>
            <p:nvPr/>
          </p:nvSpPr>
          <p:spPr>
            <a:xfrm>
              <a:off x="4046297" y="46154"/>
              <a:ext cx="1126895" cy="1126895"/>
            </a:xfrm>
            <a:prstGeom prst="pie">
              <a:avLst>
                <a:gd name="adj1" fmla="val 0"/>
                <a:gd name="adj2" fmla="val 10807702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1696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30" grpId="0" animBg="1"/>
      <p:bldP spid="31" grpId="0" animBg="1"/>
      <p:bldP spid="32" grpId="0" animBg="1"/>
      <p:bldP spid="64" grpId="0" animBg="1"/>
      <p:bldP spid="64" grpId="1" animBg="1"/>
      <p:bldP spid="37" grpId="0" animBg="1"/>
      <p:bldP spid="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5778836" y="775434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429000" y="3469090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638800" y="2522096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735685" y="4627565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352800" y="1806278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605003" y="2417021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539023" y="4981135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 rot="16200000">
            <a:off x="3264267" y="1374264"/>
            <a:ext cx="4259703" cy="4421768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 rot="16200000">
            <a:off x="3264269" y="1374264"/>
            <a:ext cx="4259703" cy="4421768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915908" y="6581001"/>
            <a:ext cx="1228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Steve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Wyborney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772400" y="206829"/>
            <a:ext cx="1143000" cy="9361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7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8892" y="6581001"/>
            <a:ext cx="1879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Rectangular Callout 13"/>
          <p:cNvSpPr/>
          <p:nvPr/>
        </p:nvSpPr>
        <p:spPr>
          <a:xfrm>
            <a:off x="533400" y="275892"/>
            <a:ext cx="1925748" cy="1476708"/>
          </a:xfrm>
          <a:prstGeom prst="wedgeRectCallout">
            <a:avLst>
              <a:gd name="adj1" fmla="val -58513"/>
              <a:gd name="adj2" fmla="val 9087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How many blue shapes do you see?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5" name="Rectangular Callout 14"/>
          <p:cNvSpPr/>
          <p:nvPr/>
        </p:nvSpPr>
        <p:spPr>
          <a:xfrm>
            <a:off x="533400" y="275892"/>
            <a:ext cx="1925748" cy="1476708"/>
          </a:xfrm>
          <a:prstGeom prst="wedgeRectCallout">
            <a:avLst>
              <a:gd name="adj1" fmla="val -58513"/>
              <a:gd name="adj2" fmla="val 9087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Splat!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6" name="Rectangular Callout 15"/>
          <p:cNvSpPr/>
          <p:nvPr/>
        </p:nvSpPr>
        <p:spPr>
          <a:xfrm>
            <a:off x="533400" y="275892"/>
            <a:ext cx="1925748" cy="1476708"/>
          </a:xfrm>
          <a:prstGeom prst="wedgeRectCallout">
            <a:avLst>
              <a:gd name="adj1" fmla="val -58513"/>
              <a:gd name="adj2" fmla="val 9087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How many shapes are under the splat?  How do you know?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7" name="Rectangular Callout 16"/>
          <p:cNvSpPr/>
          <p:nvPr/>
        </p:nvSpPr>
        <p:spPr>
          <a:xfrm>
            <a:off x="531994" y="275892"/>
            <a:ext cx="1925748" cy="1476708"/>
          </a:xfrm>
          <a:prstGeom prst="wedgeRectCallout">
            <a:avLst>
              <a:gd name="adj1" fmla="val -58513"/>
              <a:gd name="adj2" fmla="val 9087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How else could you know?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8" name="Rectangular Callout 17"/>
          <p:cNvSpPr/>
          <p:nvPr/>
        </p:nvSpPr>
        <p:spPr>
          <a:xfrm>
            <a:off x="531994" y="275892"/>
            <a:ext cx="1925748" cy="1476708"/>
          </a:xfrm>
          <a:prstGeom prst="wedgeRectCallout">
            <a:avLst>
              <a:gd name="adj1" fmla="val -58513"/>
              <a:gd name="adj2" fmla="val 9087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Let’s look under the splat to see how many shapes are there.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9" name="Rectangular Callout 18"/>
          <p:cNvSpPr/>
          <p:nvPr/>
        </p:nvSpPr>
        <p:spPr>
          <a:xfrm>
            <a:off x="533400" y="275892"/>
            <a:ext cx="1925748" cy="1476708"/>
          </a:xfrm>
          <a:prstGeom prst="wedgeRectCallout">
            <a:avLst>
              <a:gd name="adj1" fmla="val -58513"/>
              <a:gd name="adj2" fmla="val 9087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What can we learn from this picture?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743200" y="3390900"/>
            <a:ext cx="3974306" cy="34671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Important Note: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If you can see this box, then the slide show is not playing.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Here is the solution: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If you are using PowerPoint, click on Slide Show, then click on From Current Slide.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If you are using Google Slides, click on View then Present.</a:t>
            </a:r>
            <a:endParaRPr lang="en-US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117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0" grpId="0" animBg="1"/>
      <p:bldP spid="26" grpId="0" animBg="1"/>
      <p:bldP spid="27" grpId="0" animBg="1"/>
      <p:bldP spid="23" grpId="0" animBg="1"/>
      <p:bldP spid="23" grpId="1" animBg="1"/>
      <p:bldP spid="24" grpId="0" animBg="1"/>
      <p:bldP spid="21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7772400" y="206829"/>
            <a:ext cx="1143000" cy="9361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8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15908" y="6581001"/>
            <a:ext cx="1228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Steve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Wyborney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-8892" y="6581001"/>
            <a:ext cx="1879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815822" y="798307"/>
            <a:ext cx="848621" cy="84862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5738817" y="3448825"/>
            <a:ext cx="848621" cy="84862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506317" y="2883591"/>
            <a:ext cx="848621" cy="84862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466906" y="4944367"/>
            <a:ext cx="848621" cy="84862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348089" y="4195459"/>
            <a:ext cx="848621" cy="84862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7472933" y="1970038"/>
            <a:ext cx="848621" cy="84862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52"/>
          <p:cNvGrpSpPr/>
          <p:nvPr/>
        </p:nvGrpSpPr>
        <p:grpSpPr>
          <a:xfrm>
            <a:off x="2653110" y="520905"/>
            <a:ext cx="848624" cy="852820"/>
            <a:chOff x="2251598" y="991391"/>
            <a:chExt cx="848624" cy="852820"/>
          </a:xfrm>
        </p:grpSpPr>
        <p:sp>
          <p:nvSpPr>
            <p:cNvPr id="54" name="Oval 53"/>
            <p:cNvSpPr/>
            <p:nvPr/>
          </p:nvSpPr>
          <p:spPr>
            <a:xfrm>
              <a:off x="2251604" y="991391"/>
              <a:ext cx="848618" cy="8486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5" name="Group 54"/>
            <p:cNvGrpSpPr/>
            <p:nvPr/>
          </p:nvGrpSpPr>
          <p:grpSpPr>
            <a:xfrm>
              <a:off x="2251598" y="991391"/>
              <a:ext cx="848624" cy="852820"/>
              <a:chOff x="13030197" y="-2630370"/>
              <a:chExt cx="1126902" cy="1132473"/>
            </a:xfrm>
          </p:grpSpPr>
          <p:sp>
            <p:nvSpPr>
              <p:cNvPr id="56" name="Pie 55"/>
              <p:cNvSpPr/>
              <p:nvPr/>
            </p:nvSpPr>
            <p:spPr>
              <a:xfrm rot="14400000">
                <a:off x="13030197" y="-2624793"/>
                <a:ext cx="1126895" cy="1126896"/>
              </a:xfrm>
              <a:prstGeom prst="pie">
                <a:avLst>
                  <a:gd name="adj1" fmla="val 0"/>
                  <a:gd name="adj2" fmla="val 7190987"/>
                </a:avLst>
              </a:prstGeom>
              <a:solidFill>
                <a:srgbClr val="00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57" name="Group 56"/>
              <p:cNvGrpSpPr/>
              <p:nvPr/>
            </p:nvGrpSpPr>
            <p:grpSpPr>
              <a:xfrm rot="10800000">
                <a:off x="13030200" y="-2630370"/>
                <a:ext cx="1126899" cy="1132473"/>
                <a:chOff x="13030196" y="-2630369"/>
                <a:chExt cx="1126899" cy="1132473"/>
              </a:xfrm>
            </p:grpSpPr>
            <p:sp>
              <p:nvSpPr>
                <p:cNvPr id="58" name="Oval 57"/>
                <p:cNvSpPr/>
                <p:nvPr/>
              </p:nvSpPr>
              <p:spPr>
                <a:xfrm>
                  <a:off x="13030196" y="-2624791"/>
                  <a:ext cx="1126895" cy="1126895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Pie 58"/>
                <p:cNvSpPr/>
                <p:nvPr/>
              </p:nvSpPr>
              <p:spPr>
                <a:xfrm rot="3600000">
                  <a:off x="13030200" y="-2630369"/>
                  <a:ext cx="1126895" cy="1126895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0" name="Pie 59"/>
                <p:cNvSpPr/>
                <p:nvPr/>
              </p:nvSpPr>
              <p:spPr>
                <a:xfrm rot="10800000">
                  <a:off x="13030200" y="-2629045"/>
                  <a:ext cx="1126895" cy="1126894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61" name="Group 60"/>
          <p:cNvGrpSpPr/>
          <p:nvPr/>
        </p:nvGrpSpPr>
        <p:grpSpPr>
          <a:xfrm>
            <a:off x="3723376" y="2301022"/>
            <a:ext cx="848624" cy="852820"/>
            <a:chOff x="2251598" y="991391"/>
            <a:chExt cx="848624" cy="852820"/>
          </a:xfrm>
        </p:grpSpPr>
        <p:sp>
          <p:nvSpPr>
            <p:cNvPr id="62" name="Oval 61"/>
            <p:cNvSpPr/>
            <p:nvPr/>
          </p:nvSpPr>
          <p:spPr>
            <a:xfrm>
              <a:off x="2251604" y="991391"/>
              <a:ext cx="848618" cy="8486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2251598" y="991391"/>
              <a:ext cx="848624" cy="852820"/>
              <a:chOff x="13030197" y="-2630370"/>
              <a:chExt cx="1126902" cy="1132473"/>
            </a:xfrm>
          </p:grpSpPr>
          <p:sp>
            <p:nvSpPr>
              <p:cNvPr id="77" name="Pie 76"/>
              <p:cNvSpPr/>
              <p:nvPr/>
            </p:nvSpPr>
            <p:spPr>
              <a:xfrm rot="14400000">
                <a:off x="13030197" y="-2624793"/>
                <a:ext cx="1126895" cy="1126896"/>
              </a:xfrm>
              <a:prstGeom prst="pie">
                <a:avLst>
                  <a:gd name="adj1" fmla="val 0"/>
                  <a:gd name="adj2" fmla="val 7190987"/>
                </a:avLst>
              </a:prstGeom>
              <a:solidFill>
                <a:srgbClr val="00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78" name="Group 77"/>
              <p:cNvGrpSpPr/>
              <p:nvPr/>
            </p:nvGrpSpPr>
            <p:grpSpPr>
              <a:xfrm rot="10800000">
                <a:off x="13030200" y="-2630370"/>
                <a:ext cx="1126899" cy="1132473"/>
                <a:chOff x="13030196" y="-2630369"/>
                <a:chExt cx="1126899" cy="1132473"/>
              </a:xfrm>
            </p:grpSpPr>
            <p:sp>
              <p:nvSpPr>
                <p:cNvPr id="79" name="Oval 78"/>
                <p:cNvSpPr/>
                <p:nvPr/>
              </p:nvSpPr>
              <p:spPr>
                <a:xfrm>
                  <a:off x="13030196" y="-2624791"/>
                  <a:ext cx="1126895" cy="1126895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Pie 79"/>
                <p:cNvSpPr/>
                <p:nvPr/>
              </p:nvSpPr>
              <p:spPr>
                <a:xfrm rot="3600000">
                  <a:off x="13030200" y="-2630369"/>
                  <a:ext cx="1126895" cy="1126895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1" name="Pie 80"/>
                <p:cNvSpPr/>
                <p:nvPr/>
              </p:nvSpPr>
              <p:spPr>
                <a:xfrm rot="10800000">
                  <a:off x="13030200" y="-2629045"/>
                  <a:ext cx="1126895" cy="1126894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82" name="Group 81"/>
          <p:cNvGrpSpPr/>
          <p:nvPr/>
        </p:nvGrpSpPr>
        <p:grpSpPr>
          <a:xfrm>
            <a:off x="2073491" y="2304226"/>
            <a:ext cx="848624" cy="852820"/>
            <a:chOff x="2251598" y="991391"/>
            <a:chExt cx="848624" cy="852820"/>
          </a:xfrm>
        </p:grpSpPr>
        <p:sp>
          <p:nvSpPr>
            <p:cNvPr id="83" name="Oval 82"/>
            <p:cNvSpPr/>
            <p:nvPr/>
          </p:nvSpPr>
          <p:spPr>
            <a:xfrm>
              <a:off x="2251604" y="991391"/>
              <a:ext cx="848618" cy="8486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4" name="Group 83"/>
            <p:cNvGrpSpPr/>
            <p:nvPr/>
          </p:nvGrpSpPr>
          <p:grpSpPr>
            <a:xfrm>
              <a:off x="2251598" y="991391"/>
              <a:ext cx="848624" cy="852820"/>
              <a:chOff x="13030197" y="-2630370"/>
              <a:chExt cx="1126902" cy="1132473"/>
            </a:xfrm>
          </p:grpSpPr>
          <p:sp>
            <p:nvSpPr>
              <p:cNvPr id="85" name="Pie 84"/>
              <p:cNvSpPr/>
              <p:nvPr/>
            </p:nvSpPr>
            <p:spPr>
              <a:xfrm rot="14400000">
                <a:off x="13030197" y="-2624793"/>
                <a:ext cx="1126895" cy="1126896"/>
              </a:xfrm>
              <a:prstGeom prst="pie">
                <a:avLst>
                  <a:gd name="adj1" fmla="val 0"/>
                  <a:gd name="adj2" fmla="val 7190987"/>
                </a:avLst>
              </a:prstGeom>
              <a:solidFill>
                <a:srgbClr val="00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86" name="Group 85"/>
              <p:cNvGrpSpPr/>
              <p:nvPr/>
            </p:nvGrpSpPr>
            <p:grpSpPr>
              <a:xfrm rot="10800000">
                <a:off x="13030200" y="-2630370"/>
                <a:ext cx="1126899" cy="1132473"/>
                <a:chOff x="13030196" y="-2630369"/>
                <a:chExt cx="1126899" cy="1132473"/>
              </a:xfrm>
            </p:grpSpPr>
            <p:sp>
              <p:nvSpPr>
                <p:cNvPr id="87" name="Oval 86"/>
                <p:cNvSpPr/>
                <p:nvPr/>
              </p:nvSpPr>
              <p:spPr>
                <a:xfrm>
                  <a:off x="13030196" y="-2624791"/>
                  <a:ext cx="1126895" cy="1126895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Pie 87"/>
                <p:cNvSpPr/>
                <p:nvPr/>
              </p:nvSpPr>
              <p:spPr>
                <a:xfrm rot="3600000">
                  <a:off x="13030200" y="-2630369"/>
                  <a:ext cx="1126895" cy="1126895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9" name="Pie 88"/>
                <p:cNvSpPr/>
                <p:nvPr/>
              </p:nvSpPr>
              <p:spPr>
                <a:xfrm rot="10800000">
                  <a:off x="13030200" y="-2629045"/>
                  <a:ext cx="1126895" cy="1126894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98" name="Group 97"/>
          <p:cNvGrpSpPr/>
          <p:nvPr/>
        </p:nvGrpSpPr>
        <p:grpSpPr>
          <a:xfrm>
            <a:off x="4712587" y="801443"/>
            <a:ext cx="848624" cy="852820"/>
            <a:chOff x="2251598" y="991391"/>
            <a:chExt cx="848624" cy="852820"/>
          </a:xfrm>
        </p:grpSpPr>
        <p:sp>
          <p:nvSpPr>
            <p:cNvPr id="99" name="Oval 98"/>
            <p:cNvSpPr/>
            <p:nvPr/>
          </p:nvSpPr>
          <p:spPr>
            <a:xfrm>
              <a:off x="2251604" y="991391"/>
              <a:ext cx="848618" cy="8486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0" name="Group 99"/>
            <p:cNvGrpSpPr/>
            <p:nvPr/>
          </p:nvGrpSpPr>
          <p:grpSpPr>
            <a:xfrm>
              <a:off x="2251598" y="991391"/>
              <a:ext cx="848624" cy="852820"/>
              <a:chOff x="13030197" y="-2630370"/>
              <a:chExt cx="1126902" cy="1132473"/>
            </a:xfrm>
          </p:grpSpPr>
          <p:sp>
            <p:nvSpPr>
              <p:cNvPr id="101" name="Pie 100"/>
              <p:cNvSpPr/>
              <p:nvPr/>
            </p:nvSpPr>
            <p:spPr>
              <a:xfrm rot="14400000">
                <a:off x="13030197" y="-2624793"/>
                <a:ext cx="1126895" cy="1126896"/>
              </a:xfrm>
              <a:prstGeom prst="pie">
                <a:avLst>
                  <a:gd name="adj1" fmla="val 0"/>
                  <a:gd name="adj2" fmla="val 7190987"/>
                </a:avLst>
              </a:prstGeom>
              <a:solidFill>
                <a:srgbClr val="00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03" name="Group 102"/>
              <p:cNvGrpSpPr/>
              <p:nvPr/>
            </p:nvGrpSpPr>
            <p:grpSpPr>
              <a:xfrm rot="10800000">
                <a:off x="13030200" y="-2630370"/>
                <a:ext cx="1126899" cy="1132473"/>
                <a:chOff x="13030196" y="-2630369"/>
                <a:chExt cx="1126899" cy="1132473"/>
              </a:xfrm>
            </p:grpSpPr>
            <p:sp>
              <p:nvSpPr>
                <p:cNvPr id="104" name="Oval 103"/>
                <p:cNvSpPr/>
                <p:nvPr/>
              </p:nvSpPr>
              <p:spPr>
                <a:xfrm>
                  <a:off x="13030196" y="-2624791"/>
                  <a:ext cx="1126895" cy="1126895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Pie 104"/>
                <p:cNvSpPr/>
                <p:nvPr/>
              </p:nvSpPr>
              <p:spPr>
                <a:xfrm rot="3600000">
                  <a:off x="13030200" y="-2630369"/>
                  <a:ext cx="1126895" cy="1126895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6" name="Pie 105"/>
                <p:cNvSpPr/>
                <p:nvPr/>
              </p:nvSpPr>
              <p:spPr>
                <a:xfrm rot="10800000">
                  <a:off x="13030200" y="-2629045"/>
                  <a:ext cx="1126895" cy="1126894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107" name="Group 106"/>
          <p:cNvGrpSpPr/>
          <p:nvPr/>
        </p:nvGrpSpPr>
        <p:grpSpPr>
          <a:xfrm>
            <a:off x="5466903" y="1995341"/>
            <a:ext cx="848624" cy="852820"/>
            <a:chOff x="2251598" y="991391"/>
            <a:chExt cx="848624" cy="852820"/>
          </a:xfrm>
        </p:grpSpPr>
        <p:sp>
          <p:nvSpPr>
            <p:cNvPr id="108" name="Oval 107"/>
            <p:cNvSpPr/>
            <p:nvPr/>
          </p:nvSpPr>
          <p:spPr>
            <a:xfrm>
              <a:off x="2251604" y="991391"/>
              <a:ext cx="848618" cy="8486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9" name="Group 108"/>
            <p:cNvGrpSpPr/>
            <p:nvPr/>
          </p:nvGrpSpPr>
          <p:grpSpPr>
            <a:xfrm>
              <a:off x="2251598" y="991391"/>
              <a:ext cx="848624" cy="852820"/>
              <a:chOff x="13030197" y="-2630370"/>
              <a:chExt cx="1126902" cy="1132473"/>
            </a:xfrm>
          </p:grpSpPr>
          <p:sp>
            <p:nvSpPr>
              <p:cNvPr id="110" name="Pie 109"/>
              <p:cNvSpPr/>
              <p:nvPr/>
            </p:nvSpPr>
            <p:spPr>
              <a:xfrm rot="14400000">
                <a:off x="13030197" y="-2624793"/>
                <a:ext cx="1126895" cy="1126896"/>
              </a:xfrm>
              <a:prstGeom prst="pie">
                <a:avLst>
                  <a:gd name="adj1" fmla="val 0"/>
                  <a:gd name="adj2" fmla="val 7190987"/>
                </a:avLst>
              </a:prstGeom>
              <a:solidFill>
                <a:srgbClr val="00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11" name="Group 110"/>
              <p:cNvGrpSpPr/>
              <p:nvPr/>
            </p:nvGrpSpPr>
            <p:grpSpPr>
              <a:xfrm rot="10800000">
                <a:off x="13030200" y="-2630370"/>
                <a:ext cx="1126899" cy="1132473"/>
                <a:chOff x="13030196" y="-2630369"/>
                <a:chExt cx="1126899" cy="1132473"/>
              </a:xfrm>
            </p:grpSpPr>
            <p:sp>
              <p:nvSpPr>
                <p:cNvPr id="112" name="Oval 111"/>
                <p:cNvSpPr/>
                <p:nvPr/>
              </p:nvSpPr>
              <p:spPr>
                <a:xfrm>
                  <a:off x="13030196" y="-2624791"/>
                  <a:ext cx="1126895" cy="1126895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Pie 112"/>
                <p:cNvSpPr/>
                <p:nvPr/>
              </p:nvSpPr>
              <p:spPr>
                <a:xfrm rot="3600000">
                  <a:off x="13030200" y="-2630369"/>
                  <a:ext cx="1126895" cy="1126895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4" name="Pie 113"/>
                <p:cNvSpPr/>
                <p:nvPr/>
              </p:nvSpPr>
              <p:spPr>
                <a:xfrm rot="10800000">
                  <a:off x="13030200" y="-2629045"/>
                  <a:ext cx="1126895" cy="1126894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115" name="Group 114"/>
          <p:cNvGrpSpPr/>
          <p:nvPr/>
        </p:nvGrpSpPr>
        <p:grpSpPr>
          <a:xfrm>
            <a:off x="3928239" y="4091547"/>
            <a:ext cx="848624" cy="852820"/>
            <a:chOff x="2251598" y="991391"/>
            <a:chExt cx="848624" cy="852820"/>
          </a:xfrm>
        </p:grpSpPr>
        <p:sp>
          <p:nvSpPr>
            <p:cNvPr id="116" name="Oval 115"/>
            <p:cNvSpPr/>
            <p:nvPr/>
          </p:nvSpPr>
          <p:spPr>
            <a:xfrm>
              <a:off x="2251604" y="991391"/>
              <a:ext cx="848618" cy="8486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7" name="Group 116"/>
            <p:cNvGrpSpPr/>
            <p:nvPr/>
          </p:nvGrpSpPr>
          <p:grpSpPr>
            <a:xfrm>
              <a:off x="2251598" y="991391"/>
              <a:ext cx="848624" cy="852820"/>
              <a:chOff x="13030197" y="-2630370"/>
              <a:chExt cx="1126902" cy="1132473"/>
            </a:xfrm>
          </p:grpSpPr>
          <p:sp>
            <p:nvSpPr>
              <p:cNvPr id="118" name="Pie 117"/>
              <p:cNvSpPr/>
              <p:nvPr/>
            </p:nvSpPr>
            <p:spPr>
              <a:xfrm rot="14400000">
                <a:off x="13030197" y="-2624793"/>
                <a:ext cx="1126895" cy="1126896"/>
              </a:xfrm>
              <a:prstGeom prst="pie">
                <a:avLst>
                  <a:gd name="adj1" fmla="val 0"/>
                  <a:gd name="adj2" fmla="val 7190987"/>
                </a:avLst>
              </a:prstGeom>
              <a:solidFill>
                <a:srgbClr val="00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19" name="Group 118"/>
              <p:cNvGrpSpPr/>
              <p:nvPr/>
            </p:nvGrpSpPr>
            <p:grpSpPr>
              <a:xfrm rot="10800000">
                <a:off x="13030200" y="-2630370"/>
                <a:ext cx="1126899" cy="1132473"/>
                <a:chOff x="13030196" y="-2630369"/>
                <a:chExt cx="1126899" cy="1132473"/>
              </a:xfrm>
            </p:grpSpPr>
            <p:sp>
              <p:nvSpPr>
                <p:cNvPr id="120" name="Oval 119"/>
                <p:cNvSpPr/>
                <p:nvPr/>
              </p:nvSpPr>
              <p:spPr>
                <a:xfrm>
                  <a:off x="13030196" y="-2624791"/>
                  <a:ext cx="1126895" cy="1126895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" name="Pie 120"/>
                <p:cNvSpPr/>
                <p:nvPr/>
              </p:nvSpPr>
              <p:spPr>
                <a:xfrm rot="3600000">
                  <a:off x="13030200" y="-2630369"/>
                  <a:ext cx="1126895" cy="1126895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2" name="Pie 121"/>
                <p:cNvSpPr/>
                <p:nvPr/>
              </p:nvSpPr>
              <p:spPr>
                <a:xfrm rot="10800000">
                  <a:off x="13030200" y="-2629045"/>
                  <a:ext cx="1126895" cy="1126894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sp>
        <p:nvSpPr>
          <p:cNvPr id="64" name="Freeform 63"/>
          <p:cNvSpPr/>
          <p:nvPr/>
        </p:nvSpPr>
        <p:spPr>
          <a:xfrm rot="16200000">
            <a:off x="3580061" y="1549548"/>
            <a:ext cx="5118999" cy="5313758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 rot="16200000">
            <a:off x="3580062" y="1549548"/>
            <a:ext cx="5118992" cy="5313751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03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7" grpId="0" animBg="1"/>
      <p:bldP spid="40" grpId="0" animBg="1"/>
      <p:bldP spid="63" grpId="0" animBg="1"/>
      <p:bldP spid="30" grpId="0" animBg="1"/>
      <p:bldP spid="31" grpId="0" animBg="1"/>
      <p:bldP spid="32" grpId="0" animBg="1"/>
      <p:bldP spid="64" grpId="0" animBg="1"/>
      <p:bldP spid="64" grpId="1" animBg="1"/>
      <p:bldP spid="6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teve Wyborney\Desktop\Part 4 Featured Pi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440" y="457201"/>
            <a:ext cx="1485560" cy="111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Steve Wyborney\Desktop\Blog Post Pics and email too\Clipboard Dic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173" y="457200"/>
            <a:ext cx="1492827" cy="111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C:\Users\Steve Wyborney\Desktop\Presentation1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717" y="2421515"/>
            <a:ext cx="1221978" cy="916483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6019800" y="3393946"/>
            <a:ext cx="15199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hlinkClick r:id=""/>
              </a:rPr>
              <a:t>80 Cube Conversations</a:t>
            </a:r>
          </a:p>
          <a:p>
            <a:pPr algn="ctr"/>
            <a:r>
              <a:rPr lang="en-US" sz="1100" b="1" dirty="0" smtClean="0">
                <a:hlinkClick r:id=""/>
              </a:rPr>
              <a:t>Lessons</a:t>
            </a:r>
            <a:endParaRPr lang="en-US" sz="1100" b="1" dirty="0" smtClean="0"/>
          </a:p>
        </p:txBody>
      </p:sp>
      <p:pic>
        <p:nvPicPr>
          <p:cNvPr id="30" name="Picture 29">
            <a:hlinkClick r:id="rId7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423162"/>
            <a:ext cx="1217004" cy="91275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026" name="Picture 2" descr="C:\Users\Steve Wyborney\Desktop\20 Days Title Pic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036" y="2393421"/>
            <a:ext cx="1240944" cy="93070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Steve Wyborney\Desktop\SPLAT blog post folder\Splat Promo Images and GIFs\Splat Level 3 B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421515"/>
            <a:ext cx="1219200" cy="9144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828804" y="3324128"/>
            <a:ext cx="12170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hlinkClick r:id=""/>
              </a:rPr>
              <a:t>The Original </a:t>
            </a:r>
          </a:p>
          <a:p>
            <a:pPr algn="ctr"/>
            <a:r>
              <a:rPr lang="en-US" sz="1100" b="1" dirty="0" smtClean="0">
                <a:hlinkClick r:id=""/>
              </a:rPr>
              <a:t>50 Splat! Lessons </a:t>
            </a:r>
            <a:endParaRPr lang="en-US" sz="1100" b="1" dirty="0"/>
          </a:p>
        </p:txBody>
      </p:sp>
      <p:pic>
        <p:nvPicPr>
          <p:cNvPr id="16" name="Picture 7" descr="C:\Users\Steve Wyborney\Desktop\Splat Promos HUGE SET\Slide6.JPG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821" y="2421515"/>
            <a:ext cx="1219200" cy="9144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352801" y="3359251"/>
            <a:ext cx="1008609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hlinkClick r:id=""/>
              </a:rPr>
              <a:t>The Original </a:t>
            </a:r>
          </a:p>
          <a:p>
            <a:pPr algn="ctr"/>
            <a:r>
              <a:rPr lang="en-US" sz="1100" b="1" dirty="0" smtClean="0">
                <a:hlinkClick r:id=""/>
              </a:rPr>
              <a:t>20 Fraction </a:t>
            </a:r>
          </a:p>
          <a:p>
            <a:pPr algn="ctr"/>
            <a:r>
              <a:rPr lang="en-US" sz="1100" b="1" dirty="0" smtClean="0">
                <a:hlinkClick r:id=""/>
              </a:rPr>
              <a:t>Splat! Lessons</a:t>
            </a:r>
            <a:endParaRPr lang="en-US" sz="11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81000" y="1964315"/>
            <a:ext cx="41419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More Free, Downloadable Resources From Blog Posts</a:t>
            </a:r>
            <a:endParaRPr lang="en-US" sz="1400" b="1" dirty="0"/>
          </a:p>
        </p:txBody>
      </p:sp>
      <p:sp>
        <p:nvSpPr>
          <p:cNvPr id="20" name="TextBox 19">
            <a:hlinkClick r:id="rId15"/>
          </p:cNvPr>
          <p:cNvSpPr txBox="1"/>
          <p:nvPr/>
        </p:nvSpPr>
        <p:spPr>
          <a:xfrm>
            <a:off x="7776260" y="3324129"/>
            <a:ext cx="1189748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hlinkClick r:id=""/>
              </a:rPr>
              <a:t>20 Days of </a:t>
            </a:r>
          </a:p>
          <a:p>
            <a:pPr algn="ctr"/>
            <a:r>
              <a:rPr lang="en-US" sz="1100" b="1" dirty="0" smtClean="0">
                <a:hlinkClick r:id=""/>
              </a:rPr>
              <a:t>Number Sense </a:t>
            </a:r>
          </a:p>
          <a:p>
            <a:pPr algn="ctr"/>
            <a:r>
              <a:rPr lang="en-US" sz="1100" b="1" dirty="0" smtClean="0">
                <a:hlinkClick r:id=""/>
              </a:rPr>
              <a:t>&amp; Rich Math Talk</a:t>
            </a:r>
            <a:endParaRPr lang="en-US" sz="1100" b="1" dirty="0" smtClean="0"/>
          </a:p>
        </p:txBody>
      </p:sp>
      <p:pic>
        <p:nvPicPr>
          <p:cNvPr id="28" name="Picture 2" descr="C:\Users\Steve Wyborney\Desktop\8.8.2018 Desktop\Estimation Clipboard Desktop Materials\Bundle 1 Glasses Pic.jpg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294" y="2424134"/>
            <a:ext cx="1250801" cy="93810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4590561" y="3438436"/>
            <a:ext cx="140270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hlinkClick r:id="rId18"/>
              </a:rPr>
              <a:t>The Original 40 Estimation Clipboard Sets</a:t>
            </a:r>
            <a:endParaRPr lang="en-US" sz="1100" b="1" dirty="0" smtClean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90500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0" y="4019238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3">
            <a:hlinkClick r:id="rId19"/>
          </p:cNvPr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24"/>
          <a:stretch/>
        </p:blipFill>
        <p:spPr bwMode="auto">
          <a:xfrm>
            <a:off x="5105400" y="4637362"/>
            <a:ext cx="3962400" cy="136434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6" name="TextBox 35">
            <a:hlinkClick r:id="rId7"/>
          </p:cNvPr>
          <p:cNvSpPr txBox="1"/>
          <p:nvPr/>
        </p:nvSpPr>
        <p:spPr>
          <a:xfrm>
            <a:off x="393026" y="3335915"/>
            <a:ext cx="11929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hlinkClick r:id="rId7"/>
              </a:rPr>
              <a:t>51 </a:t>
            </a:r>
            <a:r>
              <a:rPr lang="en-US" sz="1100" b="1" dirty="0" err="1" smtClean="0">
                <a:hlinkClick r:id="rId7"/>
              </a:rPr>
              <a:t>Esti</a:t>
            </a:r>
            <a:r>
              <a:rPr lang="en-US" sz="1100" b="1" dirty="0" smtClean="0">
                <a:hlinkClick r:id="rId7"/>
              </a:rPr>
              <a:t>-Mysteries</a:t>
            </a:r>
            <a:endParaRPr lang="en-US" sz="1100" b="1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724108"/>
            <a:ext cx="340971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0" y="4057233"/>
            <a:ext cx="4953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To Access The Multiplication Course…</a:t>
            </a:r>
          </a:p>
          <a:p>
            <a:endParaRPr lang="en-US" sz="1100" b="1" dirty="0" smtClean="0"/>
          </a:p>
          <a:p>
            <a:pPr marL="342900" indent="-342900">
              <a:buAutoNum type="arabicPeriod"/>
            </a:pPr>
            <a:r>
              <a:rPr lang="en-US" sz="1100" b="1" dirty="0" smtClean="0"/>
              <a:t>Click </a:t>
            </a:r>
            <a:r>
              <a:rPr lang="en-US" sz="1200" b="1" dirty="0" smtClean="0">
                <a:hlinkClick r:id="rId19"/>
              </a:rPr>
              <a:t>here</a:t>
            </a:r>
            <a:r>
              <a:rPr lang="en-US" sz="1200" b="1" dirty="0"/>
              <a:t> </a:t>
            </a:r>
            <a:r>
              <a:rPr lang="en-US" sz="1100" b="1" dirty="0" smtClean="0"/>
              <a:t>to see the chapter playlists on my YouTube channel.</a:t>
            </a:r>
          </a:p>
          <a:p>
            <a:pPr marL="342900" indent="-342900">
              <a:buAutoNum type="arabicPeriod"/>
            </a:pPr>
            <a:r>
              <a:rPr lang="en-US" sz="1100" b="1" dirty="0"/>
              <a:t>C</a:t>
            </a:r>
            <a:r>
              <a:rPr lang="en-US" sz="1100" b="1" dirty="0" smtClean="0"/>
              <a:t>lick on “sort by” (on the right side) and choose </a:t>
            </a:r>
            <a:r>
              <a:rPr lang="en-US" sz="1100" b="1" i="1" u="sng" dirty="0" smtClean="0"/>
              <a:t>Date created (oldest)</a:t>
            </a:r>
          </a:p>
          <a:p>
            <a:pPr marL="342900" indent="-342900">
              <a:buAutoNum type="arabicPeriod"/>
            </a:pPr>
            <a:r>
              <a:rPr lang="en-US" sz="1100" b="1" dirty="0" smtClean="0"/>
              <a:t>You’ll see all 12 chapters in the course.</a:t>
            </a:r>
          </a:p>
          <a:p>
            <a:pPr marL="342900" indent="-342900">
              <a:buAutoNum type="arabicPeriod"/>
            </a:pPr>
            <a:endParaRPr lang="en-US" sz="1100" b="1" dirty="0"/>
          </a:p>
          <a:p>
            <a:r>
              <a:rPr lang="en-US" sz="1100" b="1" dirty="0" smtClean="0"/>
              <a:t>Tips for Using the Multiplication Course</a:t>
            </a:r>
          </a:p>
          <a:p>
            <a:endParaRPr lang="en-US" sz="1100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 smtClean="0"/>
              <a:t>When looking at playlists, click on the words “View Full Playlist” instead of the thumbnail or the chapter title.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 smtClean="0"/>
              <a:t>Then click on the share button.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 smtClean="0"/>
              <a:t>Copy the link and send it to your class.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 smtClean="0"/>
              <a:t>Begin with 1 lesson (1 video) per day and then adjust the pacing to meet the needs of your class.</a:t>
            </a:r>
          </a:p>
          <a:p>
            <a:endParaRPr lang="en-US" sz="1100" b="1" dirty="0"/>
          </a:p>
          <a:p>
            <a:r>
              <a:rPr lang="en-US" sz="1100" b="1" dirty="0" smtClean="0"/>
              <a:t>For more information read the blog post about The Multiplication Course </a:t>
            </a:r>
            <a:r>
              <a:rPr lang="en-US" sz="1100" b="1" dirty="0" smtClean="0">
                <a:hlinkClick r:id="rId22"/>
              </a:rPr>
              <a:t>here</a:t>
            </a:r>
            <a:r>
              <a:rPr lang="en-US" sz="1100" b="1" dirty="0" smtClean="0"/>
              <a:t>. </a:t>
            </a:r>
            <a:endParaRPr lang="en-US" sz="1100" b="1" dirty="0"/>
          </a:p>
        </p:txBody>
      </p:sp>
      <p:pic>
        <p:nvPicPr>
          <p:cNvPr id="2052" name="Picture 4" descr="C:\Users\Steve Wyborney\Desktop\STEVES Esti-Mystery Clue Toolkit and Templates FALL 2020.jpg">
            <a:hlinkClick r:id="rId23"/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74" y="457200"/>
            <a:ext cx="1492826" cy="111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277352" y="1600200"/>
            <a:ext cx="17624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November  1 – January 8</a:t>
            </a:r>
            <a:endParaRPr lang="en-US" sz="1200" b="1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2286000" y="0"/>
            <a:ext cx="0" cy="1905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209799" y="5091"/>
            <a:ext cx="23807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>
                <a:hlinkClick r:id="rId3"/>
              </a:rPr>
              <a:t>Part 2 - New </a:t>
            </a:r>
            <a:r>
              <a:rPr lang="en-US" sz="800" b="1" dirty="0" err="1" smtClean="0">
                <a:hlinkClick r:id="rId3"/>
              </a:rPr>
              <a:t>Esti</a:t>
            </a:r>
            <a:r>
              <a:rPr lang="en-US" sz="800" b="1" dirty="0" smtClean="0">
                <a:hlinkClick r:id="rId3"/>
              </a:rPr>
              <a:t>-Mysteries and </a:t>
            </a:r>
            <a:r>
              <a:rPr lang="en-US" sz="800" b="1" dirty="0" smtClean="0">
                <a:hlinkClick r:id=""/>
              </a:rPr>
              <a:t>Number Sense Resources Every </a:t>
            </a:r>
            <a:r>
              <a:rPr lang="en-US" sz="800" b="1" dirty="0" smtClean="0">
                <a:hlinkClick r:id="rId3"/>
              </a:rPr>
              <a:t>Day for the Rest </a:t>
            </a:r>
            <a:r>
              <a:rPr lang="en-US" sz="800" b="1" dirty="0" smtClean="0">
                <a:hlinkClick r:id=""/>
              </a:rPr>
              <a:t>of the School Year</a:t>
            </a:r>
            <a:endParaRPr lang="en-US" sz="8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2535940" y="1600200"/>
            <a:ext cx="18172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January 11 – February 26 </a:t>
            </a:r>
            <a:endParaRPr lang="en-US" sz="1200" b="1" dirty="0"/>
          </a:p>
        </p:txBody>
      </p:sp>
      <p:pic>
        <p:nvPicPr>
          <p:cNvPr id="3" name="Picture 2" descr="C:\Users\Steve Wyborney\Desktop\Blog Post Pics and email too\Part 3 Feature Pic.jpg">
            <a:hlinkClick r:id="rId25"/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440" y="457200"/>
            <a:ext cx="1485560" cy="111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-75104" y="5091"/>
            <a:ext cx="2437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>
                <a:hlinkClick r:id="rId23"/>
              </a:rPr>
              <a:t>New </a:t>
            </a:r>
            <a:r>
              <a:rPr lang="en-US" sz="800" b="1" dirty="0" err="1" smtClean="0">
                <a:hlinkClick r:id="rId23"/>
              </a:rPr>
              <a:t>Esti</a:t>
            </a:r>
            <a:r>
              <a:rPr lang="en-US" sz="800" b="1" dirty="0" smtClean="0">
                <a:hlinkClick r:id="rId23"/>
              </a:rPr>
              <a:t>-Mysteries and </a:t>
            </a:r>
            <a:r>
              <a:rPr lang="en-US" sz="800" b="1" dirty="0" smtClean="0">
                <a:hlinkClick r:id=""/>
              </a:rPr>
              <a:t>Number Sense Resources </a:t>
            </a:r>
          </a:p>
          <a:p>
            <a:pPr algn="ctr"/>
            <a:r>
              <a:rPr lang="en-US" sz="800" b="1" dirty="0" smtClean="0">
                <a:hlinkClick r:id=""/>
              </a:rPr>
              <a:t>Every </a:t>
            </a:r>
            <a:r>
              <a:rPr lang="en-US" sz="800" b="1" dirty="0" smtClean="0">
                <a:hlinkClick r:id="rId23"/>
              </a:rPr>
              <a:t>Day for the Rest </a:t>
            </a:r>
            <a:r>
              <a:rPr lang="en-US" sz="800" b="1" dirty="0" smtClean="0">
                <a:hlinkClick r:id=""/>
              </a:rPr>
              <a:t>of the School Year</a:t>
            </a:r>
            <a:endParaRPr lang="en-US" sz="800" b="1" dirty="0"/>
          </a:p>
        </p:txBody>
      </p:sp>
      <p:cxnSp>
        <p:nvCxnSpPr>
          <p:cNvPr id="48" name="Straight Connector 47"/>
          <p:cNvCxnSpPr/>
          <p:nvPr/>
        </p:nvCxnSpPr>
        <p:spPr>
          <a:xfrm>
            <a:off x="4572000" y="0"/>
            <a:ext cx="0" cy="1905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5056278" y="1600200"/>
            <a:ext cx="13558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March 1 – April 16</a:t>
            </a:r>
            <a:endParaRPr lang="en-US" sz="12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4548802" y="0"/>
            <a:ext cx="23853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>
                <a:hlinkClick r:id="rId25"/>
              </a:rPr>
              <a:t>Part 3 - New </a:t>
            </a:r>
            <a:r>
              <a:rPr lang="en-US" sz="800" b="1" dirty="0" err="1" smtClean="0">
                <a:hlinkClick r:id="rId25"/>
              </a:rPr>
              <a:t>Esti</a:t>
            </a:r>
            <a:r>
              <a:rPr lang="en-US" sz="800" b="1" dirty="0" smtClean="0">
                <a:hlinkClick r:id="rId25"/>
              </a:rPr>
              <a:t>-Mysteries and Number Sense Resources Every Day for the Rest of the School Year</a:t>
            </a:r>
            <a:endParaRPr lang="en-US" sz="800" b="1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6858000" y="0"/>
            <a:ext cx="0" cy="1905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368216" y="1600200"/>
            <a:ext cx="13040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April 19 – May 28</a:t>
            </a:r>
            <a:endParaRPr lang="en-US" sz="12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6834802" y="0"/>
            <a:ext cx="23853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/>
              <a:t>Part 4 - New </a:t>
            </a:r>
            <a:r>
              <a:rPr lang="en-US" sz="800" b="1" dirty="0" err="1" smtClean="0"/>
              <a:t>Esti</a:t>
            </a:r>
            <a:r>
              <a:rPr lang="en-US" sz="800" b="1" dirty="0" smtClean="0"/>
              <a:t>-Mysteries and Number Sense Resources Every Day for the Rest of the School Year</a:t>
            </a:r>
            <a:endParaRPr lang="en-US" sz="800" b="1" dirty="0"/>
          </a:p>
        </p:txBody>
      </p:sp>
    </p:spTree>
    <p:extLst>
      <p:ext uri="{BB962C8B-B14F-4D97-AF65-F5344CB8AC3E}">
        <p14:creationId xmlns:p14="http://schemas.microsoft.com/office/powerpoint/2010/main" val="385958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958975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Levels 6-8</a:t>
            </a:r>
            <a:endParaRPr lang="en-US" sz="6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533400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Splat! Medley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smtClean="0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35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685800"/>
            <a:ext cx="8534400" cy="190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Remember that when there are </a:t>
            </a:r>
            <a:r>
              <a:rPr lang="en-US" sz="2800" b="1" i="1" u="sng" dirty="0" smtClean="0">
                <a:solidFill>
                  <a:schemeClr val="tx1"/>
                </a:solidFill>
              </a:rPr>
              <a:t>multiple splats</a:t>
            </a:r>
            <a:r>
              <a:rPr lang="en-US" sz="2800" b="1" dirty="0" smtClean="0">
                <a:solidFill>
                  <a:schemeClr val="tx1"/>
                </a:solidFill>
              </a:rPr>
              <a:t> – that all of the splats that are the same color are covering the same number.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3429000"/>
            <a:ext cx="8534400" cy="190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Remember that with </a:t>
            </a:r>
            <a:r>
              <a:rPr lang="en-US" sz="2800" b="1" i="1" u="sng" dirty="0" smtClean="0">
                <a:solidFill>
                  <a:schemeClr val="tx1"/>
                </a:solidFill>
              </a:rPr>
              <a:t>fraction splats</a:t>
            </a:r>
            <a:r>
              <a:rPr lang="en-US" sz="2800" b="1" dirty="0" smtClean="0">
                <a:solidFill>
                  <a:schemeClr val="tx1"/>
                </a:solidFill>
              </a:rPr>
              <a:t> you don’t need to find the exact symbols under the splat.  Instead, you are supposed to determine the </a:t>
            </a:r>
            <a:r>
              <a:rPr lang="en-US" sz="2800" b="1" i="1" u="sng" dirty="0" smtClean="0">
                <a:solidFill>
                  <a:schemeClr val="tx1"/>
                </a:solidFill>
              </a:rPr>
              <a:t>value</a:t>
            </a:r>
            <a:r>
              <a:rPr lang="en-US" sz="2800" b="1" dirty="0" smtClean="0">
                <a:solidFill>
                  <a:schemeClr val="tx1"/>
                </a:solidFill>
              </a:rPr>
              <a:t> under each splat.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39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7772400" y="206829"/>
            <a:ext cx="1143000" cy="9361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7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7046459" y="3313801"/>
            <a:ext cx="587830" cy="58783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8052170" y="4373601"/>
            <a:ext cx="587830" cy="58783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6578211" y="1436173"/>
            <a:ext cx="587830" cy="58783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5037556" y="2183907"/>
            <a:ext cx="587830" cy="58783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4927970" y="1108558"/>
            <a:ext cx="587830" cy="58783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7032392" y="4756274"/>
            <a:ext cx="588962" cy="587829"/>
            <a:chOff x="4044126" y="46154"/>
            <a:chExt cx="1129066" cy="1126895"/>
          </a:xfrm>
        </p:grpSpPr>
        <p:sp>
          <p:nvSpPr>
            <p:cNvPr id="41" name="Oval 40"/>
            <p:cNvSpPr/>
            <p:nvPr/>
          </p:nvSpPr>
          <p:spPr>
            <a:xfrm>
              <a:off x="4044126" y="46154"/>
              <a:ext cx="1126895" cy="112689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Pie 41"/>
            <p:cNvSpPr/>
            <p:nvPr/>
          </p:nvSpPr>
          <p:spPr>
            <a:xfrm>
              <a:off x="4046297" y="46154"/>
              <a:ext cx="1126895" cy="1126895"/>
            </a:xfrm>
            <a:prstGeom prst="pie">
              <a:avLst>
                <a:gd name="adj1" fmla="val 0"/>
                <a:gd name="adj2" fmla="val 10807702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3379438" y="1985040"/>
            <a:ext cx="588962" cy="587829"/>
            <a:chOff x="4044126" y="46154"/>
            <a:chExt cx="1129066" cy="1126895"/>
          </a:xfrm>
        </p:grpSpPr>
        <p:sp>
          <p:nvSpPr>
            <p:cNvPr id="105" name="Oval 104"/>
            <p:cNvSpPr/>
            <p:nvPr/>
          </p:nvSpPr>
          <p:spPr>
            <a:xfrm>
              <a:off x="4044126" y="46154"/>
              <a:ext cx="1126895" cy="112689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Pie 105"/>
            <p:cNvSpPr/>
            <p:nvPr/>
          </p:nvSpPr>
          <p:spPr>
            <a:xfrm>
              <a:off x="4046297" y="46154"/>
              <a:ext cx="1126895" cy="1126895"/>
            </a:xfrm>
            <a:prstGeom prst="pie">
              <a:avLst>
                <a:gd name="adj1" fmla="val 0"/>
                <a:gd name="adj2" fmla="val 10807702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83" name="TextBox 382"/>
          <p:cNvSpPr txBox="1"/>
          <p:nvPr/>
        </p:nvSpPr>
        <p:spPr>
          <a:xfrm>
            <a:off x="7915908" y="6581001"/>
            <a:ext cx="1228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Steve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Wyborney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4" name="TextBox 383"/>
          <p:cNvSpPr txBox="1"/>
          <p:nvPr/>
        </p:nvSpPr>
        <p:spPr>
          <a:xfrm>
            <a:off x="-8892" y="6581001"/>
            <a:ext cx="1879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Freeform 23"/>
          <p:cNvSpPr/>
          <p:nvPr/>
        </p:nvSpPr>
        <p:spPr>
          <a:xfrm rot="16200000">
            <a:off x="3151797" y="713279"/>
            <a:ext cx="2840406" cy="2948473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 rot="16200000">
            <a:off x="3151798" y="713280"/>
            <a:ext cx="2840402" cy="2948469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 rot="16200000">
            <a:off x="6081218" y="2899364"/>
            <a:ext cx="2840408" cy="2948475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 rot="16200000">
            <a:off x="6081218" y="2899365"/>
            <a:ext cx="2840403" cy="2948470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ular Callout 19"/>
          <p:cNvSpPr/>
          <p:nvPr/>
        </p:nvSpPr>
        <p:spPr>
          <a:xfrm>
            <a:off x="381000" y="304800"/>
            <a:ext cx="2286000" cy="1385253"/>
          </a:xfrm>
          <a:prstGeom prst="wedgeRectCallout">
            <a:avLst>
              <a:gd name="adj1" fmla="val -58513"/>
              <a:gd name="adj2" fmla="val 9087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chemeClr val="tx1"/>
                </a:solidFill>
              </a:rPr>
              <a:t>The total is…</a:t>
            </a:r>
          </a:p>
        </p:txBody>
      </p:sp>
      <p:sp>
        <p:nvSpPr>
          <p:cNvPr id="21" name="Rectangular Callout 20"/>
          <p:cNvSpPr/>
          <p:nvPr/>
        </p:nvSpPr>
        <p:spPr>
          <a:xfrm>
            <a:off x="381000" y="304800"/>
            <a:ext cx="2286000" cy="1385253"/>
          </a:xfrm>
          <a:prstGeom prst="wedgeRectCallout">
            <a:avLst>
              <a:gd name="adj1" fmla="val -58513"/>
              <a:gd name="adj2" fmla="val 9087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chemeClr val="tx1"/>
                </a:solidFill>
              </a:rPr>
              <a:t>Splat!</a:t>
            </a:r>
          </a:p>
        </p:txBody>
      </p:sp>
      <p:sp>
        <p:nvSpPr>
          <p:cNvPr id="22" name="Rectangular Callout 21"/>
          <p:cNvSpPr/>
          <p:nvPr/>
        </p:nvSpPr>
        <p:spPr>
          <a:xfrm>
            <a:off x="381000" y="304800"/>
            <a:ext cx="2286000" cy="1385253"/>
          </a:xfrm>
          <a:prstGeom prst="wedgeRectCallout">
            <a:avLst>
              <a:gd name="adj1" fmla="val -58513"/>
              <a:gd name="adj2" fmla="val 9087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chemeClr val="tx1"/>
                </a:solidFill>
              </a:rPr>
              <a:t>What number is under each splat?</a:t>
            </a:r>
          </a:p>
        </p:txBody>
      </p:sp>
      <p:sp>
        <p:nvSpPr>
          <p:cNvPr id="23" name="Rectangular Callout 22"/>
          <p:cNvSpPr/>
          <p:nvPr/>
        </p:nvSpPr>
        <p:spPr>
          <a:xfrm>
            <a:off x="379594" y="304800"/>
            <a:ext cx="2286000" cy="1385253"/>
          </a:xfrm>
          <a:prstGeom prst="wedgeRectCallout">
            <a:avLst>
              <a:gd name="adj1" fmla="val -58513"/>
              <a:gd name="adj2" fmla="val 9087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chemeClr val="tx1"/>
                </a:solidFill>
              </a:rPr>
              <a:t>How do you know?</a:t>
            </a:r>
          </a:p>
        </p:txBody>
      </p:sp>
      <p:sp>
        <p:nvSpPr>
          <p:cNvPr id="26" name="Rectangular Callout 25"/>
          <p:cNvSpPr/>
          <p:nvPr/>
        </p:nvSpPr>
        <p:spPr>
          <a:xfrm>
            <a:off x="381000" y="304800"/>
            <a:ext cx="2286000" cy="1385253"/>
          </a:xfrm>
          <a:prstGeom prst="wedgeRectCallout">
            <a:avLst>
              <a:gd name="adj1" fmla="val -58513"/>
              <a:gd name="adj2" fmla="val 9087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chemeClr val="tx1"/>
                </a:solidFill>
              </a:rPr>
              <a:t>Let’s look under the splats to see what number is there.</a:t>
            </a:r>
          </a:p>
        </p:txBody>
      </p:sp>
      <p:sp>
        <p:nvSpPr>
          <p:cNvPr id="27" name="Rectangular Callout 26"/>
          <p:cNvSpPr/>
          <p:nvPr/>
        </p:nvSpPr>
        <p:spPr>
          <a:xfrm>
            <a:off x="382406" y="304800"/>
            <a:ext cx="2286000" cy="1385253"/>
          </a:xfrm>
          <a:prstGeom prst="wedgeRectCallout">
            <a:avLst>
              <a:gd name="adj1" fmla="val -58513"/>
              <a:gd name="adj2" fmla="val 9087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chemeClr val="tx1"/>
                </a:solidFill>
              </a:rPr>
              <a:t>What can we learn from this picture?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743200" y="3390900"/>
            <a:ext cx="3974306" cy="34671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Important Note: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can see this box, then the slide show is not playing.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Here is the solution: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PowerPoint, click on Slide Show, then click on From Current Slide.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Google Slides, click on View then Present.</a:t>
            </a:r>
          </a:p>
        </p:txBody>
      </p:sp>
      <p:sp>
        <p:nvSpPr>
          <p:cNvPr id="31" name="Oval 30"/>
          <p:cNvSpPr/>
          <p:nvPr/>
        </p:nvSpPr>
        <p:spPr>
          <a:xfrm>
            <a:off x="7706891" y="2365568"/>
            <a:ext cx="587830" cy="58783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585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7" grpId="0" animBg="1"/>
      <p:bldP spid="48" grpId="0" animBg="1"/>
      <p:bldP spid="49" grpId="0" animBg="1"/>
      <p:bldP spid="50" grpId="0" animBg="1"/>
      <p:bldP spid="68" grpId="0" animBg="1"/>
      <p:bldP spid="24" grpId="0" animBg="1"/>
      <p:bldP spid="24" grpId="1" animBg="1"/>
      <p:bldP spid="25" grpId="0" animBg="1"/>
      <p:bldP spid="29" grpId="0" animBg="1"/>
      <p:bldP spid="29" grpId="1" animBg="1"/>
      <p:bldP spid="30" grpId="0" animBg="1"/>
      <p:bldP spid="20" grpId="0" animBg="1"/>
      <p:bldP spid="21" grpId="0" animBg="1"/>
      <p:bldP spid="22" grpId="0" animBg="1"/>
      <p:bldP spid="23" grpId="0" animBg="1"/>
      <p:bldP spid="26" grpId="0" animBg="1"/>
      <p:bldP spid="27" grpId="0" animBg="1"/>
      <p:bldP spid="28" grpId="0" animBg="1"/>
      <p:bldP spid="3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7772400" y="206829"/>
            <a:ext cx="1143000" cy="9361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9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1165123" y="654211"/>
            <a:ext cx="587830" cy="58783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4572002" y="1206187"/>
            <a:ext cx="587830" cy="58783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693487" y="2603708"/>
            <a:ext cx="587830" cy="58783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7732261" y="3135085"/>
            <a:ext cx="587830" cy="58783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3105657" y="4012090"/>
            <a:ext cx="587830" cy="58783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7" name="Group 86"/>
          <p:cNvGrpSpPr/>
          <p:nvPr/>
        </p:nvGrpSpPr>
        <p:grpSpPr>
          <a:xfrm>
            <a:off x="577291" y="1677466"/>
            <a:ext cx="587832" cy="590738"/>
            <a:chOff x="2251598" y="991391"/>
            <a:chExt cx="848624" cy="852820"/>
          </a:xfrm>
        </p:grpSpPr>
        <p:sp>
          <p:nvSpPr>
            <p:cNvPr id="88" name="Oval 87"/>
            <p:cNvSpPr/>
            <p:nvPr/>
          </p:nvSpPr>
          <p:spPr>
            <a:xfrm>
              <a:off x="2251604" y="991391"/>
              <a:ext cx="848618" cy="8486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9" name="Group 88"/>
            <p:cNvGrpSpPr/>
            <p:nvPr/>
          </p:nvGrpSpPr>
          <p:grpSpPr>
            <a:xfrm>
              <a:off x="2251598" y="991391"/>
              <a:ext cx="848624" cy="852820"/>
              <a:chOff x="13030197" y="-2630370"/>
              <a:chExt cx="1126902" cy="1132473"/>
            </a:xfrm>
          </p:grpSpPr>
          <p:sp>
            <p:nvSpPr>
              <p:cNvPr id="90" name="Pie 89"/>
              <p:cNvSpPr/>
              <p:nvPr/>
            </p:nvSpPr>
            <p:spPr>
              <a:xfrm rot="14400000">
                <a:off x="13030197" y="-2624793"/>
                <a:ext cx="1126895" cy="1126896"/>
              </a:xfrm>
              <a:prstGeom prst="pie">
                <a:avLst>
                  <a:gd name="adj1" fmla="val 0"/>
                  <a:gd name="adj2" fmla="val 7190987"/>
                </a:avLst>
              </a:prstGeom>
              <a:solidFill>
                <a:srgbClr val="00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91" name="Group 90"/>
              <p:cNvGrpSpPr/>
              <p:nvPr/>
            </p:nvGrpSpPr>
            <p:grpSpPr>
              <a:xfrm rot="10800000">
                <a:off x="13030200" y="-2630370"/>
                <a:ext cx="1126899" cy="1132473"/>
                <a:chOff x="13030196" y="-2630369"/>
                <a:chExt cx="1126899" cy="1132473"/>
              </a:xfrm>
            </p:grpSpPr>
            <p:sp>
              <p:nvSpPr>
                <p:cNvPr id="92" name="Oval 91"/>
                <p:cNvSpPr/>
                <p:nvPr/>
              </p:nvSpPr>
              <p:spPr>
                <a:xfrm>
                  <a:off x="13030196" y="-2624791"/>
                  <a:ext cx="1126895" cy="1126895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Pie 92"/>
                <p:cNvSpPr/>
                <p:nvPr/>
              </p:nvSpPr>
              <p:spPr>
                <a:xfrm rot="3600000">
                  <a:off x="13030200" y="-2630369"/>
                  <a:ext cx="1126895" cy="1126895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4" name="Pie 93"/>
                <p:cNvSpPr/>
                <p:nvPr/>
              </p:nvSpPr>
              <p:spPr>
                <a:xfrm rot="10800000">
                  <a:off x="13030200" y="-2629045"/>
                  <a:ext cx="1126895" cy="1126894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125" name="Group 124"/>
          <p:cNvGrpSpPr/>
          <p:nvPr/>
        </p:nvGrpSpPr>
        <p:grpSpPr>
          <a:xfrm>
            <a:off x="2362200" y="1877081"/>
            <a:ext cx="587832" cy="590738"/>
            <a:chOff x="2251598" y="991391"/>
            <a:chExt cx="848624" cy="852820"/>
          </a:xfrm>
        </p:grpSpPr>
        <p:sp>
          <p:nvSpPr>
            <p:cNvPr id="126" name="Oval 125"/>
            <p:cNvSpPr/>
            <p:nvPr/>
          </p:nvSpPr>
          <p:spPr>
            <a:xfrm>
              <a:off x="2251604" y="991391"/>
              <a:ext cx="848618" cy="8486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7" name="Group 126"/>
            <p:cNvGrpSpPr/>
            <p:nvPr/>
          </p:nvGrpSpPr>
          <p:grpSpPr>
            <a:xfrm>
              <a:off x="2251598" y="991391"/>
              <a:ext cx="848624" cy="852820"/>
              <a:chOff x="13030197" y="-2630370"/>
              <a:chExt cx="1126902" cy="1132473"/>
            </a:xfrm>
          </p:grpSpPr>
          <p:sp>
            <p:nvSpPr>
              <p:cNvPr id="128" name="Pie 127"/>
              <p:cNvSpPr/>
              <p:nvPr/>
            </p:nvSpPr>
            <p:spPr>
              <a:xfrm rot="14400000">
                <a:off x="13030197" y="-2624793"/>
                <a:ext cx="1126895" cy="1126896"/>
              </a:xfrm>
              <a:prstGeom prst="pie">
                <a:avLst>
                  <a:gd name="adj1" fmla="val 0"/>
                  <a:gd name="adj2" fmla="val 7190987"/>
                </a:avLst>
              </a:prstGeom>
              <a:solidFill>
                <a:srgbClr val="00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29" name="Group 128"/>
              <p:cNvGrpSpPr/>
              <p:nvPr/>
            </p:nvGrpSpPr>
            <p:grpSpPr>
              <a:xfrm rot="10800000">
                <a:off x="13030200" y="-2630370"/>
                <a:ext cx="1126899" cy="1132473"/>
                <a:chOff x="13030196" y="-2630369"/>
                <a:chExt cx="1126899" cy="1132473"/>
              </a:xfrm>
            </p:grpSpPr>
            <p:sp>
              <p:nvSpPr>
                <p:cNvPr id="130" name="Oval 129"/>
                <p:cNvSpPr/>
                <p:nvPr/>
              </p:nvSpPr>
              <p:spPr>
                <a:xfrm>
                  <a:off x="13030196" y="-2624791"/>
                  <a:ext cx="1126895" cy="1126895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1" name="Pie 130"/>
                <p:cNvSpPr/>
                <p:nvPr/>
              </p:nvSpPr>
              <p:spPr>
                <a:xfrm rot="3600000">
                  <a:off x="13030200" y="-2630369"/>
                  <a:ext cx="1126895" cy="1126895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2" name="Pie 131"/>
                <p:cNvSpPr/>
                <p:nvPr/>
              </p:nvSpPr>
              <p:spPr>
                <a:xfrm rot="10800000">
                  <a:off x="13030200" y="-2629045"/>
                  <a:ext cx="1126895" cy="1126894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163" name="Group 162"/>
          <p:cNvGrpSpPr/>
          <p:nvPr/>
        </p:nvGrpSpPr>
        <p:grpSpPr>
          <a:xfrm>
            <a:off x="2517825" y="5184177"/>
            <a:ext cx="587832" cy="590738"/>
            <a:chOff x="2251598" y="991391"/>
            <a:chExt cx="848624" cy="852820"/>
          </a:xfrm>
        </p:grpSpPr>
        <p:sp>
          <p:nvSpPr>
            <p:cNvPr id="164" name="Oval 163"/>
            <p:cNvSpPr/>
            <p:nvPr/>
          </p:nvSpPr>
          <p:spPr>
            <a:xfrm>
              <a:off x="2251604" y="991391"/>
              <a:ext cx="848618" cy="8486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5" name="Group 164"/>
            <p:cNvGrpSpPr/>
            <p:nvPr/>
          </p:nvGrpSpPr>
          <p:grpSpPr>
            <a:xfrm>
              <a:off x="2251598" y="991391"/>
              <a:ext cx="848624" cy="852820"/>
              <a:chOff x="13030197" y="-2630370"/>
              <a:chExt cx="1126902" cy="1132473"/>
            </a:xfrm>
          </p:grpSpPr>
          <p:sp>
            <p:nvSpPr>
              <p:cNvPr id="166" name="Pie 165"/>
              <p:cNvSpPr/>
              <p:nvPr/>
            </p:nvSpPr>
            <p:spPr>
              <a:xfrm rot="14400000">
                <a:off x="13030197" y="-2624793"/>
                <a:ext cx="1126895" cy="1126896"/>
              </a:xfrm>
              <a:prstGeom prst="pie">
                <a:avLst>
                  <a:gd name="adj1" fmla="val 0"/>
                  <a:gd name="adj2" fmla="val 7190987"/>
                </a:avLst>
              </a:prstGeom>
              <a:solidFill>
                <a:srgbClr val="00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67" name="Group 166"/>
              <p:cNvGrpSpPr/>
              <p:nvPr/>
            </p:nvGrpSpPr>
            <p:grpSpPr>
              <a:xfrm rot="10800000">
                <a:off x="13030200" y="-2630370"/>
                <a:ext cx="1126899" cy="1132473"/>
                <a:chOff x="13030196" y="-2630369"/>
                <a:chExt cx="1126899" cy="1132473"/>
              </a:xfrm>
            </p:grpSpPr>
            <p:sp>
              <p:nvSpPr>
                <p:cNvPr id="168" name="Oval 167"/>
                <p:cNvSpPr/>
                <p:nvPr/>
              </p:nvSpPr>
              <p:spPr>
                <a:xfrm>
                  <a:off x="13030196" y="-2624791"/>
                  <a:ext cx="1126895" cy="1126895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9" name="Pie 168"/>
                <p:cNvSpPr/>
                <p:nvPr/>
              </p:nvSpPr>
              <p:spPr>
                <a:xfrm rot="3600000">
                  <a:off x="13030200" y="-2630369"/>
                  <a:ext cx="1126895" cy="1126895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0" name="Pie 169"/>
                <p:cNvSpPr/>
                <p:nvPr/>
              </p:nvSpPr>
              <p:spPr>
                <a:xfrm rot="10800000">
                  <a:off x="13030200" y="-2629045"/>
                  <a:ext cx="1126895" cy="1126894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201" name="Group 200"/>
          <p:cNvGrpSpPr/>
          <p:nvPr/>
        </p:nvGrpSpPr>
        <p:grpSpPr>
          <a:xfrm>
            <a:off x="4278084" y="5284055"/>
            <a:ext cx="587832" cy="590738"/>
            <a:chOff x="2251598" y="991391"/>
            <a:chExt cx="848624" cy="852820"/>
          </a:xfrm>
        </p:grpSpPr>
        <p:sp>
          <p:nvSpPr>
            <p:cNvPr id="202" name="Oval 201"/>
            <p:cNvSpPr/>
            <p:nvPr/>
          </p:nvSpPr>
          <p:spPr>
            <a:xfrm>
              <a:off x="2251604" y="991391"/>
              <a:ext cx="848618" cy="8486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3" name="Group 202"/>
            <p:cNvGrpSpPr/>
            <p:nvPr/>
          </p:nvGrpSpPr>
          <p:grpSpPr>
            <a:xfrm>
              <a:off x="2251598" y="991391"/>
              <a:ext cx="848624" cy="852820"/>
              <a:chOff x="13030197" y="-2630370"/>
              <a:chExt cx="1126902" cy="1132473"/>
            </a:xfrm>
          </p:grpSpPr>
          <p:sp>
            <p:nvSpPr>
              <p:cNvPr id="204" name="Pie 203"/>
              <p:cNvSpPr/>
              <p:nvPr/>
            </p:nvSpPr>
            <p:spPr>
              <a:xfrm rot="14400000">
                <a:off x="13030197" y="-2624793"/>
                <a:ext cx="1126895" cy="1126896"/>
              </a:xfrm>
              <a:prstGeom prst="pie">
                <a:avLst>
                  <a:gd name="adj1" fmla="val 0"/>
                  <a:gd name="adj2" fmla="val 7190987"/>
                </a:avLst>
              </a:prstGeom>
              <a:solidFill>
                <a:srgbClr val="00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05" name="Group 204"/>
              <p:cNvGrpSpPr/>
              <p:nvPr/>
            </p:nvGrpSpPr>
            <p:grpSpPr>
              <a:xfrm rot="10800000">
                <a:off x="13030200" y="-2630370"/>
                <a:ext cx="1126899" cy="1132473"/>
                <a:chOff x="13030196" y="-2630369"/>
                <a:chExt cx="1126899" cy="1132473"/>
              </a:xfrm>
            </p:grpSpPr>
            <p:sp>
              <p:nvSpPr>
                <p:cNvPr id="206" name="Oval 205"/>
                <p:cNvSpPr/>
                <p:nvPr/>
              </p:nvSpPr>
              <p:spPr>
                <a:xfrm>
                  <a:off x="13030196" y="-2624791"/>
                  <a:ext cx="1126895" cy="1126895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Pie 206"/>
                <p:cNvSpPr/>
                <p:nvPr/>
              </p:nvSpPr>
              <p:spPr>
                <a:xfrm rot="3600000">
                  <a:off x="13030200" y="-2630369"/>
                  <a:ext cx="1126895" cy="1126895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8" name="Pie 207"/>
                <p:cNvSpPr/>
                <p:nvPr/>
              </p:nvSpPr>
              <p:spPr>
                <a:xfrm rot="10800000">
                  <a:off x="13030200" y="-2629045"/>
                  <a:ext cx="1126895" cy="1126894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239" name="Group 238"/>
          <p:cNvGrpSpPr/>
          <p:nvPr/>
        </p:nvGrpSpPr>
        <p:grpSpPr>
          <a:xfrm>
            <a:off x="6501453" y="1898688"/>
            <a:ext cx="587832" cy="590738"/>
            <a:chOff x="2251598" y="991391"/>
            <a:chExt cx="848624" cy="852820"/>
          </a:xfrm>
        </p:grpSpPr>
        <p:sp>
          <p:nvSpPr>
            <p:cNvPr id="240" name="Oval 239"/>
            <p:cNvSpPr/>
            <p:nvPr/>
          </p:nvSpPr>
          <p:spPr>
            <a:xfrm>
              <a:off x="2251604" y="991391"/>
              <a:ext cx="848618" cy="8486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1" name="Group 240"/>
            <p:cNvGrpSpPr/>
            <p:nvPr/>
          </p:nvGrpSpPr>
          <p:grpSpPr>
            <a:xfrm>
              <a:off x="2251598" y="991391"/>
              <a:ext cx="848624" cy="852820"/>
              <a:chOff x="13030197" y="-2630370"/>
              <a:chExt cx="1126902" cy="1132473"/>
            </a:xfrm>
          </p:grpSpPr>
          <p:sp>
            <p:nvSpPr>
              <p:cNvPr id="242" name="Pie 241"/>
              <p:cNvSpPr/>
              <p:nvPr/>
            </p:nvSpPr>
            <p:spPr>
              <a:xfrm rot="14400000">
                <a:off x="13030197" y="-2624793"/>
                <a:ext cx="1126895" cy="1126896"/>
              </a:xfrm>
              <a:prstGeom prst="pie">
                <a:avLst>
                  <a:gd name="adj1" fmla="val 0"/>
                  <a:gd name="adj2" fmla="val 7190987"/>
                </a:avLst>
              </a:prstGeom>
              <a:solidFill>
                <a:srgbClr val="00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43" name="Group 242"/>
              <p:cNvGrpSpPr/>
              <p:nvPr/>
            </p:nvGrpSpPr>
            <p:grpSpPr>
              <a:xfrm rot="10800000">
                <a:off x="13030200" y="-2630370"/>
                <a:ext cx="1126899" cy="1132473"/>
                <a:chOff x="13030196" y="-2630369"/>
                <a:chExt cx="1126899" cy="1132473"/>
              </a:xfrm>
            </p:grpSpPr>
            <p:sp>
              <p:nvSpPr>
                <p:cNvPr id="244" name="Oval 243"/>
                <p:cNvSpPr/>
                <p:nvPr/>
              </p:nvSpPr>
              <p:spPr>
                <a:xfrm>
                  <a:off x="13030196" y="-2624791"/>
                  <a:ext cx="1126895" cy="1126895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5" name="Pie 244"/>
                <p:cNvSpPr/>
                <p:nvPr/>
              </p:nvSpPr>
              <p:spPr>
                <a:xfrm rot="3600000">
                  <a:off x="13030200" y="-2630369"/>
                  <a:ext cx="1126895" cy="1126895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6" name="Pie 245"/>
                <p:cNvSpPr/>
                <p:nvPr/>
              </p:nvSpPr>
              <p:spPr>
                <a:xfrm rot="10800000">
                  <a:off x="13030200" y="-2629045"/>
                  <a:ext cx="1126895" cy="1126894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277" name="Group 276"/>
          <p:cNvGrpSpPr/>
          <p:nvPr/>
        </p:nvGrpSpPr>
        <p:grpSpPr>
          <a:xfrm>
            <a:off x="5595499" y="2894714"/>
            <a:ext cx="587832" cy="590738"/>
            <a:chOff x="2251598" y="991391"/>
            <a:chExt cx="848624" cy="852820"/>
          </a:xfrm>
        </p:grpSpPr>
        <p:sp>
          <p:nvSpPr>
            <p:cNvPr id="278" name="Oval 277"/>
            <p:cNvSpPr/>
            <p:nvPr/>
          </p:nvSpPr>
          <p:spPr>
            <a:xfrm>
              <a:off x="2251604" y="991391"/>
              <a:ext cx="848618" cy="8486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9" name="Group 278"/>
            <p:cNvGrpSpPr/>
            <p:nvPr/>
          </p:nvGrpSpPr>
          <p:grpSpPr>
            <a:xfrm>
              <a:off x="2251598" y="991391"/>
              <a:ext cx="848624" cy="852820"/>
              <a:chOff x="13030197" y="-2630370"/>
              <a:chExt cx="1126902" cy="1132473"/>
            </a:xfrm>
          </p:grpSpPr>
          <p:sp>
            <p:nvSpPr>
              <p:cNvPr id="280" name="Pie 279"/>
              <p:cNvSpPr/>
              <p:nvPr/>
            </p:nvSpPr>
            <p:spPr>
              <a:xfrm rot="14400000">
                <a:off x="13030197" y="-2624793"/>
                <a:ext cx="1126895" cy="1126896"/>
              </a:xfrm>
              <a:prstGeom prst="pie">
                <a:avLst>
                  <a:gd name="adj1" fmla="val 0"/>
                  <a:gd name="adj2" fmla="val 7190987"/>
                </a:avLst>
              </a:prstGeom>
              <a:solidFill>
                <a:srgbClr val="00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81" name="Group 280"/>
              <p:cNvGrpSpPr/>
              <p:nvPr/>
            </p:nvGrpSpPr>
            <p:grpSpPr>
              <a:xfrm rot="10800000">
                <a:off x="13030200" y="-2630370"/>
                <a:ext cx="1126899" cy="1132473"/>
                <a:chOff x="13030196" y="-2630369"/>
                <a:chExt cx="1126899" cy="1132473"/>
              </a:xfrm>
            </p:grpSpPr>
            <p:sp>
              <p:nvSpPr>
                <p:cNvPr id="282" name="Oval 281"/>
                <p:cNvSpPr/>
                <p:nvPr/>
              </p:nvSpPr>
              <p:spPr>
                <a:xfrm>
                  <a:off x="13030196" y="-2624791"/>
                  <a:ext cx="1126895" cy="1126895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3" name="Pie 282"/>
                <p:cNvSpPr/>
                <p:nvPr/>
              </p:nvSpPr>
              <p:spPr>
                <a:xfrm rot="3600000">
                  <a:off x="13030200" y="-2630369"/>
                  <a:ext cx="1126895" cy="1126895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4" name="Pie 283"/>
                <p:cNvSpPr/>
                <p:nvPr/>
              </p:nvSpPr>
              <p:spPr>
                <a:xfrm rot="10800000">
                  <a:off x="13030200" y="-2629045"/>
                  <a:ext cx="1126895" cy="1126894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sp>
        <p:nvSpPr>
          <p:cNvPr id="371" name="TextBox 370"/>
          <p:cNvSpPr txBox="1"/>
          <p:nvPr/>
        </p:nvSpPr>
        <p:spPr>
          <a:xfrm>
            <a:off x="7915908" y="6581001"/>
            <a:ext cx="1228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Steve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Wyborney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2" name="TextBox 371"/>
          <p:cNvSpPr txBox="1"/>
          <p:nvPr/>
        </p:nvSpPr>
        <p:spPr>
          <a:xfrm>
            <a:off x="-8892" y="6581001"/>
            <a:ext cx="1879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1" name="Freeform 60"/>
          <p:cNvSpPr/>
          <p:nvPr/>
        </p:nvSpPr>
        <p:spPr>
          <a:xfrm rot="16200000">
            <a:off x="114651" y="144496"/>
            <a:ext cx="3276606" cy="3401269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 rot="16200000">
            <a:off x="114652" y="144497"/>
            <a:ext cx="3276601" cy="3401264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/>
        </p:nvSpPr>
        <p:spPr>
          <a:xfrm rot="16200000">
            <a:off x="5274471" y="1437769"/>
            <a:ext cx="3276606" cy="3401269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3"/>
          <p:cNvSpPr/>
          <p:nvPr/>
        </p:nvSpPr>
        <p:spPr>
          <a:xfrm rot="16200000">
            <a:off x="5274472" y="1437770"/>
            <a:ext cx="3276601" cy="3401264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 rot="16200000">
            <a:off x="1761271" y="3422429"/>
            <a:ext cx="3276606" cy="3401269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 rot="16200000">
            <a:off x="1761272" y="3422430"/>
            <a:ext cx="3276601" cy="3401264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6290908" y="654211"/>
            <a:ext cx="587830" cy="58783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1282319" y="4012090"/>
            <a:ext cx="587830" cy="58783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1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7" grpId="0" animBg="1"/>
      <p:bldP spid="48" grpId="0" animBg="1"/>
      <p:bldP spid="49" grpId="0" animBg="1"/>
      <p:bldP spid="50" grpId="0" animBg="1"/>
      <p:bldP spid="68" grpId="0" animBg="1"/>
      <p:bldP spid="61" grpId="0" animBg="1"/>
      <p:bldP spid="61" grpId="1" animBg="1"/>
      <p:bldP spid="62" grpId="0" animBg="1"/>
      <p:bldP spid="63" grpId="0" animBg="1"/>
      <p:bldP spid="63" grpId="1" animBg="1"/>
      <p:bldP spid="64" grpId="0" animBg="1"/>
      <p:bldP spid="65" grpId="0" animBg="1"/>
      <p:bldP spid="65" grpId="1" animBg="1"/>
      <p:bldP spid="66" grpId="0" animBg="1"/>
      <p:bldP spid="67" grpId="0" animBg="1"/>
      <p:bldP spid="6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7772400" y="206829"/>
            <a:ext cx="1143000" cy="9361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8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5973097" y="3963669"/>
            <a:ext cx="587830" cy="58783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592284" y="4878921"/>
            <a:ext cx="587830" cy="58783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5673334" y="1404681"/>
            <a:ext cx="587830" cy="58783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930628" y="3924870"/>
            <a:ext cx="588962" cy="587829"/>
            <a:chOff x="4044126" y="46154"/>
            <a:chExt cx="1129066" cy="1126895"/>
          </a:xfrm>
        </p:grpSpPr>
        <p:sp>
          <p:nvSpPr>
            <p:cNvPr id="41" name="Oval 40"/>
            <p:cNvSpPr/>
            <p:nvPr/>
          </p:nvSpPr>
          <p:spPr>
            <a:xfrm>
              <a:off x="4044126" y="46154"/>
              <a:ext cx="1126895" cy="112689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Pie 41"/>
            <p:cNvSpPr/>
            <p:nvPr/>
          </p:nvSpPr>
          <p:spPr>
            <a:xfrm>
              <a:off x="4046297" y="46154"/>
              <a:ext cx="1126895" cy="1126895"/>
            </a:xfrm>
            <a:prstGeom prst="pie">
              <a:avLst>
                <a:gd name="adj1" fmla="val 0"/>
                <a:gd name="adj2" fmla="val 10807702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2778931" y="4151214"/>
            <a:ext cx="588962" cy="587829"/>
            <a:chOff x="4044126" y="46154"/>
            <a:chExt cx="1129066" cy="1126895"/>
          </a:xfrm>
        </p:grpSpPr>
        <p:sp>
          <p:nvSpPr>
            <p:cNvPr id="105" name="Oval 104"/>
            <p:cNvSpPr/>
            <p:nvPr/>
          </p:nvSpPr>
          <p:spPr>
            <a:xfrm>
              <a:off x="4044126" y="46154"/>
              <a:ext cx="1126895" cy="112689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Pie 105"/>
            <p:cNvSpPr/>
            <p:nvPr/>
          </p:nvSpPr>
          <p:spPr>
            <a:xfrm>
              <a:off x="4046297" y="46154"/>
              <a:ext cx="1126895" cy="1126895"/>
            </a:xfrm>
            <a:prstGeom prst="pie">
              <a:avLst>
                <a:gd name="adj1" fmla="val 0"/>
                <a:gd name="adj2" fmla="val 10807702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42" name="Group 141"/>
          <p:cNvGrpSpPr/>
          <p:nvPr/>
        </p:nvGrpSpPr>
        <p:grpSpPr>
          <a:xfrm>
            <a:off x="2751000" y="2904384"/>
            <a:ext cx="588962" cy="587829"/>
            <a:chOff x="4044126" y="46154"/>
            <a:chExt cx="1129066" cy="1126895"/>
          </a:xfrm>
        </p:grpSpPr>
        <p:sp>
          <p:nvSpPr>
            <p:cNvPr id="143" name="Oval 142"/>
            <p:cNvSpPr/>
            <p:nvPr/>
          </p:nvSpPr>
          <p:spPr>
            <a:xfrm>
              <a:off x="4044126" y="46154"/>
              <a:ext cx="1126895" cy="112689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Pie 143"/>
            <p:cNvSpPr/>
            <p:nvPr/>
          </p:nvSpPr>
          <p:spPr>
            <a:xfrm>
              <a:off x="4046297" y="46154"/>
              <a:ext cx="1126895" cy="1126895"/>
            </a:xfrm>
            <a:prstGeom prst="pie">
              <a:avLst>
                <a:gd name="adj1" fmla="val 0"/>
                <a:gd name="adj2" fmla="val 10807702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80" name="Group 179"/>
          <p:cNvGrpSpPr/>
          <p:nvPr/>
        </p:nvGrpSpPr>
        <p:grpSpPr>
          <a:xfrm>
            <a:off x="5085504" y="4878921"/>
            <a:ext cx="588962" cy="587829"/>
            <a:chOff x="4044126" y="46154"/>
            <a:chExt cx="1129066" cy="1126895"/>
          </a:xfrm>
        </p:grpSpPr>
        <p:sp>
          <p:nvSpPr>
            <p:cNvPr id="181" name="Oval 180"/>
            <p:cNvSpPr/>
            <p:nvPr/>
          </p:nvSpPr>
          <p:spPr>
            <a:xfrm>
              <a:off x="4044126" y="46154"/>
              <a:ext cx="1126895" cy="112689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Pie 181"/>
            <p:cNvSpPr/>
            <p:nvPr/>
          </p:nvSpPr>
          <p:spPr>
            <a:xfrm>
              <a:off x="4046297" y="46154"/>
              <a:ext cx="1126895" cy="1126895"/>
            </a:xfrm>
            <a:prstGeom prst="pie">
              <a:avLst>
                <a:gd name="adj1" fmla="val 0"/>
                <a:gd name="adj2" fmla="val 10807702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18" name="Group 217"/>
          <p:cNvGrpSpPr/>
          <p:nvPr/>
        </p:nvGrpSpPr>
        <p:grpSpPr>
          <a:xfrm>
            <a:off x="4339373" y="2050975"/>
            <a:ext cx="588962" cy="587829"/>
            <a:chOff x="4044126" y="46154"/>
            <a:chExt cx="1129066" cy="1126895"/>
          </a:xfrm>
        </p:grpSpPr>
        <p:sp>
          <p:nvSpPr>
            <p:cNvPr id="219" name="Oval 218"/>
            <p:cNvSpPr/>
            <p:nvPr/>
          </p:nvSpPr>
          <p:spPr>
            <a:xfrm>
              <a:off x="4044126" y="46154"/>
              <a:ext cx="1126895" cy="112689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Pie 219"/>
            <p:cNvSpPr/>
            <p:nvPr/>
          </p:nvSpPr>
          <p:spPr>
            <a:xfrm>
              <a:off x="4046297" y="46154"/>
              <a:ext cx="1126895" cy="1126895"/>
            </a:xfrm>
            <a:prstGeom prst="pie">
              <a:avLst>
                <a:gd name="adj1" fmla="val 0"/>
                <a:gd name="adj2" fmla="val 10807702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56" name="Group 255"/>
          <p:cNvGrpSpPr/>
          <p:nvPr/>
        </p:nvGrpSpPr>
        <p:grpSpPr>
          <a:xfrm>
            <a:off x="2780063" y="1358476"/>
            <a:ext cx="588962" cy="587829"/>
            <a:chOff x="4044126" y="46154"/>
            <a:chExt cx="1129066" cy="1126895"/>
          </a:xfrm>
        </p:grpSpPr>
        <p:sp>
          <p:nvSpPr>
            <p:cNvPr id="257" name="Oval 256"/>
            <p:cNvSpPr/>
            <p:nvPr/>
          </p:nvSpPr>
          <p:spPr>
            <a:xfrm>
              <a:off x="4044126" y="46154"/>
              <a:ext cx="1126895" cy="112689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Pie 257"/>
            <p:cNvSpPr/>
            <p:nvPr/>
          </p:nvSpPr>
          <p:spPr>
            <a:xfrm>
              <a:off x="4046297" y="46154"/>
              <a:ext cx="1126895" cy="1126895"/>
            </a:xfrm>
            <a:prstGeom prst="pie">
              <a:avLst>
                <a:gd name="adj1" fmla="val 0"/>
                <a:gd name="adj2" fmla="val 10807702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75" name="Oval 374"/>
          <p:cNvSpPr/>
          <p:nvPr/>
        </p:nvSpPr>
        <p:spPr>
          <a:xfrm>
            <a:off x="3752675" y="3419006"/>
            <a:ext cx="587830" cy="58783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3" name="TextBox 382"/>
          <p:cNvSpPr txBox="1"/>
          <p:nvPr/>
        </p:nvSpPr>
        <p:spPr>
          <a:xfrm>
            <a:off x="7915908" y="6581001"/>
            <a:ext cx="1228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Steve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Wyborney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4" name="TextBox 383"/>
          <p:cNvSpPr txBox="1"/>
          <p:nvPr/>
        </p:nvSpPr>
        <p:spPr>
          <a:xfrm>
            <a:off x="-8892" y="6581001"/>
            <a:ext cx="1879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Freeform 29"/>
          <p:cNvSpPr/>
          <p:nvPr/>
        </p:nvSpPr>
        <p:spPr>
          <a:xfrm rot="16200000">
            <a:off x="664452" y="2584769"/>
            <a:ext cx="2840406" cy="2948473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 rot="16200000">
            <a:off x="664453" y="2584770"/>
            <a:ext cx="2840402" cy="2948469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 rot="16200000">
            <a:off x="3940231" y="807981"/>
            <a:ext cx="2840406" cy="2948473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 rot="16200000">
            <a:off x="3940231" y="807982"/>
            <a:ext cx="2840401" cy="2948468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 rot="16200000">
            <a:off x="4897009" y="3630689"/>
            <a:ext cx="2840408" cy="2948475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 rot="16200000">
            <a:off x="4897009" y="3630690"/>
            <a:ext cx="2840403" cy="2948470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7086600" y="2782554"/>
            <a:ext cx="587830" cy="58783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458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7" grpId="0" animBg="1"/>
      <p:bldP spid="50" grpId="0" animBg="1"/>
      <p:bldP spid="68" grpId="0" animBg="1"/>
      <p:bldP spid="375" grpId="0" animBg="1"/>
      <p:bldP spid="30" grpId="0" animBg="1"/>
      <p:bldP spid="30" grpId="1" animBg="1"/>
      <p:bldP spid="31" grpId="0" animBg="1"/>
      <p:bldP spid="32" grpId="0" animBg="1"/>
      <p:bldP spid="32" grpId="1" animBg="1"/>
      <p:bldP spid="33" grpId="0" animBg="1"/>
      <p:bldP spid="34" grpId="0" animBg="1"/>
      <p:bldP spid="34" grpId="1" animBg="1"/>
      <p:bldP spid="36" grpId="0" animBg="1"/>
      <p:bldP spid="3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7772400" y="206829"/>
            <a:ext cx="1143000" cy="9361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10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2150553" y="674914"/>
            <a:ext cx="587830" cy="58783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5968445" y="1804241"/>
            <a:ext cx="587830" cy="58783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6128206" y="3740088"/>
            <a:ext cx="587830" cy="58783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2554054" y="1645864"/>
            <a:ext cx="587830" cy="58783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2150553" y="3878430"/>
            <a:ext cx="587830" cy="58783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5968445" y="754533"/>
            <a:ext cx="587830" cy="58783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6716036" y="4718081"/>
            <a:ext cx="587830" cy="58783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7" name="Group 86"/>
          <p:cNvGrpSpPr/>
          <p:nvPr/>
        </p:nvGrpSpPr>
        <p:grpSpPr>
          <a:xfrm>
            <a:off x="5380613" y="4718450"/>
            <a:ext cx="587832" cy="590738"/>
            <a:chOff x="2251598" y="991391"/>
            <a:chExt cx="848624" cy="852820"/>
          </a:xfrm>
        </p:grpSpPr>
        <p:sp>
          <p:nvSpPr>
            <p:cNvPr id="88" name="Oval 87"/>
            <p:cNvSpPr/>
            <p:nvPr/>
          </p:nvSpPr>
          <p:spPr>
            <a:xfrm>
              <a:off x="2251604" y="991391"/>
              <a:ext cx="848618" cy="8486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9" name="Group 88"/>
            <p:cNvGrpSpPr/>
            <p:nvPr/>
          </p:nvGrpSpPr>
          <p:grpSpPr>
            <a:xfrm>
              <a:off x="2251598" y="991391"/>
              <a:ext cx="848624" cy="852820"/>
              <a:chOff x="13030197" y="-2630370"/>
              <a:chExt cx="1126902" cy="1132473"/>
            </a:xfrm>
          </p:grpSpPr>
          <p:sp>
            <p:nvSpPr>
              <p:cNvPr id="90" name="Pie 89"/>
              <p:cNvSpPr/>
              <p:nvPr/>
            </p:nvSpPr>
            <p:spPr>
              <a:xfrm rot="14400000">
                <a:off x="13030197" y="-2624793"/>
                <a:ext cx="1126895" cy="1126896"/>
              </a:xfrm>
              <a:prstGeom prst="pie">
                <a:avLst>
                  <a:gd name="adj1" fmla="val 0"/>
                  <a:gd name="adj2" fmla="val 7190987"/>
                </a:avLst>
              </a:prstGeom>
              <a:solidFill>
                <a:srgbClr val="00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91" name="Group 90"/>
              <p:cNvGrpSpPr/>
              <p:nvPr/>
            </p:nvGrpSpPr>
            <p:grpSpPr>
              <a:xfrm rot="10800000">
                <a:off x="13030200" y="-2630370"/>
                <a:ext cx="1126899" cy="1132473"/>
                <a:chOff x="13030196" y="-2630369"/>
                <a:chExt cx="1126899" cy="1132473"/>
              </a:xfrm>
            </p:grpSpPr>
            <p:sp>
              <p:nvSpPr>
                <p:cNvPr id="92" name="Oval 91"/>
                <p:cNvSpPr/>
                <p:nvPr/>
              </p:nvSpPr>
              <p:spPr>
                <a:xfrm>
                  <a:off x="13030196" y="-2624791"/>
                  <a:ext cx="1126895" cy="1126895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Pie 92"/>
                <p:cNvSpPr/>
                <p:nvPr/>
              </p:nvSpPr>
              <p:spPr>
                <a:xfrm rot="3600000">
                  <a:off x="13030200" y="-2630369"/>
                  <a:ext cx="1126895" cy="1126895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4" name="Pie 93"/>
                <p:cNvSpPr/>
                <p:nvPr/>
              </p:nvSpPr>
              <p:spPr>
                <a:xfrm rot="10800000">
                  <a:off x="13030200" y="-2629045"/>
                  <a:ext cx="1126895" cy="1126894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125" name="Group 124"/>
          <p:cNvGrpSpPr/>
          <p:nvPr/>
        </p:nvGrpSpPr>
        <p:grpSpPr>
          <a:xfrm>
            <a:off x="1317619" y="4791822"/>
            <a:ext cx="587832" cy="590738"/>
            <a:chOff x="2251598" y="991391"/>
            <a:chExt cx="848624" cy="852820"/>
          </a:xfrm>
        </p:grpSpPr>
        <p:sp>
          <p:nvSpPr>
            <p:cNvPr id="126" name="Oval 125"/>
            <p:cNvSpPr/>
            <p:nvPr/>
          </p:nvSpPr>
          <p:spPr>
            <a:xfrm>
              <a:off x="2251604" y="991391"/>
              <a:ext cx="848618" cy="8486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7" name="Group 126"/>
            <p:cNvGrpSpPr/>
            <p:nvPr/>
          </p:nvGrpSpPr>
          <p:grpSpPr>
            <a:xfrm>
              <a:off x="2251598" y="991391"/>
              <a:ext cx="848624" cy="852820"/>
              <a:chOff x="13030197" y="-2630370"/>
              <a:chExt cx="1126902" cy="1132473"/>
            </a:xfrm>
          </p:grpSpPr>
          <p:sp>
            <p:nvSpPr>
              <p:cNvPr id="128" name="Pie 127"/>
              <p:cNvSpPr/>
              <p:nvPr/>
            </p:nvSpPr>
            <p:spPr>
              <a:xfrm rot="14400000">
                <a:off x="13030197" y="-2624793"/>
                <a:ext cx="1126895" cy="1126896"/>
              </a:xfrm>
              <a:prstGeom prst="pie">
                <a:avLst>
                  <a:gd name="adj1" fmla="val 0"/>
                  <a:gd name="adj2" fmla="val 7190987"/>
                </a:avLst>
              </a:prstGeom>
              <a:solidFill>
                <a:srgbClr val="00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29" name="Group 128"/>
              <p:cNvGrpSpPr/>
              <p:nvPr/>
            </p:nvGrpSpPr>
            <p:grpSpPr>
              <a:xfrm rot="10800000">
                <a:off x="13030200" y="-2630370"/>
                <a:ext cx="1126899" cy="1132473"/>
                <a:chOff x="13030196" y="-2630369"/>
                <a:chExt cx="1126899" cy="1132473"/>
              </a:xfrm>
            </p:grpSpPr>
            <p:sp>
              <p:nvSpPr>
                <p:cNvPr id="130" name="Oval 129"/>
                <p:cNvSpPr/>
                <p:nvPr/>
              </p:nvSpPr>
              <p:spPr>
                <a:xfrm>
                  <a:off x="13030196" y="-2624791"/>
                  <a:ext cx="1126895" cy="1126895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1" name="Pie 130"/>
                <p:cNvSpPr/>
                <p:nvPr/>
              </p:nvSpPr>
              <p:spPr>
                <a:xfrm rot="3600000">
                  <a:off x="13030200" y="-2630369"/>
                  <a:ext cx="1126895" cy="1126895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2" name="Pie 131"/>
                <p:cNvSpPr/>
                <p:nvPr/>
              </p:nvSpPr>
              <p:spPr>
                <a:xfrm rot="10800000">
                  <a:off x="13030200" y="-2629045"/>
                  <a:ext cx="1126895" cy="1126894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163" name="Group 162"/>
          <p:cNvGrpSpPr/>
          <p:nvPr/>
        </p:nvGrpSpPr>
        <p:grpSpPr>
          <a:xfrm>
            <a:off x="916122" y="1426630"/>
            <a:ext cx="587832" cy="590738"/>
            <a:chOff x="2251598" y="991391"/>
            <a:chExt cx="848624" cy="852820"/>
          </a:xfrm>
        </p:grpSpPr>
        <p:sp>
          <p:nvSpPr>
            <p:cNvPr id="164" name="Oval 163"/>
            <p:cNvSpPr/>
            <p:nvPr/>
          </p:nvSpPr>
          <p:spPr>
            <a:xfrm>
              <a:off x="2251604" y="991391"/>
              <a:ext cx="848618" cy="8486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5" name="Group 164"/>
            <p:cNvGrpSpPr/>
            <p:nvPr/>
          </p:nvGrpSpPr>
          <p:grpSpPr>
            <a:xfrm>
              <a:off x="2251598" y="991391"/>
              <a:ext cx="848624" cy="852820"/>
              <a:chOff x="13030197" y="-2630370"/>
              <a:chExt cx="1126902" cy="1132473"/>
            </a:xfrm>
          </p:grpSpPr>
          <p:sp>
            <p:nvSpPr>
              <p:cNvPr id="166" name="Pie 165"/>
              <p:cNvSpPr/>
              <p:nvPr/>
            </p:nvSpPr>
            <p:spPr>
              <a:xfrm rot="14400000">
                <a:off x="13030197" y="-2624793"/>
                <a:ext cx="1126895" cy="1126896"/>
              </a:xfrm>
              <a:prstGeom prst="pie">
                <a:avLst>
                  <a:gd name="adj1" fmla="val 0"/>
                  <a:gd name="adj2" fmla="val 7190987"/>
                </a:avLst>
              </a:prstGeom>
              <a:solidFill>
                <a:srgbClr val="00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67" name="Group 166"/>
              <p:cNvGrpSpPr/>
              <p:nvPr/>
            </p:nvGrpSpPr>
            <p:grpSpPr>
              <a:xfrm rot="10800000">
                <a:off x="13030200" y="-2630370"/>
                <a:ext cx="1126899" cy="1132473"/>
                <a:chOff x="13030196" y="-2630369"/>
                <a:chExt cx="1126899" cy="1132473"/>
              </a:xfrm>
            </p:grpSpPr>
            <p:sp>
              <p:nvSpPr>
                <p:cNvPr id="168" name="Oval 167"/>
                <p:cNvSpPr/>
                <p:nvPr/>
              </p:nvSpPr>
              <p:spPr>
                <a:xfrm>
                  <a:off x="13030196" y="-2624791"/>
                  <a:ext cx="1126895" cy="1126895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9" name="Pie 168"/>
                <p:cNvSpPr/>
                <p:nvPr/>
              </p:nvSpPr>
              <p:spPr>
                <a:xfrm rot="3600000">
                  <a:off x="13030200" y="-2630369"/>
                  <a:ext cx="1126895" cy="1126895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0" name="Pie 169"/>
                <p:cNvSpPr/>
                <p:nvPr/>
              </p:nvSpPr>
              <p:spPr>
                <a:xfrm rot="10800000">
                  <a:off x="13030200" y="-2629045"/>
                  <a:ext cx="1126895" cy="1126894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201" name="Group 200"/>
          <p:cNvGrpSpPr/>
          <p:nvPr/>
        </p:nvGrpSpPr>
        <p:grpSpPr>
          <a:xfrm>
            <a:off x="4457771" y="1795306"/>
            <a:ext cx="587832" cy="590738"/>
            <a:chOff x="2251598" y="991391"/>
            <a:chExt cx="848624" cy="852820"/>
          </a:xfrm>
        </p:grpSpPr>
        <p:sp>
          <p:nvSpPr>
            <p:cNvPr id="202" name="Oval 201"/>
            <p:cNvSpPr/>
            <p:nvPr/>
          </p:nvSpPr>
          <p:spPr>
            <a:xfrm>
              <a:off x="2251604" y="991391"/>
              <a:ext cx="848618" cy="8486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3" name="Group 202"/>
            <p:cNvGrpSpPr/>
            <p:nvPr/>
          </p:nvGrpSpPr>
          <p:grpSpPr>
            <a:xfrm>
              <a:off x="2251598" y="991391"/>
              <a:ext cx="848624" cy="852820"/>
              <a:chOff x="13030197" y="-2630370"/>
              <a:chExt cx="1126902" cy="1132473"/>
            </a:xfrm>
          </p:grpSpPr>
          <p:sp>
            <p:nvSpPr>
              <p:cNvPr id="204" name="Pie 203"/>
              <p:cNvSpPr/>
              <p:nvPr/>
            </p:nvSpPr>
            <p:spPr>
              <a:xfrm rot="14400000">
                <a:off x="13030197" y="-2624793"/>
                <a:ext cx="1126895" cy="1126896"/>
              </a:xfrm>
              <a:prstGeom prst="pie">
                <a:avLst>
                  <a:gd name="adj1" fmla="val 0"/>
                  <a:gd name="adj2" fmla="val 7190987"/>
                </a:avLst>
              </a:prstGeom>
              <a:solidFill>
                <a:srgbClr val="00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05" name="Group 204"/>
              <p:cNvGrpSpPr/>
              <p:nvPr/>
            </p:nvGrpSpPr>
            <p:grpSpPr>
              <a:xfrm rot="10800000">
                <a:off x="13030200" y="-2630370"/>
                <a:ext cx="1126899" cy="1132473"/>
                <a:chOff x="13030196" y="-2630369"/>
                <a:chExt cx="1126899" cy="1132473"/>
              </a:xfrm>
            </p:grpSpPr>
            <p:sp>
              <p:nvSpPr>
                <p:cNvPr id="206" name="Oval 205"/>
                <p:cNvSpPr/>
                <p:nvPr/>
              </p:nvSpPr>
              <p:spPr>
                <a:xfrm>
                  <a:off x="13030196" y="-2624791"/>
                  <a:ext cx="1126895" cy="1126895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Pie 206"/>
                <p:cNvSpPr/>
                <p:nvPr/>
              </p:nvSpPr>
              <p:spPr>
                <a:xfrm rot="3600000">
                  <a:off x="13030200" y="-2630369"/>
                  <a:ext cx="1126895" cy="1126895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8" name="Pie 207"/>
                <p:cNvSpPr/>
                <p:nvPr/>
              </p:nvSpPr>
              <p:spPr>
                <a:xfrm rot="10800000">
                  <a:off x="13030200" y="-2629045"/>
                  <a:ext cx="1126895" cy="1126894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239" name="Group 238"/>
          <p:cNvGrpSpPr/>
          <p:nvPr/>
        </p:nvGrpSpPr>
        <p:grpSpPr>
          <a:xfrm>
            <a:off x="3164799" y="2671111"/>
            <a:ext cx="587832" cy="590738"/>
            <a:chOff x="2251598" y="991391"/>
            <a:chExt cx="848624" cy="852820"/>
          </a:xfrm>
        </p:grpSpPr>
        <p:sp>
          <p:nvSpPr>
            <p:cNvPr id="240" name="Oval 239"/>
            <p:cNvSpPr/>
            <p:nvPr/>
          </p:nvSpPr>
          <p:spPr>
            <a:xfrm>
              <a:off x="2251604" y="991391"/>
              <a:ext cx="848618" cy="8486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1" name="Group 240"/>
            <p:cNvGrpSpPr/>
            <p:nvPr/>
          </p:nvGrpSpPr>
          <p:grpSpPr>
            <a:xfrm>
              <a:off x="2251598" y="991391"/>
              <a:ext cx="848624" cy="852820"/>
              <a:chOff x="13030197" y="-2630370"/>
              <a:chExt cx="1126902" cy="1132473"/>
            </a:xfrm>
          </p:grpSpPr>
          <p:sp>
            <p:nvSpPr>
              <p:cNvPr id="242" name="Pie 241"/>
              <p:cNvSpPr/>
              <p:nvPr/>
            </p:nvSpPr>
            <p:spPr>
              <a:xfrm rot="14400000">
                <a:off x="13030197" y="-2624793"/>
                <a:ext cx="1126895" cy="1126896"/>
              </a:xfrm>
              <a:prstGeom prst="pie">
                <a:avLst>
                  <a:gd name="adj1" fmla="val 0"/>
                  <a:gd name="adj2" fmla="val 7190987"/>
                </a:avLst>
              </a:prstGeom>
              <a:solidFill>
                <a:srgbClr val="00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43" name="Group 242"/>
              <p:cNvGrpSpPr/>
              <p:nvPr/>
            </p:nvGrpSpPr>
            <p:grpSpPr>
              <a:xfrm rot="10800000">
                <a:off x="13030200" y="-2630370"/>
                <a:ext cx="1126899" cy="1132473"/>
                <a:chOff x="13030196" y="-2630369"/>
                <a:chExt cx="1126899" cy="1132473"/>
              </a:xfrm>
            </p:grpSpPr>
            <p:sp>
              <p:nvSpPr>
                <p:cNvPr id="244" name="Oval 243"/>
                <p:cNvSpPr/>
                <p:nvPr/>
              </p:nvSpPr>
              <p:spPr>
                <a:xfrm>
                  <a:off x="13030196" y="-2624791"/>
                  <a:ext cx="1126895" cy="1126895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5" name="Pie 244"/>
                <p:cNvSpPr/>
                <p:nvPr/>
              </p:nvSpPr>
              <p:spPr>
                <a:xfrm rot="3600000">
                  <a:off x="13030200" y="-2630369"/>
                  <a:ext cx="1126895" cy="1126895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6" name="Pie 245"/>
                <p:cNvSpPr/>
                <p:nvPr/>
              </p:nvSpPr>
              <p:spPr>
                <a:xfrm rot="10800000">
                  <a:off x="13030200" y="-2629045"/>
                  <a:ext cx="1126895" cy="1126894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277" name="Group 276"/>
          <p:cNvGrpSpPr/>
          <p:nvPr/>
        </p:nvGrpSpPr>
        <p:grpSpPr>
          <a:xfrm>
            <a:off x="4457769" y="3613221"/>
            <a:ext cx="587832" cy="590738"/>
            <a:chOff x="2251598" y="991391"/>
            <a:chExt cx="848624" cy="852820"/>
          </a:xfrm>
        </p:grpSpPr>
        <p:sp>
          <p:nvSpPr>
            <p:cNvPr id="278" name="Oval 277"/>
            <p:cNvSpPr/>
            <p:nvPr/>
          </p:nvSpPr>
          <p:spPr>
            <a:xfrm>
              <a:off x="2251604" y="991391"/>
              <a:ext cx="848618" cy="8486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9" name="Group 278"/>
            <p:cNvGrpSpPr/>
            <p:nvPr/>
          </p:nvGrpSpPr>
          <p:grpSpPr>
            <a:xfrm>
              <a:off x="2251598" y="991391"/>
              <a:ext cx="848624" cy="852820"/>
              <a:chOff x="13030197" y="-2630370"/>
              <a:chExt cx="1126902" cy="1132473"/>
            </a:xfrm>
          </p:grpSpPr>
          <p:sp>
            <p:nvSpPr>
              <p:cNvPr id="280" name="Pie 279"/>
              <p:cNvSpPr/>
              <p:nvPr/>
            </p:nvSpPr>
            <p:spPr>
              <a:xfrm rot="14400000">
                <a:off x="13030197" y="-2624793"/>
                <a:ext cx="1126895" cy="1126896"/>
              </a:xfrm>
              <a:prstGeom prst="pie">
                <a:avLst>
                  <a:gd name="adj1" fmla="val 0"/>
                  <a:gd name="adj2" fmla="val 7190987"/>
                </a:avLst>
              </a:prstGeom>
              <a:solidFill>
                <a:srgbClr val="00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81" name="Group 280"/>
              <p:cNvGrpSpPr/>
              <p:nvPr/>
            </p:nvGrpSpPr>
            <p:grpSpPr>
              <a:xfrm rot="10800000">
                <a:off x="13030200" y="-2630370"/>
                <a:ext cx="1126899" cy="1132473"/>
                <a:chOff x="13030196" y="-2630369"/>
                <a:chExt cx="1126899" cy="1132473"/>
              </a:xfrm>
            </p:grpSpPr>
            <p:sp>
              <p:nvSpPr>
                <p:cNvPr id="282" name="Oval 281"/>
                <p:cNvSpPr/>
                <p:nvPr/>
              </p:nvSpPr>
              <p:spPr>
                <a:xfrm>
                  <a:off x="13030196" y="-2624791"/>
                  <a:ext cx="1126895" cy="1126895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3" name="Pie 282"/>
                <p:cNvSpPr/>
                <p:nvPr/>
              </p:nvSpPr>
              <p:spPr>
                <a:xfrm rot="3600000">
                  <a:off x="13030200" y="-2630369"/>
                  <a:ext cx="1126895" cy="1126895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4" name="Pie 283"/>
                <p:cNvSpPr/>
                <p:nvPr/>
              </p:nvSpPr>
              <p:spPr>
                <a:xfrm rot="10800000">
                  <a:off x="13030200" y="-2629045"/>
                  <a:ext cx="1126895" cy="1126894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sp>
        <p:nvSpPr>
          <p:cNvPr id="375" name="Oval 374"/>
          <p:cNvSpPr/>
          <p:nvPr/>
        </p:nvSpPr>
        <p:spPr>
          <a:xfrm>
            <a:off x="2870885" y="4865994"/>
            <a:ext cx="587830" cy="58783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3" name="TextBox 382"/>
          <p:cNvSpPr txBox="1"/>
          <p:nvPr/>
        </p:nvSpPr>
        <p:spPr>
          <a:xfrm>
            <a:off x="7915908" y="6581001"/>
            <a:ext cx="1228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Steve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Wyborney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4" name="TextBox 383"/>
          <p:cNvSpPr txBox="1"/>
          <p:nvPr/>
        </p:nvSpPr>
        <p:spPr>
          <a:xfrm>
            <a:off x="-8892" y="6581001"/>
            <a:ext cx="1879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5" name="Freeform 64"/>
          <p:cNvSpPr/>
          <p:nvPr/>
        </p:nvSpPr>
        <p:spPr>
          <a:xfrm rot="16200000">
            <a:off x="564280" y="246308"/>
            <a:ext cx="2840406" cy="2948473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 rot="16200000">
            <a:off x="564281" y="246309"/>
            <a:ext cx="2840402" cy="2948469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 rot="16200000">
            <a:off x="4115516" y="366723"/>
            <a:ext cx="2840406" cy="2948473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69"/>
          <p:cNvSpPr/>
          <p:nvPr/>
        </p:nvSpPr>
        <p:spPr>
          <a:xfrm rot="16200000">
            <a:off x="4115516" y="366724"/>
            <a:ext cx="2840401" cy="2948468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70"/>
          <p:cNvSpPr/>
          <p:nvPr/>
        </p:nvSpPr>
        <p:spPr>
          <a:xfrm rot="16200000">
            <a:off x="5001920" y="3374965"/>
            <a:ext cx="2840408" cy="2948475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 71"/>
          <p:cNvSpPr/>
          <p:nvPr/>
        </p:nvSpPr>
        <p:spPr>
          <a:xfrm rot="16200000">
            <a:off x="5001920" y="3374966"/>
            <a:ext cx="2840403" cy="2948470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72"/>
          <p:cNvSpPr/>
          <p:nvPr/>
        </p:nvSpPr>
        <p:spPr>
          <a:xfrm rot="16200000">
            <a:off x="881626" y="3523308"/>
            <a:ext cx="2840408" cy="2948475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73"/>
          <p:cNvSpPr/>
          <p:nvPr/>
        </p:nvSpPr>
        <p:spPr>
          <a:xfrm rot="16200000">
            <a:off x="881626" y="3523309"/>
            <a:ext cx="2840403" cy="2948470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13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7" grpId="0" animBg="1"/>
      <p:bldP spid="48" grpId="0" animBg="1"/>
      <p:bldP spid="49" grpId="0" animBg="1"/>
      <p:bldP spid="50" grpId="0" animBg="1"/>
      <p:bldP spid="59" grpId="0" animBg="1"/>
      <p:bldP spid="68" grpId="0" animBg="1"/>
      <p:bldP spid="69" grpId="0" animBg="1"/>
      <p:bldP spid="375" grpId="0" animBg="1"/>
      <p:bldP spid="65" grpId="0" animBg="1"/>
      <p:bldP spid="65" grpId="1" animBg="1"/>
      <p:bldP spid="66" grpId="0" animBg="1"/>
      <p:bldP spid="67" grpId="0" animBg="1"/>
      <p:bldP spid="67" grpId="1" animBg="1"/>
      <p:bldP spid="70" grpId="0" animBg="1"/>
      <p:bldP spid="71" grpId="0" animBg="1"/>
      <p:bldP spid="71" grpId="1" animBg="1"/>
      <p:bldP spid="72" grpId="0" animBg="1"/>
      <p:bldP spid="73" grpId="0" animBg="1"/>
      <p:bldP spid="73" grpId="1" animBg="1"/>
      <p:bldP spid="7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teve Wyborney\Desktop\Part 4 Featured Pi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440" y="457201"/>
            <a:ext cx="1485560" cy="111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Steve Wyborney\Desktop\Blog Post Pics and email too\Clipboard Dic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173" y="457200"/>
            <a:ext cx="1492827" cy="111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C:\Users\Steve Wyborney\Desktop\Presentation1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717" y="2421515"/>
            <a:ext cx="1221978" cy="916483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6019800" y="3393946"/>
            <a:ext cx="15199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hlinkClick r:id=""/>
              </a:rPr>
              <a:t>80 Cube Conversations</a:t>
            </a:r>
          </a:p>
          <a:p>
            <a:pPr algn="ctr"/>
            <a:r>
              <a:rPr lang="en-US" sz="1100" b="1" dirty="0" smtClean="0">
                <a:hlinkClick r:id=""/>
              </a:rPr>
              <a:t>Lessons</a:t>
            </a:r>
            <a:endParaRPr lang="en-US" sz="1100" b="1" dirty="0" smtClean="0"/>
          </a:p>
        </p:txBody>
      </p:sp>
      <p:pic>
        <p:nvPicPr>
          <p:cNvPr id="30" name="Picture 29">
            <a:hlinkClick r:id="rId7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423162"/>
            <a:ext cx="1217004" cy="91275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026" name="Picture 2" descr="C:\Users\Steve Wyborney\Desktop\20 Days Title Pic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036" y="2393421"/>
            <a:ext cx="1240944" cy="93070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Steve Wyborney\Desktop\SPLAT blog post folder\Splat Promo Images and GIFs\Splat Level 3 B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421515"/>
            <a:ext cx="1219200" cy="9144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828804" y="3324128"/>
            <a:ext cx="12170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hlinkClick r:id=""/>
              </a:rPr>
              <a:t>The Original </a:t>
            </a:r>
          </a:p>
          <a:p>
            <a:pPr algn="ctr"/>
            <a:r>
              <a:rPr lang="en-US" sz="1100" b="1" dirty="0" smtClean="0">
                <a:hlinkClick r:id=""/>
              </a:rPr>
              <a:t>50 Splat! Lessons </a:t>
            </a:r>
            <a:endParaRPr lang="en-US" sz="1100" b="1" dirty="0"/>
          </a:p>
        </p:txBody>
      </p:sp>
      <p:pic>
        <p:nvPicPr>
          <p:cNvPr id="16" name="Picture 7" descr="C:\Users\Steve Wyborney\Desktop\Splat Promos HUGE SET\Slide6.JPG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821" y="2421515"/>
            <a:ext cx="1219200" cy="9144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352801" y="3359251"/>
            <a:ext cx="1008609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hlinkClick r:id=""/>
              </a:rPr>
              <a:t>The Original </a:t>
            </a:r>
          </a:p>
          <a:p>
            <a:pPr algn="ctr"/>
            <a:r>
              <a:rPr lang="en-US" sz="1100" b="1" dirty="0" smtClean="0">
                <a:hlinkClick r:id=""/>
              </a:rPr>
              <a:t>20 Fraction </a:t>
            </a:r>
          </a:p>
          <a:p>
            <a:pPr algn="ctr"/>
            <a:r>
              <a:rPr lang="en-US" sz="1100" b="1" dirty="0" smtClean="0">
                <a:hlinkClick r:id=""/>
              </a:rPr>
              <a:t>Splat! Lessons</a:t>
            </a:r>
            <a:endParaRPr lang="en-US" sz="11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81000" y="1964315"/>
            <a:ext cx="41419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More Free, Downloadable Resources From Blog Posts</a:t>
            </a:r>
            <a:endParaRPr lang="en-US" sz="1400" b="1" dirty="0"/>
          </a:p>
        </p:txBody>
      </p:sp>
      <p:sp>
        <p:nvSpPr>
          <p:cNvPr id="20" name="TextBox 19">
            <a:hlinkClick r:id="rId15"/>
          </p:cNvPr>
          <p:cNvSpPr txBox="1"/>
          <p:nvPr/>
        </p:nvSpPr>
        <p:spPr>
          <a:xfrm>
            <a:off x="7776260" y="3324129"/>
            <a:ext cx="1189748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hlinkClick r:id=""/>
              </a:rPr>
              <a:t>20 Days of </a:t>
            </a:r>
          </a:p>
          <a:p>
            <a:pPr algn="ctr"/>
            <a:r>
              <a:rPr lang="en-US" sz="1100" b="1" dirty="0" smtClean="0">
                <a:hlinkClick r:id=""/>
              </a:rPr>
              <a:t>Number Sense </a:t>
            </a:r>
          </a:p>
          <a:p>
            <a:pPr algn="ctr"/>
            <a:r>
              <a:rPr lang="en-US" sz="1100" b="1" dirty="0" smtClean="0">
                <a:hlinkClick r:id=""/>
              </a:rPr>
              <a:t>&amp; Rich Math Talk</a:t>
            </a:r>
            <a:endParaRPr lang="en-US" sz="1100" b="1" dirty="0" smtClean="0"/>
          </a:p>
        </p:txBody>
      </p:sp>
      <p:pic>
        <p:nvPicPr>
          <p:cNvPr id="28" name="Picture 2" descr="C:\Users\Steve Wyborney\Desktop\8.8.2018 Desktop\Estimation Clipboard Desktop Materials\Bundle 1 Glasses Pic.jpg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294" y="2424134"/>
            <a:ext cx="1250801" cy="93810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4590561" y="3438436"/>
            <a:ext cx="140270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hlinkClick r:id="rId18"/>
              </a:rPr>
              <a:t>The Original 40 Estimation Clipboard Sets</a:t>
            </a:r>
            <a:endParaRPr lang="en-US" sz="1100" b="1" dirty="0" smtClean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90500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0" y="4019238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3">
            <a:hlinkClick r:id="rId19"/>
          </p:cNvPr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24"/>
          <a:stretch/>
        </p:blipFill>
        <p:spPr bwMode="auto">
          <a:xfrm>
            <a:off x="5105400" y="4637362"/>
            <a:ext cx="3962400" cy="136434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6" name="TextBox 35">
            <a:hlinkClick r:id="rId7"/>
          </p:cNvPr>
          <p:cNvSpPr txBox="1"/>
          <p:nvPr/>
        </p:nvSpPr>
        <p:spPr>
          <a:xfrm>
            <a:off x="393026" y="3335915"/>
            <a:ext cx="11929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hlinkClick r:id="rId7"/>
              </a:rPr>
              <a:t>51 </a:t>
            </a:r>
            <a:r>
              <a:rPr lang="en-US" sz="1100" b="1" dirty="0" err="1" smtClean="0">
                <a:hlinkClick r:id="rId7"/>
              </a:rPr>
              <a:t>Esti</a:t>
            </a:r>
            <a:r>
              <a:rPr lang="en-US" sz="1100" b="1" dirty="0" smtClean="0">
                <a:hlinkClick r:id="rId7"/>
              </a:rPr>
              <a:t>-Mysteries</a:t>
            </a:r>
            <a:endParaRPr lang="en-US" sz="1100" b="1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724108"/>
            <a:ext cx="340971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0" y="4057233"/>
            <a:ext cx="4953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To Access The Multiplication Course…</a:t>
            </a:r>
          </a:p>
          <a:p>
            <a:endParaRPr lang="en-US" sz="1100" b="1" dirty="0" smtClean="0"/>
          </a:p>
          <a:p>
            <a:pPr marL="342900" indent="-342900">
              <a:buAutoNum type="arabicPeriod"/>
            </a:pPr>
            <a:r>
              <a:rPr lang="en-US" sz="1100" b="1" dirty="0" smtClean="0"/>
              <a:t>Click </a:t>
            </a:r>
            <a:r>
              <a:rPr lang="en-US" sz="1200" b="1" dirty="0" smtClean="0">
                <a:hlinkClick r:id="rId19"/>
              </a:rPr>
              <a:t>here</a:t>
            </a:r>
            <a:r>
              <a:rPr lang="en-US" sz="1200" b="1" dirty="0"/>
              <a:t> </a:t>
            </a:r>
            <a:r>
              <a:rPr lang="en-US" sz="1100" b="1" dirty="0" smtClean="0"/>
              <a:t>to see the chapter playlists on my YouTube channel.</a:t>
            </a:r>
          </a:p>
          <a:p>
            <a:pPr marL="342900" indent="-342900">
              <a:buAutoNum type="arabicPeriod"/>
            </a:pPr>
            <a:r>
              <a:rPr lang="en-US" sz="1100" b="1" dirty="0"/>
              <a:t>C</a:t>
            </a:r>
            <a:r>
              <a:rPr lang="en-US" sz="1100" b="1" dirty="0" smtClean="0"/>
              <a:t>lick on “sort by” (on the right side) and choose </a:t>
            </a:r>
            <a:r>
              <a:rPr lang="en-US" sz="1100" b="1" i="1" u="sng" dirty="0" smtClean="0"/>
              <a:t>Date created (oldest)</a:t>
            </a:r>
          </a:p>
          <a:p>
            <a:pPr marL="342900" indent="-342900">
              <a:buAutoNum type="arabicPeriod"/>
            </a:pPr>
            <a:r>
              <a:rPr lang="en-US" sz="1100" b="1" dirty="0" smtClean="0"/>
              <a:t>You’ll see all 12 chapters in the course.</a:t>
            </a:r>
          </a:p>
          <a:p>
            <a:pPr marL="342900" indent="-342900">
              <a:buAutoNum type="arabicPeriod"/>
            </a:pPr>
            <a:endParaRPr lang="en-US" sz="1100" b="1" dirty="0"/>
          </a:p>
          <a:p>
            <a:r>
              <a:rPr lang="en-US" sz="1100" b="1" dirty="0" smtClean="0"/>
              <a:t>Tips for Using the Multiplication Course</a:t>
            </a:r>
          </a:p>
          <a:p>
            <a:endParaRPr lang="en-US" sz="1100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 smtClean="0"/>
              <a:t>When looking at playlists, click on the words “View Full Playlist” instead of the thumbnail or the chapter title.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 smtClean="0"/>
              <a:t>Then click on the share button.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 smtClean="0"/>
              <a:t>Copy the link and send it to your class.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 smtClean="0"/>
              <a:t>Begin with 1 lesson (1 video) per day and then adjust the pacing to meet the needs of your class.</a:t>
            </a:r>
          </a:p>
          <a:p>
            <a:endParaRPr lang="en-US" sz="1100" b="1" dirty="0"/>
          </a:p>
          <a:p>
            <a:r>
              <a:rPr lang="en-US" sz="1100" b="1" dirty="0" smtClean="0"/>
              <a:t>For more information read the blog post about The Multiplication Course </a:t>
            </a:r>
            <a:r>
              <a:rPr lang="en-US" sz="1100" b="1" dirty="0" smtClean="0">
                <a:hlinkClick r:id="rId22"/>
              </a:rPr>
              <a:t>here</a:t>
            </a:r>
            <a:r>
              <a:rPr lang="en-US" sz="1100" b="1" dirty="0" smtClean="0"/>
              <a:t>. </a:t>
            </a:r>
            <a:endParaRPr lang="en-US" sz="1100" b="1" dirty="0"/>
          </a:p>
        </p:txBody>
      </p:sp>
      <p:pic>
        <p:nvPicPr>
          <p:cNvPr id="2052" name="Picture 4" descr="C:\Users\Steve Wyborney\Desktop\STEVES Esti-Mystery Clue Toolkit and Templates FALL 2020.jpg">
            <a:hlinkClick r:id="rId23"/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74" y="457200"/>
            <a:ext cx="1492826" cy="111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277352" y="1600200"/>
            <a:ext cx="17624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November  1 – January 8</a:t>
            </a:r>
            <a:endParaRPr lang="en-US" sz="1200" b="1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2286000" y="0"/>
            <a:ext cx="0" cy="1905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209799" y="5091"/>
            <a:ext cx="23807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>
                <a:hlinkClick r:id="rId3"/>
              </a:rPr>
              <a:t>Part 2 - New </a:t>
            </a:r>
            <a:r>
              <a:rPr lang="en-US" sz="800" b="1" dirty="0" err="1" smtClean="0">
                <a:hlinkClick r:id="rId3"/>
              </a:rPr>
              <a:t>Esti</a:t>
            </a:r>
            <a:r>
              <a:rPr lang="en-US" sz="800" b="1" dirty="0" smtClean="0">
                <a:hlinkClick r:id="rId3"/>
              </a:rPr>
              <a:t>-Mysteries and </a:t>
            </a:r>
            <a:r>
              <a:rPr lang="en-US" sz="800" b="1" dirty="0" smtClean="0">
                <a:hlinkClick r:id=""/>
              </a:rPr>
              <a:t>Number Sense Resources Every </a:t>
            </a:r>
            <a:r>
              <a:rPr lang="en-US" sz="800" b="1" dirty="0" smtClean="0">
                <a:hlinkClick r:id="rId3"/>
              </a:rPr>
              <a:t>Day for the Rest </a:t>
            </a:r>
            <a:r>
              <a:rPr lang="en-US" sz="800" b="1" dirty="0" smtClean="0">
                <a:hlinkClick r:id=""/>
              </a:rPr>
              <a:t>of the School Year</a:t>
            </a:r>
            <a:endParaRPr lang="en-US" sz="8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2535940" y="1600200"/>
            <a:ext cx="18172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January 11 – February 26 </a:t>
            </a:r>
            <a:endParaRPr lang="en-US" sz="1200" b="1" dirty="0"/>
          </a:p>
        </p:txBody>
      </p:sp>
      <p:pic>
        <p:nvPicPr>
          <p:cNvPr id="3" name="Picture 2" descr="C:\Users\Steve Wyborney\Desktop\Blog Post Pics and email too\Part 3 Feature Pic.jpg">
            <a:hlinkClick r:id="rId25"/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440" y="457200"/>
            <a:ext cx="1485560" cy="111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-75104" y="5091"/>
            <a:ext cx="2437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>
                <a:hlinkClick r:id="rId23"/>
              </a:rPr>
              <a:t>New </a:t>
            </a:r>
            <a:r>
              <a:rPr lang="en-US" sz="800" b="1" dirty="0" err="1" smtClean="0">
                <a:hlinkClick r:id="rId23"/>
              </a:rPr>
              <a:t>Esti</a:t>
            </a:r>
            <a:r>
              <a:rPr lang="en-US" sz="800" b="1" dirty="0" smtClean="0">
                <a:hlinkClick r:id="rId23"/>
              </a:rPr>
              <a:t>-Mysteries and </a:t>
            </a:r>
            <a:r>
              <a:rPr lang="en-US" sz="800" b="1" dirty="0" smtClean="0">
                <a:hlinkClick r:id=""/>
              </a:rPr>
              <a:t>Number Sense Resources </a:t>
            </a:r>
          </a:p>
          <a:p>
            <a:pPr algn="ctr"/>
            <a:r>
              <a:rPr lang="en-US" sz="800" b="1" dirty="0" smtClean="0">
                <a:hlinkClick r:id=""/>
              </a:rPr>
              <a:t>Every </a:t>
            </a:r>
            <a:r>
              <a:rPr lang="en-US" sz="800" b="1" dirty="0" smtClean="0">
                <a:hlinkClick r:id="rId23"/>
              </a:rPr>
              <a:t>Day for the Rest </a:t>
            </a:r>
            <a:r>
              <a:rPr lang="en-US" sz="800" b="1" dirty="0" smtClean="0">
                <a:hlinkClick r:id=""/>
              </a:rPr>
              <a:t>of the School Year</a:t>
            </a:r>
            <a:endParaRPr lang="en-US" sz="800" b="1" dirty="0"/>
          </a:p>
        </p:txBody>
      </p:sp>
      <p:cxnSp>
        <p:nvCxnSpPr>
          <p:cNvPr id="48" name="Straight Connector 47"/>
          <p:cNvCxnSpPr/>
          <p:nvPr/>
        </p:nvCxnSpPr>
        <p:spPr>
          <a:xfrm>
            <a:off x="4572000" y="0"/>
            <a:ext cx="0" cy="1905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5056278" y="1600200"/>
            <a:ext cx="13558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March 1 – April 16</a:t>
            </a:r>
            <a:endParaRPr lang="en-US" sz="12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4548802" y="0"/>
            <a:ext cx="23853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>
                <a:hlinkClick r:id="rId25"/>
              </a:rPr>
              <a:t>Part 3 - New </a:t>
            </a:r>
            <a:r>
              <a:rPr lang="en-US" sz="800" b="1" dirty="0" err="1" smtClean="0">
                <a:hlinkClick r:id="rId25"/>
              </a:rPr>
              <a:t>Esti</a:t>
            </a:r>
            <a:r>
              <a:rPr lang="en-US" sz="800" b="1" dirty="0" smtClean="0">
                <a:hlinkClick r:id="rId25"/>
              </a:rPr>
              <a:t>-Mysteries and Number Sense Resources Every Day for the Rest of the School Year</a:t>
            </a:r>
            <a:endParaRPr lang="en-US" sz="800" b="1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6858000" y="0"/>
            <a:ext cx="0" cy="1905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368216" y="1600200"/>
            <a:ext cx="13040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April 19 – May 28</a:t>
            </a:r>
            <a:endParaRPr lang="en-US" sz="12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6834802" y="0"/>
            <a:ext cx="23853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/>
              <a:t>Part 4 - New </a:t>
            </a:r>
            <a:r>
              <a:rPr lang="en-US" sz="800" b="1" dirty="0" err="1" smtClean="0"/>
              <a:t>Esti</a:t>
            </a:r>
            <a:r>
              <a:rPr lang="en-US" sz="800" b="1" dirty="0" smtClean="0"/>
              <a:t>-Mysteries and Number Sense Resources Every Day for the Rest of the School Year</a:t>
            </a:r>
            <a:endParaRPr lang="en-US" sz="800" b="1" dirty="0"/>
          </a:p>
        </p:txBody>
      </p:sp>
    </p:spTree>
    <p:extLst>
      <p:ext uri="{BB962C8B-B14F-4D97-AF65-F5344CB8AC3E}">
        <p14:creationId xmlns:p14="http://schemas.microsoft.com/office/powerpoint/2010/main" val="385958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4431323" y="2667000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6238429" y="2111954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3669323" y="3987137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5857429" y="4126422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 23"/>
          <p:cNvSpPr/>
          <p:nvPr/>
        </p:nvSpPr>
        <p:spPr>
          <a:xfrm rot="16200000">
            <a:off x="2921044" y="1776252"/>
            <a:ext cx="4259703" cy="4421768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 24"/>
          <p:cNvSpPr/>
          <p:nvPr/>
        </p:nvSpPr>
        <p:spPr>
          <a:xfrm rot="16200000">
            <a:off x="2921046" y="1776252"/>
            <a:ext cx="4259703" cy="4421768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2885707" y="2111954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5334000" y="990600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915908" y="6581001"/>
            <a:ext cx="1228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Steve Wyborney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772400" y="206829"/>
            <a:ext cx="1143000" cy="9361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6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-8892" y="6581001"/>
            <a:ext cx="1879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63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24" grpId="0" animBg="1"/>
      <p:bldP spid="24" grpId="1" animBg="1"/>
      <p:bldP spid="25" grpId="0" animBg="1"/>
      <p:bldP spid="3" grpId="0" animBg="1"/>
      <p:bldP spid="5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3572284" y="4595961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172176" y="3171754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590946" y="1121356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870149" y="1188942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927963" y="863877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744518" y="2822406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029200" y="2286770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822828" y="4606512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781800" y="2028754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 rot="16200000">
            <a:off x="1837393" y="579918"/>
            <a:ext cx="4993681" cy="5183671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 rot="16200000">
            <a:off x="1837395" y="579918"/>
            <a:ext cx="4993681" cy="5183671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915908" y="6581001"/>
            <a:ext cx="1228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Steve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Wyborney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772400" y="206829"/>
            <a:ext cx="1143000" cy="9361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9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8892" y="6581001"/>
            <a:ext cx="1879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280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  <p:bldP spid="10" grpId="0" animBg="1"/>
      <p:bldP spid="3" grpId="0" animBg="1"/>
      <p:bldP spid="5" grpId="0" animBg="1"/>
      <p:bldP spid="6" grpId="0" animBg="1"/>
      <p:bldP spid="7" grpId="0" animBg="1"/>
      <p:bldP spid="11" grpId="0" animBg="1"/>
      <p:bldP spid="15" grpId="0" animBg="1"/>
      <p:bldP spid="18" grpId="0" animBg="1"/>
      <p:bldP spid="18" grpId="1" animBg="1"/>
      <p:bldP spid="19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3309812" y="4451625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412190" y="2468010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932048" y="2163645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4855698" y="3624730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 23"/>
          <p:cNvSpPr/>
          <p:nvPr/>
        </p:nvSpPr>
        <p:spPr>
          <a:xfrm rot="16200000">
            <a:off x="1756177" y="1413846"/>
            <a:ext cx="4259703" cy="4421768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 24"/>
          <p:cNvSpPr/>
          <p:nvPr/>
        </p:nvSpPr>
        <p:spPr>
          <a:xfrm rot="16200000">
            <a:off x="1756179" y="1413846"/>
            <a:ext cx="4259703" cy="4421768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1489149" y="1931086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191000" y="914400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915908" y="6581001"/>
            <a:ext cx="1228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Steve Wyborney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772400" y="206829"/>
            <a:ext cx="1143000" cy="9361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8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-8892" y="6581001"/>
            <a:ext cx="1879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6226533" y="2685594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4474698" y="5001161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65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  <p:bldP spid="7" grpId="0" animBg="1"/>
      <p:bldP spid="12" grpId="0" animBg="1"/>
      <p:bldP spid="24" grpId="0" animBg="1"/>
      <p:bldP spid="24" grpId="1" animBg="1"/>
      <p:bldP spid="25" grpId="0" animBg="1"/>
      <p:bldP spid="3" grpId="0" animBg="1"/>
      <p:bldP spid="5" grpId="0" animBg="1"/>
      <p:bldP spid="22" grpId="0" animBg="1"/>
      <p:bldP spid="26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teve Wyborney\Desktop\Part 4 Featured Pi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440" y="457201"/>
            <a:ext cx="1485560" cy="111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Steve Wyborney\Desktop\Blog Post Pics and email too\Clipboard Dic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173" y="457200"/>
            <a:ext cx="1492827" cy="111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C:\Users\Steve Wyborney\Desktop\Presentation1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717" y="2421515"/>
            <a:ext cx="1221978" cy="916483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6019800" y="3393946"/>
            <a:ext cx="15199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hlinkClick r:id=""/>
              </a:rPr>
              <a:t>80 Cube Conversations</a:t>
            </a:r>
          </a:p>
          <a:p>
            <a:pPr algn="ctr"/>
            <a:r>
              <a:rPr lang="en-US" sz="1100" b="1" dirty="0" smtClean="0">
                <a:hlinkClick r:id=""/>
              </a:rPr>
              <a:t>Lessons</a:t>
            </a:r>
            <a:endParaRPr lang="en-US" sz="1100" b="1" dirty="0" smtClean="0"/>
          </a:p>
        </p:txBody>
      </p:sp>
      <p:pic>
        <p:nvPicPr>
          <p:cNvPr id="30" name="Picture 29">
            <a:hlinkClick r:id="rId7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423162"/>
            <a:ext cx="1217004" cy="91275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026" name="Picture 2" descr="C:\Users\Steve Wyborney\Desktop\20 Days Title Pic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036" y="2393421"/>
            <a:ext cx="1240944" cy="93070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Steve Wyborney\Desktop\SPLAT blog post folder\Splat Promo Images and GIFs\Splat Level 3 B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421515"/>
            <a:ext cx="1219200" cy="9144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828804" y="3324128"/>
            <a:ext cx="12170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hlinkClick r:id=""/>
              </a:rPr>
              <a:t>The Original </a:t>
            </a:r>
          </a:p>
          <a:p>
            <a:pPr algn="ctr"/>
            <a:r>
              <a:rPr lang="en-US" sz="1100" b="1" dirty="0" smtClean="0">
                <a:hlinkClick r:id=""/>
              </a:rPr>
              <a:t>50 Splat! Lessons </a:t>
            </a:r>
            <a:endParaRPr lang="en-US" sz="1100" b="1" dirty="0"/>
          </a:p>
        </p:txBody>
      </p:sp>
      <p:pic>
        <p:nvPicPr>
          <p:cNvPr id="16" name="Picture 7" descr="C:\Users\Steve Wyborney\Desktop\Splat Promos HUGE SET\Slide6.JPG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821" y="2421515"/>
            <a:ext cx="1219200" cy="9144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352801" y="3359251"/>
            <a:ext cx="1008609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hlinkClick r:id=""/>
              </a:rPr>
              <a:t>The Original </a:t>
            </a:r>
          </a:p>
          <a:p>
            <a:pPr algn="ctr"/>
            <a:r>
              <a:rPr lang="en-US" sz="1100" b="1" dirty="0" smtClean="0">
                <a:hlinkClick r:id=""/>
              </a:rPr>
              <a:t>20 Fraction </a:t>
            </a:r>
          </a:p>
          <a:p>
            <a:pPr algn="ctr"/>
            <a:r>
              <a:rPr lang="en-US" sz="1100" b="1" dirty="0" smtClean="0">
                <a:hlinkClick r:id=""/>
              </a:rPr>
              <a:t>Splat! Lessons</a:t>
            </a:r>
            <a:endParaRPr lang="en-US" sz="11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81000" y="1964315"/>
            <a:ext cx="41419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More Free, Downloadable Resources From Blog Posts</a:t>
            </a:r>
            <a:endParaRPr lang="en-US" sz="1400" b="1" dirty="0"/>
          </a:p>
        </p:txBody>
      </p:sp>
      <p:sp>
        <p:nvSpPr>
          <p:cNvPr id="20" name="TextBox 19">
            <a:hlinkClick r:id="rId15"/>
          </p:cNvPr>
          <p:cNvSpPr txBox="1"/>
          <p:nvPr/>
        </p:nvSpPr>
        <p:spPr>
          <a:xfrm>
            <a:off x="7776260" y="3324129"/>
            <a:ext cx="1189748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hlinkClick r:id=""/>
              </a:rPr>
              <a:t>20 Days of </a:t>
            </a:r>
          </a:p>
          <a:p>
            <a:pPr algn="ctr"/>
            <a:r>
              <a:rPr lang="en-US" sz="1100" b="1" dirty="0" smtClean="0">
                <a:hlinkClick r:id=""/>
              </a:rPr>
              <a:t>Number Sense </a:t>
            </a:r>
          </a:p>
          <a:p>
            <a:pPr algn="ctr"/>
            <a:r>
              <a:rPr lang="en-US" sz="1100" b="1" dirty="0" smtClean="0">
                <a:hlinkClick r:id=""/>
              </a:rPr>
              <a:t>&amp; Rich Math Talk</a:t>
            </a:r>
            <a:endParaRPr lang="en-US" sz="1100" b="1" dirty="0" smtClean="0"/>
          </a:p>
        </p:txBody>
      </p:sp>
      <p:pic>
        <p:nvPicPr>
          <p:cNvPr id="28" name="Picture 2" descr="C:\Users\Steve Wyborney\Desktop\8.8.2018 Desktop\Estimation Clipboard Desktop Materials\Bundle 1 Glasses Pic.jpg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294" y="2424134"/>
            <a:ext cx="1250801" cy="93810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4590561" y="3438436"/>
            <a:ext cx="140270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hlinkClick r:id="rId18"/>
              </a:rPr>
              <a:t>The Original 40 Estimation Clipboard Sets</a:t>
            </a:r>
            <a:endParaRPr lang="en-US" sz="1100" b="1" dirty="0" smtClean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90500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0" y="4019238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3">
            <a:hlinkClick r:id="rId19"/>
          </p:cNvPr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24"/>
          <a:stretch/>
        </p:blipFill>
        <p:spPr bwMode="auto">
          <a:xfrm>
            <a:off x="5105400" y="4637362"/>
            <a:ext cx="3962400" cy="136434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6" name="TextBox 35">
            <a:hlinkClick r:id="rId7"/>
          </p:cNvPr>
          <p:cNvSpPr txBox="1"/>
          <p:nvPr/>
        </p:nvSpPr>
        <p:spPr>
          <a:xfrm>
            <a:off x="393026" y="3335915"/>
            <a:ext cx="11929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hlinkClick r:id="rId7"/>
              </a:rPr>
              <a:t>51 </a:t>
            </a:r>
            <a:r>
              <a:rPr lang="en-US" sz="1100" b="1" dirty="0" err="1" smtClean="0">
                <a:hlinkClick r:id="rId7"/>
              </a:rPr>
              <a:t>Esti</a:t>
            </a:r>
            <a:r>
              <a:rPr lang="en-US" sz="1100" b="1" dirty="0" smtClean="0">
                <a:hlinkClick r:id="rId7"/>
              </a:rPr>
              <a:t>-Mysteries</a:t>
            </a:r>
            <a:endParaRPr lang="en-US" sz="1100" b="1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724108"/>
            <a:ext cx="340971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0" y="4057233"/>
            <a:ext cx="4953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To Access The Multiplication Course…</a:t>
            </a:r>
          </a:p>
          <a:p>
            <a:endParaRPr lang="en-US" sz="1100" b="1" dirty="0" smtClean="0"/>
          </a:p>
          <a:p>
            <a:pPr marL="342900" indent="-342900">
              <a:buAutoNum type="arabicPeriod"/>
            </a:pPr>
            <a:r>
              <a:rPr lang="en-US" sz="1100" b="1" dirty="0" smtClean="0"/>
              <a:t>Click </a:t>
            </a:r>
            <a:r>
              <a:rPr lang="en-US" sz="1200" b="1" dirty="0" smtClean="0">
                <a:hlinkClick r:id="rId19"/>
              </a:rPr>
              <a:t>here</a:t>
            </a:r>
            <a:r>
              <a:rPr lang="en-US" sz="1200" b="1" dirty="0"/>
              <a:t> </a:t>
            </a:r>
            <a:r>
              <a:rPr lang="en-US" sz="1100" b="1" dirty="0" smtClean="0"/>
              <a:t>to see the chapter playlists on my YouTube channel.</a:t>
            </a:r>
          </a:p>
          <a:p>
            <a:pPr marL="342900" indent="-342900">
              <a:buAutoNum type="arabicPeriod"/>
            </a:pPr>
            <a:r>
              <a:rPr lang="en-US" sz="1100" b="1" dirty="0"/>
              <a:t>C</a:t>
            </a:r>
            <a:r>
              <a:rPr lang="en-US" sz="1100" b="1" dirty="0" smtClean="0"/>
              <a:t>lick on “sort by” (on the right side) and choose </a:t>
            </a:r>
            <a:r>
              <a:rPr lang="en-US" sz="1100" b="1" i="1" u="sng" dirty="0" smtClean="0"/>
              <a:t>Date created (oldest)</a:t>
            </a:r>
          </a:p>
          <a:p>
            <a:pPr marL="342900" indent="-342900">
              <a:buAutoNum type="arabicPeriod"/>
            </a:pPr>
            <a:r>
              <a:rPr lang="en-US" sz="1100" b="1" dirty="0" smtClean="0"/>
              <a:t>You’ll see all 12 chapters in the course.</a:t>
            </a:r>
          </a:p>
          <a:p>
            <a:pPr marL="342900" indent="-342900">
              <a:buAutoNum type="arabicPeriod"/>
            </a:pPr>
            <a:endParaRPr lang="en-US" sz="1100" b="1" dirty="0"/>
          </a:p>
          <a:p>
            <a:r>
              <a:rPr lang="en-US" sz="1100" b="1" dirty="0" smtClean="0"/>
              <a:t>Tips for Using the Multiplication Course</a:t>
            </a:r>
          </a:p>
          <a:p>
            <a:endParaRPr lang="en-US" sz="1100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 smtClean="0"/>
              <a:t>When looking at playlists, click on the words “View Full Playlist” instead of the thumbnail or the chapter title.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 smtClean="0"/>
              <a:t>Then click on the share button.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 smtClean="0"/>
              <a:t>Copy the link and send it to your class.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 smtClean="0"/>
              <a:t>Begin with 1 lesson (1 video) per day and then adjust the pacing to meet the needs of your class.</a:t>
            </a:r>
          </a:p>
          <a:p>
            <a:endParaRPr lang="en-US" sz="1100" b="1" dirty="0"/>
          </a:p>
          <a:p>
            <a:r>
              <a:rPr lang="en-US" sz="1100" b="1" dirty="0" smtClean="0"/>
              <a:t>For more information read the blog post about The Multiplication Course </a:t>
            </a:r>
            <a:r>
              <a:rPr lang="en-US" sz="1100" b="1" dirty="0" smtClean="0">
                <a:hlinkClick r:id="rId22"/>
              </a:rPr>
              <a:t>here</a:t>
            </a:r>
            <a:r>
              <a:rPr lang="en-US" sz="1100" b="1" dirty="0" smtClean="0"/>
              <a:t>. </a:t>
            </a:r>
            <a:endParaRPr lang="en-US" sz="1100" b="1" dirty="0"/>
          </a:p>
        </p:txBody>
      </p:sp>
      <p:pic>
        <p:nvPicPr>
          <p:cNvPr id="2052" name="Picture 4" descr="C:\Users\Steve Wyborney\Desktop\STEVES Esti-Mystery Clue Toolkit and Templates FALL 2020.jpg">
            <a:hlinkClick r:id="rId23"/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74" y="457200"/>
            <a:ext cx="1492826" cy="111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277352" y="1600200"/>
            <a:ext cx="17624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November  1 – January 8</a:t>
            </a:r>
            <a:endParaRPr lang="en-US" sz="1200" b="1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2286000" y="0"/>
            <a:ext cx="0" cy="1905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209799" y="5091"/>
            <a:ext cx="23807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>
                <a:hlinkClick r:id="rId3"/>
              </a:rPr>
              <a:t>Part 2 - New </a:t>
            </a:r>
            <a:r>
              <a:rPr lang="en-US" sz="800" b="1" dirty="0" err="1" smtClean="0">
                <a:hlinkClick r:id="rId3"/>
              </a:rPr>
              <a:t>Esti</a:t>
            </a:r>
            <a:r>
              <a:rPr lang="en-US" sz="800" b="1" dirty="0" smtClean="0">
                <a:hlinkClick r:id="rId3"/>
              </a:rPr>
              <a:t>-Mysteries and </a:t>
            </a:r>
            <a:r>
              <a:rPr lang="en-US" sz="800" b="1" dirty="0" smtClean="0">
                <a:hlinkClick r:id=""/>
              </a:rPr>
              <a:t>Number Sense Resources Every </a:t>
            </a:r>
            <a:r>
              <a:rPr lang="en-US" sz="800" b="1" dirty="0" smtClean="0">
                <a:hlinkClick r:id="rId3"/>
              </a:rPr>
              <a:t>Day for the Rest </a:t>
            </a:r>
            <a:r>
              <a:rPr lang="en-US" sz="800" b="1" dirty="0" smtClean="0">
                <a:hlinkClick r:id=""/>
              </a:rPr>
              <a:t>of the School Year</a:t>
            </a:r>
            <a:endParaRPr lang="en-US" sz="8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2535940" y="1600200"/>
            <a:ext cx="18172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January 11 – February 26 </a:t>
            </a:r>
            <a:endParaRPr lang="en-US" sz="1200" b="1" dirty="0"/>
          </a:p>
        </p:txBody>
      </p:sp>
      <p:pic>
        <p:nvPicPr>
          <p:cNvPr id="3" name="Picture 2" descr="C:\Users\Steve Wyborney\Desktop\Blog Post Pics and email too\Part 3 Feature Pic.jpg">
            <a:hlinkClick r:id="rId25"/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440" y="457200"/>
            <a:ext cx="1485560" cy="111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-75104" y="5091"/>
            <a:ext cx="2437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>
                <a:hlinkClick r:id="rId23"/>
              </a:rPr>
              <a:t>New </a:t>
            </a:r>
            <a:r>
              <a:rPr lang="en-US" sz="800" b="1" dirty="0" err="1" smtClean="0">
                <a:hlinkClick r:id="rId23"/>
              </a:rPr>
              <a:t>Esti</a:t>
            </a:r>
            <a:r>
              <a:rPr lang="en-US" sz="800" b="1" dirty="0" smtClean="0">
                <a:hlinkClick r:id="rId23"/>
              </a:rPr>
              <a:t>-Mysteries and </a:t>
            </a:r>
            <a:r>
              <a:rPr lang="en-US" sz="800" b="1" dirty="0" smtClean="0">
                <a:hlinkClick r:id=""/>
              </a:rPr>
              <a:t>Number Sense Resources </a:t>
            </a:r>
          </a:p>
          <a:p>
            <a:pPr algn="ctr"/>
            <a:r>
              <a:rPr lang="en-US" sz="800" b="1" dirty="0" smtClean="0">
                <a:hlinkClick r:id=""/>
              </a:rPr>
              <a:t>Every </a:t>
            </a:r>
            <a:r>
              <a:rPr lang="en-US" sz="800" b="1" dirty="0" smtClean="0">
                <a:hlinkClick r:id="rId23"/>
              </a:rPr>
              <a:t>Day for the Rest </a:t>
            </a:r>
            <a:r>
              <a:rPr lang="en-US" sz="800" b="1" dirty="0" smtClean="0">
                <a:hlinkClick r:id=""/>
              </a:rPr>
              <a:t>of the School Year</a:t>
            </a:r>
            <a:endParaRPr lang="en-US" sz="800" b="1" dirty="0"/>
          </a:p>
        </p:txBody>
      </p:sp>
      <p:cxnSp>
        <p:nvCxnSpPr>
          <p:cNvPr id="48" name="Straight Connector 47"/>
          <p:cNvCxnSpPr/>
          <p:nvPr/>
        </p:nvCxnSpPr>
        <p:spPr>
          <a:xfrm>
            <a:off x="4572000" y="0"/>
            <a:ext cx="0" cy="1905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5056278" y="1600200"/>
            <a:ext cx="13558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March 1 – April 16</a:t>
            </a:r>
            <a:endParaRPr lang="en-US" sz="12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4548802" y="0"/>
            <a:ext cx="23853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>
                <a:hlinkClick r:id="rId25"/>
              </a:rPr>
              <a:t>Part 3 - New </a:t>
            </a:r>
            <a:r>
              <a:rPr lang="en-US" sz="800" b="1" dirty="0" err="1" smtClean="0">
                <a:hlinkClick r:id="rId25"/>
              </a:rPr>
              <a:t>Esti</a:t>
            </a:r>
            <a:r>
              <a:rPr lang="en-US" sz="800" b="1" dirty="0" smtClean="0">
                <a:hlinkClick r:id="rId25"/>
              </a:rPr>
              <a:t>-Mysteries and Number Sense Resources Every Day for the Rest of the School Year</a:t>
            </a:r>
            <a:endParaRPr lang="en-US" sz="800" b="1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6858000" y="0"/>
            <a:ext cx="0" cy="1905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368216" y="1600200"/>
            <a:ext cx="13040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April 19 – May 28</a:t>
            </a:r>
            <a:endParaRPr lang="en-US" sz="12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6834802" y="0"/>
            <a:ext cx="23853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/>
              <a:t>Part 4 - New </a:t>
            </a:r>
            <a:r>
              <a:rPr lang="en-US" sz="800" b="1" dirty="0" err="1" smtClean="0"/>
              <a:t>Esti</a:t>
            </a:r>
            <a:r>
              <a:rPr lang="en-US" sz="800" b="1" dirty="0" smtClean="0"/>
              <a:t>-Mysteries and Number Sense Resources Every Day for the Rest of the School Year</a:t>
            </a:r>
            <a:endParaRPr lang="en-US" sz="800" b="1" dirty="0"/>
          </a:p>
        </p:txBody>
      </p:sp>
    </p:spTree>
    <p:extLst>
      <p:ext uri="{BB962C8B-B14F-4D97-AF65-F5344CB8AC3E}">
        <p14:creationId xmlns:p14="http://schemas.microsoft.com/office/powerpoint/2010/main" val="385958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958975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Level 1</a:t>
            </a:r>
            <a:endParaRPr lang="en-US" sz="6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533400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Splat! Medley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smtClean="0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70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1455</TotalTime>
  <Words>2907</Words>
  <Application>Microsoft Office PowerPoint</Application>
  <PresentationFormat>On-screen Show (4:3)</PresentationFormat>
  <Paragraphs>484</Paragraphs>
  <Slides>48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Wyborney</dc:creator>
  <cp:lastModifiedBy>Steve Wyborney</cp:lastModifiedBy>
  <cp:revision>52</cp:revision>
  <dcterms:created xsi:type="dcterms:W3CDTF">2020-11-19T04:27:50Z</dcterms:created>
  <dcterms:modified xsi:type="dcterms:W3CDTF">2021-05-09T20:19:36Z</dcterms:modified>
</cp:coreProperties>
</file>