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88" r:id="rId2"/>
    <p:sldId id="257" r:id="rId3"/>
    <p:sldId id="258" r:id="rId4"/>
    <p:sldId id="259" r:id="rId5"/>
    <p:sldId id="260" r:id="rId6"/>
    <p:sldId id="261" r:id="rId7"/>
    <p:sldId id="385" r:id="rId8"/>
    <p:sldId id="369" r:id="rId9"/>
    <p:sldId id="370" r:id="rId10"/>
    <p:sldId id="381" r:id="rId11"/>
    <p:sldId id="372" r:id="rId12"/>
    <p:sldId id="373" r:id="rId13"/>
    <p:sldId id="386" r:id="rId14"/>
    <p:sldId id="375" r:id="rId15"/>
    <p:sldId id="376" r:id="rId16"/>
    <p:sldId id="377" r:id="rId17"/>
    <p:sldId id="378" r:id="rId18"/>
    <p:sldId id="379" r:id="rId19"/>
    <p:sldId id="38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67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zPby1HUSQ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www.stevewyborney.com/?p=1028" TargetMode="External"/><Relationship Id="rId18" Type="http://schemas.openxmlformats.org/officeDocument/2006/relationships/hyperlink" Target="https://stevewyborney.com/2018/04/the-estimation-clipboard/" TargetMode="External"/><Relationship Id="rId26" Type="http://schemas.openxmlformats.org/officeDocument/2006/relationships/image" Target="../media/image13.jpeg"/><Relationship Id="rId3" Type="http://schemas.openxmlformats.org/officeDocument/2006/relationships/hyperlink" Target="https://stevewyborney.com/2021/01/part-2-new-esti-mysteries-and-number-sense-resources-every-day-for-the-rest-of-the-school-year/" TargetMode="External"/><Relationship Id="rId21" Type="http://schemas.openxmlformats.org/officeDocument/2006/relationships/image" Target="../media/image11.png"/><Relationship Id="rId7" Type="http://schemas.openxmlformats.org/officeDocument/2006/relationships/hyperlink" Target="https://stevewyborney.com/2019/09/51-esti-mysteries/" TargetMode="External"/><Relationship Id="rId12" Type="http://schemas.openxmlformats.org/officeDocument/2006/relationships/image" Target="../media/image7.jpeg"/><Relationship Id="rId17" Type="http://schemas.openxmlformats.org/officeDocument/2006/relationships/image" Target="../media/image9.jpeg"/><Relationship Id="rId25" Type="http://schemas.openxmlformats.org/officeDocument/2006/relationships/hyperlink" Target="https://stevewyborney.com/2021/03/part-3-new-esti-mysteries-and-number-sense-resources-every-day-for-the-rest-of-the-school-year/" TargetMode="External"/><Relationship Id="rId2" Type="http://schemas.openxmlformats.org/officeDocument/2006/relationships/image" Target="../media/image2.jpeg"/><Relationship Id="rId16" Type="http://schemas.openxmlformats.org/officeDocument/2006/relationships/hyperlink" Target="https://www.stevewyborney.com/?p=1483" TargetMode="Externa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hyperlink" Target="http://www.stevewyborney.com/?p=893" TargetMode="External"/><Relationship Id="rId24" Type="http://schemas.openxmlformats.org/officeDocument/2006/relationships/image" Target="../media/image12.jpeg"/><Relationship Id="rId5" Type="http://schemas.openxmlformats.org/officeDocument/2006/relationships/hyperlink" Target="http://www.stevewyborney.com/?p=1253" TargetMode="External"/><Relationship Id="rId15" Type="http://schemas.openxmlformats.org/officeDocument/2006/relationships/hyperlink" Target="https://stevewyborney.com/2019/02/20-days-of-number-sense-rich-math-talk/" TargetMode="External"/><Relationship Id="rId23" Type="http://schemas.openxmlformats.org/officeDocument/2006/relationships/hyperlink" Target="https://stevewyborney.com/2020/11/new-esti-mysteries-and-number-sense-resources-every-day-for-the-rest-of-the-school-year/" TargetMode="External"/><Relationship Id="rId10" Type="http://schemas.openxmlformats.org/officeDocument/2006/relationships/image" Target="../media/image6.jpeg"/><Relationship Id="rId19" Type="http://schemas.openxmlformats.org/officeDocument/2006/relationships/hyperlink" Target="https://www.youtube.com/c/SteveWyborneyMath/playlists?view=1&amp;sort=da&amp;flow=grid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s://www.stevewyborney.com/?p=1891" TargetMode="External"/><Relationship Id="rId14" Type="http://schemas.openxmlformats.org/officeDocument/2006/relationships/image" Target="../media/image8.jpeg"/><Relationship Id="rId22" Type="http://schemas.openxmlformats.org/officeDocument/2006/relationships/hyperlink" Target="https://stevewyborney.com/2020/08/the-multiplication-course-by-steve-wyborney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www.stevewyborney.com/?p=1028" TargetMode="External"/><Relationship Id="rId18" Type="http://schemas.openxmlformats.org/officeDocument/2006/relationships/hyperlink" Target="https://stevewyborney.com/2018/04/the-estimation-clipboard/" TargetMode="External"/><Relationship Id="rId26" Type="http://schemas.openxmlformats.org/officeDocument/2006/relationships/image" Target="../media/image13.jpeg"/><Relationship Id="rId3" Type="http://schemas.openxmlformats.org/officeDocument/2006/relationships/hyperlink" Target="https://stevewyborney.com/2021/01/part-2-new-esti-mysteries-and-number-sense-resources-every-day-for-the-rest-of-the-school-year/" TargetMode="External"/><Relationship Id="rId21" Type="http://schemas.openxmlformats.org/officeDocument/2006/relationships/image" Target="../media/image11.png"/><Relationship Id="rId7" Type="http://schemas.openxmlformats.org/officeDocument/2006/relationships/hyperlink" Target="https://stevewyborney.com/2019/09/51-esti-mysteries/" TargetMode="External"/><Relationship Id="rId12" Type="http://schemas.openxmlformats.org/officeDocument/2006/relationships/image" Target="../media/image7.jpeg"/><Relationship Id="rId17" Type="http://schemas.openxmlformats.org/officeDocument/2006/relationships/image" Target="../media/image9.jpeg"/><Relationship Id="rId25" Type="http://schemas.openxmlformats.org/officeDocument/2006/relationships/hyperlink" Target="https://stevewyborney.com/2021/03/part-3-new-esti-mysteries-and-number-sense-resources-every-day-for-the-rest-of-the-school-year/" TargetMode="External"/><Relationship Id="rId2" Type="http://schemas.openxmlformats.org/officeDocument/2006/relationships/image" Target="../media/image2.jpeg"/><Relationship Id="rId16" Type="http://schemas.openxmlformats.org/officeDocument/2006/relationships/hyperlink" Target="https://www.stevewyborney.com/?p=1483" TargetMode="Externa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hyperlink" Target="http://www.stevewyborney.com/?p=893" TargetMode="External"/><Relationship Id="rId24" Type="http://schemas.openxmlformats.org/officeDocument/2006/relationships/image" Target="../media/image12.jpeg"/><Relationship Id="rId5" Type="http://schemas.openxmlformats.org/officeDocument/2006/relationships/hyperlink" Target="http://www.stevewyborney.com/?p=1253" TargetMode="External"/><Relationship Id="rId15" Type="http://schemas.openxmlformats.org/officeDocument/2006/relationships/hyperlink" Target="https://stevewyborney.com/2019/02/20-days-of-number-sense-rich-math-talk/" TargetMode="External"/><Relationship Id="rId23" Type="http://schemas.openxmlformats.org/officeDocument/2006/relationships/hyperlink" Target="https://stevewyborney.com/2020/11/new-esti-mysteries-and-number-sense-resources-every-day-for-the-rest-of-the-school-year/" TargetMode="External"/><Relationship Id="rId10" Type="http://schemas.openxmlformats.org/officeDocument/2006/relationships/image" Target="../media/image6.jpeg"/><Relationship Id="rId19" Type="http://schemas.openxmlformats.org/officeDocument/2006/relationships/hyperlink" Target="https://www.youtube.com/c/SteveWyborneyMath/playlists?view=1&amp;sort=da&amp;flow=grid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s://www.stevewyborney.com/?p=1891" TargetMode="External"/><Relationship Id="rId14" Type="http://schemas.openxmlformats.org/officeDocument/2006/relationships/image" Target="../media/image8.jpeg"/><Relationship Id="rId22" Type="http://schemas.openxmlformats.org/officeDocument/2006/relationships/hyperlink" Target="https://stevewyborney.com/2020/08/the-multiplication-course-by-steve-wyborney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www.stevewyborney.com/?p=1028" TargetMode="External"/><Relationship Id="rId18" Type="http://schemas.openxmlformats.org/officeDocument/2006/relationships/hyperlink" Target="https://stevewyborney.com/2018/04/the-estimation-clipboard/" TargetMode="External"/><Relationship Id="rId26" Type="http://schemas.openxmlformats.org/officeDocument/2006/relationships/image" Target="../media/image13.jpeg"/><Relationship Id="rId3" Type="http://schemas.openxmlformats.org/officeDocument/2006/relationships/hyperlink" Target="https://stevewyborney.com/2021/01/part-2-new-esti-mysteries-and-number-sense-resources-every-day-for-the-rest-of-the-school-year/" TargetMode="External"/><Relationship Id="rId21" Type="http://schemas.openxmlformats.org/officeDocument/2006/relationships/image" Target="../media/image11.png"/><Relationship Id="rId7" Type="http://schemas.openxmlformats.org/officeDocument/2006/relationships/hyperlink" Target="https://stevewyborney.com/2019/09/51-esti-mysteries/" TargetMode="External"/><Relationship Id="rId12" Type="http://schemas.openxmlformats.org/officeDocument/2006/relationships/image" Target="../media/image7.jpeg"/><Relationship Id="rId17" Type="http://schemas.openxmlformats.org/officeDocument/2006/relationships/image" Target="../media/image9.jpeg"/><Relationship Id="rId25" Type="http://schemas.openxmlformats.org/officeDocument/2006/relationships/hyperlink" Target="https://stevewyborney.com/2021/03/part-3-new-esti-mysteries-and-number-sense-resources-every-day-for-the-rest-of-the-school-year/" TargetMode="External"/><Relationship Id="rId2" Type="http://schemas.openxmlformats.org/officeDocument/2006/relationships/image" Target="../media/image2.jpeg"/><Relationship Id="rId16" Type="http://schemas.openxmlformats.org/officeDocument/2006/relationships/hyperlink" Target="https://www.stevewyborney.com/?p=1483" TargetMode="Externa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hyperlink" Target="http://www.stevewyborney.com/?p=893" TargetMode="External"/><Relationship Id="rId24" Type="http://schemas.openxmlformats.org/officeDocument/2006/relationships/image" Target="../media/image12.jpeg"/><Relationship Id="rId5" Type="http://schemas.openxmlformats.org/officeDocument/2006/relationships/hyperlink" Target="http://www.stevewyborney.com/?p=1253" TargetMode="External"/><Relationship Id="rId15" Type="http://schemas.openxmlformats.org/officeDocument/2006/relationships/hyperlink" Target="https://stevewyborney.com/2019/02/20-days-of-number-sense-rich-math-talk/" TargetMode="External"/><Relationship Id="rId23" Type="http://schemas.openxmlformats.org/officeDocument/2006/relationships/hyperlink" Target="https://stevewyborney.com/2020/11/new-esti-mysteries-and-number-sense-resources-every-day-for-the-rest-of-the-school-year/" TargetMode="External"/><Relationship Id="rId10" Type="http://schemas.openxmlformats.org/officeDocument/2006/relationships/image" Target="../media/image6.jpeg"/><Relationship Id="rId19" Type="http://schemas.openxmlformats.org/officeDocument/2006/relationships/hyperlink" Target="https://www.youtube.com/c/SteveWyborneyMath/playlists?view=1&amp;sort=da&amp;flow=grid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s://www.stevewyborney.com/?p=1891" TargetMode="External"/><Relationship Id="rId14" Type="http://schemas.openxmlformats.org/officeDocument/2006/relationships/image" Target="../media/image8.jpeg"/><Relationship Id="rId22" Type="http://schemas.openxmlformats.org/officeDocument/2006/relationships/hyperlink" Target="https://stevewyborney.com/2020/08/the-multiplication-course-by-steve-wyborney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Which set should I use?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“</a:t>
            </a:r>
            <a:r>
              <a:rPr lang="en-US" sz="2000" b="1" dirty="0" err="1" smtClean="0"/>
              <a:t>Esti</a:t>
            </a:r>
            <a:r>
              <a:rPr lang="en-US" sz="2000" b="1" dirty="0" smtClean="0"/>
              <a:t>-Mysteries are already working well for my class.”</a:t>
            </a:r>
          </a:p>
          <a:p>
            <a:pPr algn="l"/>
            <a:endParaRPr lang="en-US" sz="1800" b="1" dirty="0"/>
          </a:p>
          <a:p>
            <a:pPr algn="l"/>
            <a:r>
              <a:rPr lang="en-US" sz="1600" b="1" i="1" dirty="0" smtClean="0"/>
              <a:t>Use slides 2-7 if </a:t>
            </a:r>
            <a:r>
              <a:rPr lang="en-US" sz="1600" b="1" i="1" dirty="0" err="1" smtClean="0"/>
              <a:t>Esti</a:t>
            </a:r>
            <a:r>
              <a:rPr lang="en-US" sz="1600" b="1" i="1" dirty="0" smtClean="0"/>
              <a:t>-Mysteries are already working well for you.  </a:t>
            </a:r>
            <a:r>
              <a:rPr lang="en-US" sz="1600" dirty="0" smtClean="0"/>
              <a:t>These slides are exactly the same with no changes.  You’re students already have a way of writing down their estimates and are responding to each clue.  They may be using a digital platform to record their thinking, or are writing on paper, or are using a dry erase board or chart – or they have another way of responding to clues in writing.  You probably already notice that when students write down their estimate after each clue that it </a:t>
            </a:r>
            <a:r>
              <a:rPr lang="en-US" sz="1600" dirty="0"/>
              <a:t>helps to propel rich math talk </a:t>
            </a:r>
            <a:r>
              <a:rPr lang="en-US" sz="1600" dirty="0" smtClean="0"/>
              <a:t>and also builds anticipation for the next clue.  If this sounds familiar, then I recommend using slides 1-6. </a:t>
            </a:r>
          </a:p>
          <a:p>
            <a:pPr algn="l"/>
            <a:endParaRPr lang="en-US" sz="1800" dirty="0"/>
          </a:p>
          <a:p>
            <a:pPr algn="l"/>
            <a:r>
              <a:rPr lang="en-US" sz="1800" i="1" dirty="0" smtClean="0"/>
              <a:t>FURTHER OPTIONS FOR DISTANCE LEARNING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 smtClean="0"/>
              <a:t>“I need a chart for everyone to see, and I have a way to digitally write on it.”</a:t>
            </a:r>
            <a:endParaRPr lang="en-US" sz="2000" b="1" dirty="0"/>
          </a:p>
          <a:p>
            <a:pPr algn="l"/>
            <a:endParaRPr lang="en-US" sz="16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8-13 if you simply need an embedded chart to write on during discussion. This may be particularly useful for distance learning if students do not have easy access to a chart.</a:t>
            </a:r>
            <a:r>
              <a:rPr lang="en-US" sz="1600" dirty="0"/>
              <a:t> </a:t>
            </a:r>
            <a:r>
              <a:rPr lang="en-US" sz="1600" dirty="0" smtClean="0"/>
              <a:t> Perhaps they don’t have a chart at home, or they may not be able to easily navigate between tabs to a digital chart.  You </a:t>
            </a:r>
            <a:r>
              <a:rPr lang="en-US" sz="1600" dirty="0"/>
              <a:t>can use a digital </a:t>
            </a:r>
            <a:r>
              <a:rPr lang="en-US" sz="1600" dirty="0" smtClean="0"/>
              <a:t>pen (such as a drawing feature) </a:t>
            </a:r>
            <a:r>
              <a:rPr lang="en-US" sz="1600" dirty="0"/>
              <a:t>to record ideas from </a:t>
            </a:r>
            <a:r>
              <a:rPr lang="en-US" sz="1600" dirty="0" smtClean="0"/>
              <a:t>student discussions and cross out numbers </a:t>
            </a:r>
            <a:r>
              <a:rPr lang="en-US" sz="1600" dirty="0"/>
              <a:t>for the whole class to </a:t>
            </a:r>
            <a:r>
              <a:rPr lang="en-US" sz="1600" dirty="0" smtClean="0"/>
              <a:t>see</a:t>
            </a:r>
            <a:r>
              <a:rPr lang="en-US" sz="1600" dirty="0"/>
              <a:t> </a:t>
            </a:r>
            <a:r>
              <a:rPr lang="en-US" sz="1600" dirty="0" smtClean="0"/>
              <a:t>at the same time.  </a:t>
            </a:r>
            <a:endParaRPr lang="en-US" sz="1600" dirty="0"/>
          </a:p>
          <a:p>
            <a:pPr algn="l"/>
            <a:endParaRPr lang="en-US" sz="2400" b="1" dirty="0"/>
          </a:p>
          <a:p>
            <a:pPr algn="l"/>
            <a:r>
              <a:rPr lang="en-US" sz="2000" b="1" dirty="0"/>
              <a:t>“I need a </a:t>
            </a:r>
            <a:r>
              <a:rPr lang="en-US" sz="2000" b="1" dirty="0" smtClean="0"/>
              <a:t>step-by-step animated chart that eliminates numbers after every clue.”</a:t>
            </a:r>
            <a:endParaRPr lang="en-US" sz="20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14-19 if you want to see numbers disappear from the chart after every clue.  This may be helpful if you need a chart and don’t have an easy way to digitally write on the chart.  You can move forward and backward to see which clues eliminated which numbers.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7400" y="76200"/>
            <a:ext cx="3200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Watch this YouTube video for more information about the charts.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youtu.be/pzPby1HUSQs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73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HRUNKEN FOLDER\Picture5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7"/>
          <a:stretch/>
        </p:blipFill>
        <p:spPr bwMode="auto">
          <a:xfrm>
            <a:off x="485140" y="0"/>
            <a:ext cx="347726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The answer is an </a:t>
            </a:r>
            <a:r>
              <a:rPr lang="en-US" sz="1600" b="1" dirty="0">
                <a:solidFill>
                  <a:schemeClr val="tx1"/>
                </a:solidFill>
              </a:rPr>
              <a:t>even number that is greater than 30 and less than 93.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 answer </a:t>
            </a:r>
            <a:r>
              <a:rPr lang="en-US" sz="1600" b="1" dirty="0" smtClean="0">
                <a:solidFill>
                  <a:schemeClr val="tx1"/>
                </a:solidFill>
              </a:rPr>
              <a:t>is </a:t>
            </a:r>
            <a:r>
              <a:rPr lang="en-US" sz="1600" b="1" dirty="0">
                <a:solidFill>
                  <a:schemeClr val="tx1"/>
                </a:solidFill>
              </a:rPr>
              <a:t>not a multiple of 3</a:t>
            </a:r>
            <a:r>
              <a:rPr lang="en-US" sz="1600" b="1" dirty="0" smtClean="0">
                <a:solidFill>
                  <a:schemeClr val="tx1"/>
                </a:solidFill>
              </a:rPr>
              <a:t>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Find 3 green dice.  The </a:t>
            </a:r>
            <a:r>
              <a:rPr lang="en-US" sz="1600" b="1" dirty="0">
                <a:solidFill>
                  <a:schemeClr val="tx1"/>
                </a:solidFill>
              </a:rPr>
              <a:t>answer has either a 2 or a 3 or a 4 in it.  Cross off all numbers that don’t have any of those digits.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One of the digits in the answer is represented on a 6-sided die.  The other digit is not found on a 6-sided die.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The answer does not include the digit 8.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640626"/>
              </p:ext>
            </p:extLst>
          </p:nvPr>
        </p:nvGraphicFramePr>
        <p:xfrm>
          <a:off x="152400" y="4833788"/>
          <a:ext cx="4419600" cy="1795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78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465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00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74 dice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2" descr="C:\Users\Steve Wyborney\Desktop\SHRUNKEN FOLDER\Picture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465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2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teve Wyborney\Desktop\Part 4 Featured Pi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440" y="457201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teve Wyborney\Desktop\Blog Post Pics and email too\Clipboard Dic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173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5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8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9"/>
          </p:cNvPr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7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7"/>
              </a:rPr>
              <a:t>51 </a:t>
            </a:r>
            <a:r>
              <a:rPr lang="en-US" sz="1100" b="1" dirty="0" err="1" smtClean="0">
                <a:hlinkClick r:id="rId7"/>
              </a:rPr>
              <a:t>Esti</a:t>
            </a:r>
            <a:r>
              <a:rPr lang="en-US" sz="1100" b="1" dirty="0" smtClean="0">
                <a:hlinkClick r:id="rId7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9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2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74" y="45720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7352" y="1600200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28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09799" y="5091"/>
            <a:ext cx="238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3"/>
              </a:rPr>
              <a:t>Part 2 - New </a:t>
            </a:r>
            <a:r>
              <a:rPr lang="en-US" sz="800" b="1" dirty="0" err="1" smtClean="0">
                <a:hlinkClick r:id="rId3"/>
              </a:rPr>
              <a:t>Esti</a:t>
            </a:r>
            <a:r>
              <a:rPr lang="en-US" sz="800" b="1" dirty="0" smtClean="0">
                <a:hlinkClick r:id="rId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Every </a:t>
            </a:r>
            <a:r>
              <a:rPr lang="en-US" sz="800" b="1" dirty="0" smtClean="0">
                <a:hlinkClick r:id="rId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35940" y="1600200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5"/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440" y="457200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-75104" y="5091"/>
            <a:ext cx="2437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3"/>
              </a:rPr>
              <a:t>New </a:t>
            </a:r>
            <a:r>
              <a:rPr lang="en-US" sz="800" b="1" dirty="0" err="1" smtClean="0">
                <a:hlinkClick r:id="rId23"/>
              </a:rPr>
              <a:t>Esti</a:t>
            </a:r>
            <a:r>
              <a:rPr lang="en-US" sz="800" b="1" dirty="0" smtClean="0">
                <a:hlinkClick r:id="rId2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800" b="1" dirty="0" smtClean="0">
                <a:hlinkClick r:id=""/>
              </a:rPr>
              <a:t>Every </a:t>
            </a:r>
            <a:r>
              <a:rPr lang="en-US" sz="800" b="1" dirty="0" smtClean="0">
                <a:hlinkClick r:id="rId2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4572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056278" y="1600200"/>
            <a:ext cx="1355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– April 16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548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5"/>
              </a:rPr>
              <a:t>Part 3 - New </a:t>
            </a:r>
            <a:r>
              <a:rPr lang="en-US" sz="800" b="1" dirty="0" err="1" smtClean="0">
                <a:hlinkClick r:id="rId25"/>
              </a:rPr>
              <a:t>Esti</a:t>
            </a:r>
            <a:r>
              <a:rPr lang="en-US" sz="800" b="1" dirty="0" smtClean="0">
                <a:hlinkClick r:id="rId25"/>
              </a:rPr>
              <a:t>-Mysteries and Number Sense Resources Every Day for the Rest of the School Year</a:t>
            </a:r>
            <a:endParaRPr lang="en-US" sz="800" b="1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85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68216" y="1600200"/>
            <a:ext cx="1304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April 19 – May 28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834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Part 4 - New </a:t>
            </a:r>
            <a:r>
              <a:rPr lang="en-US" sz="800" b="1" dirty="0" err="1" smtClean="0"/>
              <a:t>Esti</a:t>
            </a:r>
            <a:r>
              <a:rPr lang="en-US" sz="800" b="1" dirty="0" smtClean="0"/>
              <a:t>-Mysteries and Number Sense Resources Every Day for the Rest of the School Year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33623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“A Transparent Challenge”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</a:rPr>
              <a:t>This is part of the “Transparent Dice” series.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55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HRUNKEN FOLDER\Picture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465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dice are in the glass?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73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HRUNKEN FOLDER\Picture5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7"/>
          <a:stretch/>
        </p:blipFill>
        <p:spPr bwMode="auto">
          <a:xfrm>
            <a:off x="485140" y="0"/>
            <a:ext cx="347726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The answer is an </a:t>
            </a:r>
            <a:r>
              <a:rPr lang="en-US" sz="1600" b="1" dirty="0">
                <a:solidFill>
                  <a:schemeClr val="tx1"/>
                </a:solidFill>
              </a:rPr>
              <a:t>even number that is greater than 30 and less than 93.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The </a:t>
            </a:r>
            <a:r>
              <a:rPr lang="en-US" sz="1600" b="1" dirty="0">
                <a:solidFill>
                  <a:schemeClr val="tx1"/>
                </a:solidFill>
              </a:rPr>
              <a:t>answer </a:t>
            </a:r>
            <a:r>
              <a:rPr lang="en-US" sz="1600" b="1" dirty="0" smtClean="0">
                <a:solidFill>
                  <a:schemeClr val="tx1"/>
                </a:solidFill>
              </a:rPr>
              <a:t>is </a:t>
            </a:r>
            <a:r>
              <a:rPr lang="en-US" sz="1600" b="1" dirty="0">
                <a:solidFill>
                  <a:schemeClr val="tx1"/>
                </a:solidFill>
              </a:rPr>
              <a:t>not a multiple of 3</a:t>
            </a:r>
            <a:r>
              <a:rPr lang="en-US" sz="1600" b="1" dirty="0" smtClean="0">
                <a:solidFill>
                  <a:schemeClr val="tx1"/>
                </a:solidFill>
              </a:rPr>
              <a:t>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Find 3 green dice.  The </a:t>
            </a:r>
            <a:r>
              <a:rPr lang="en-US" sz="1600" b="1" dirty="0">
                <a:solidFill>
                  <a:schemeClr val="tx1"/>
                </a:solidFill>
              </a:rPr>
              <a:t>answer has either a 2 or a 3 or a 4 in it.  Cross off all numbers that don’t have any of those digits.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One of the digits in the answer is represented on a 6-sided die.  The other digit is not found on a 6-sided die.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The answer does not include the digit 8.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929286"/>
              </p:ext>
            </p:extLst>
          </p:nvPr>
        </p:nvGraphicFramePr>
        <p:xfrm>
          <a:off x="152400" y="4876800"/>
          <a:ext cx="4419600" cy="1795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943554"/>
              </p:ext>
            </p:extLst>
          </p:nvPr>
        </p:nvGraphicFramePr>
        <p:xfrm>
          <a:off x="152400" y="4876800"/>
          <a:ext cx="4419600" cy="1795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481188"/>
              </p:ext>
            </p:extLst>
          </p:nvPr>
        </p:nvGraphicFramePr>
        <p:xfrm>
          <a:off x="152400" y="4876800"/>
          <a:ext cx="4419600" cy="1795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675028"/>
              </p:ext>
            </p:extLst>
          </p:nvPr>
        </p:nvGraphicFramePr>
        <p:xfrm>
          <a:off x="152400" y="4876800"/>
          <a:ext cx="4419600" cy="1795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347929"/>
              </p:ext>
            </p:extLst>
          </p:nvPr>
        </p:nvGraphicFramePr>
        <p:xfrm>
          <a:off x="152400" y="4876800"/>
          <a:ext cx="4419600" cy="1795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35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465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00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74 dice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2" descr="C:\Users\Steve Wyborney\Desktop\SHRUNKEN FOLDER\Picture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465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2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teve Wyborney\Desktop\Part 4 Featured Pi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440" y="457201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teve Wyborney\Desktop\Blog Post Pics and email too\Clipboard Dic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173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5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8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9"/>
          </p:cNvPr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7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7"/>
              </a:rPr>
              <a:t>51 </a:t>
            </a:r>
            <a:r>
              <a:rPr lang="en-US" sz="1100" b="1" dirty="0" err="1" smtClean="0">
                <a:hlinkClick r:id="rId7"/>
              </a:rPr>
              <a:t>Esti</a:t>
            </a:r>
            <a:r>
              <a:rPr lang="en-US" sz="1100" b="1" dirty="0" smtClean="0">
                <a:hlinkClick r:id="rId7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9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2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74" y="45720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7352" y="1600200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28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09799" y="5091"/>
            <a:ext cx="238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3"/>
              </a:rPr>
              <a:t>Part 2 - New </a:t>
            </a:r>
            <a:r>
              <a:rPr lang="en-US" sz="800" b="1" dirty="0" err="1" smtClean="0">
                <a:hlinkClick r:id="rId3"/>
              </a:rPr>
              <a:t>Esti</a:t>
            </a:r>
            <a:r>
              <a:rPr lang="en-US" sz="800" b="1" dirty="0" smtClean="0">
                <a:hlinkClick r:id="rId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Every </a:t>
            </a:r>
            <a:r>
              <a:rPr lang="en-US" sz="800" b="1" dirty="0" smtClean="0">
                <a:hlinkClick r:id="rId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35940" y="1600200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5"/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440" y="457200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-75104" y="5091"/>
            <a:ext cx="2437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3"/>
              </a:rPr>
              <a:t>New </a:t>
            </a:r>
            <a:r>
              <a:rPr lang="en-US" sz="800" b="1" dirty="0" err="1" smtClean="0">
                <a:hlinkClick r:id="rId23"/>
              </a:rPr>
              <a:t>Esti</a:t>
            </a:r>
            <a:r>
              <a:rPr lang="en-US" sz="800" b="1" dirty="0" smtClean="0">
                <a:hlinkClick r:id="rId2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800" b="1" dirty="0" smtClean="0">
                <a:hlinkClick r:id=""/>
              </a:rPr>
              <a:t>Every </a:t>
            </a:r>
            <a:r>
              <a:rPr lang="en-US" sz="800" b="1" dirty="0" smtClean="0">
                <a:hlinkClick r:id="rId2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4572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056278" y="1600200"/>
            <a:ext cx="1355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– April 16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548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5"/>
              </a:rPr>
              <a:t>Part 3 - New </a:t>
            </a:r>
            <a:r>
              <a:rPr lang="en-US" sz="800" b="1" dirty="0" err="1" smtClean="0">
                <a:hlinkClick r:id="rId25"/>
              </a:rPr>
              <a:t>Esti</a:t>
            </a:r>
            <a:r>
              <a:rPr lang="en-US" sz="800" b="1" dirty="0" smtClean="0">
                <a:hlinkClick r:id="rId25"/>
              </a:rPr>
              <a:t>-Mysteries and Number Sense Resources Every Day for the Rest of the School Year</a:t>
            </a:r>
            <a:endParaRPr lang="en-US" sz="800" b="1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85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68216" y="1600200"/>
            <a:ext cx="1304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April 19 – May 28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834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Part 4 - New </a:t>
            </a:r>
            <a:r>
              <a:rPr lang="en-US" sz="800" b="1" dirty="0" err="1" smtClean="0"/>
              <a:t>Esti</a:t>
            </a:r>
            <a:r>
              <a:rPr lang="en-US" sz="800" b="1" dirty="0" smtClean="0"/>
              <a:t>-Mysteries and Number Sense Resources Every Day for the Rest of the School Year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33623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“A Transparent Challenge”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</a:rPr>
              <a:t>This is part of the “Transparent Dice” series.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HRUNKEN FOLDER\Picture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465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dice are in the glass?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HRUNKEN FOLDER\Picture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465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The answer is an </a:t>
            </a:r>
            <a:r>
              <a:rPr lang="en-US" sz="1600" b="1" dirty="0">
                <a:solidFill>
                  <a:schemeClr val="tx1"/>
                </a:solidFill>
              </a:rPr>
              <a:t>even number that is greater than 30 and less than 93.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 answer </a:t>
            </a:r>
            <a:r>
              <a:rPr lang="en-US" sz="1600" b="1" dirty="0" smtClean="0">
                <a:solidFill>
                  <a:schemeClr val="tx1"/>
                </a:solidFill>
              </a:rPr>
              <a:t>is </a:t>
            </a:r>
            <a:r>
              <a:rPr lang="en-US" sz="1600" b="1" dirty="0">
                <a:solidFill>
                  <a:schemeClr val="tx1"/>
                </a:solidFill>
              </a:rPr>
              <a:t>not a multiple of 3</a:t>
            </a:r>
            <a:r>
              <a:rPr lang="en-US" sz="1600" b="1" dirty="0" smtClean="0">
                <a:solidFill>
                  <a:schemeClr val="tx1"/>
                </a:solidFill>
              </a:rPr>
              <a:t>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Find 3 green dice.  The </a:t>
            </a:r>
            <a:r>
              <a:rPr lang="en-US" sz="1600" b="1" dirty="0">
                <a:solidFill>
                  <a:schemeClr val="tx1"/>
                </a:solidFill>
              </a:rPr>
              <a:t>answer has either a 2 or a 3 or a 4 in it.  Cross off all numbers that don’t have any of those digits.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One of the digits in the answer is represented on a 6-sided die.  The other digit is not found on a 6-sided die.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The answer does not include the digit 8.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465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74 dice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2" descr="C:\Users\Steve Wyborney\Desktop\SHRUNKEN FOLDER\Picture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465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teve Wyborney\Desktop\Part 4 Featured Pi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440" y="457201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teve Wyborney\Desktop\Blog Post Pics and email too\Clipboard Dic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173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5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8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9"/>
          </p:cNvPr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7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7"/>
              </a:rPr>
              <a:t>51 </a:t>
            </a:r>
            <a:r>
              <a:rPr lang="en-US" sz="1100" b="1" dirty="0" err="1" smtClean="0">
                <a:hlinkClick r:id="rId7"/>
              </a:rPr>
              <a:t>Esti</a:t>
            </a:r>
            <a:r>
              <a:rPr lang="en-US" sz="1100" b="1" dirty="0" smtClean="0">
                <a:hlinkClick r:id="rId7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9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2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74" y="45720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7352" y="1600200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28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09799" y="5091"/>
            <a:ext cx="238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3"/>
              </a:rPr>
              <a:t>Part 2 - New </a:t>
            </a:r>
            <a:r>
              <a:rPr lang="en-US" sz="800" b="1" dirty="0" err="1" smtClean="0">
                <a:hlinkClick r:id="rId3"/>
              </a:rPr>
              <a:t>Esti</a:t>
            </a:r>
            <a:r>
              <a:rPr lang="en-US" sz="800" b="1" dirty="0" smtClean="0">
                <a:hlinkClick r:id="rId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Every </a:t>
            </a:r>
            <a:r>
              <a:rPr lang="en-US" sz="800" b="1" dirty="0" smtClean="0">
                <a:hlinkClick r:id="rId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35940" y="1600200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5"/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440" y="457200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-75104" y="5091"/>
            <a:ext cx="2437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3"/>
              </a:rPr>
              <a:t>New </a:t>
            </a:r>
            <a:r>
              <a:rPr lang="en-US" sz="800" b="1" dirty="0" err="1" smtClean="0">
                <a:hlinkClick r:id="rId23"/>
              </a:rPr>
              <a:t>Esti</a:t>
            </a:r>
            <a:r>
              <a:rPr lang="en-US" sz="800" b="1" dirty="0" smtClean="0">
                <a:hlinkClick r:id="rId2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800" b="1" dirty="0" smtClean="0">
                <a:hlinkClick r:id=""/>
              </a:rPr>
              <a:t>Every </a:t>
            </a:r>
            <a:r>
              <a:rPr lang="en-US" sz="800" b="1" dirty="0" smtClean="0">
                <a:hlinkClick r:id="rId2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4572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056278" y="1600200"/>
            <a:ext cx="1355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– April 16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548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5"/>
              </a:rPr>
              <a:t>Part 3 - New </a:t>
            </a:r>
            <a:r>
              <a:rPr lang="en-US" sz="800" b="1" dirty="0" err="1" smtClean="0">
                <a:hlinkClick r:id="rId25"/>
              </a:rPr>
              <a:t>Esti</a:t>
            </a:r>
            <a:r>
              <a:rPr lang="en-US" sz="800" b="1" dirty="0" smtClean="0">
                <a:hlinkClick r:id="rId25"/>
              </a:rPr>
              <a:t>-Mysteries and Number Sense Resources Every Day for the Rest of the School Year</a:t>
            </a:r>
            <a:endParaRPr lang="en-US" sz="800" b="1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85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68216" y="1600200"/>
            <a:ext cx="1304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April 19 – May 28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834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Part 4 - New </a:t>
            </a:r>
            <a:r>
              <a:rPr lang="en-US" sz="800" b="1" dirty="0" err="1" smtClean="0"/>
              <a:t>Esti</a:t>
            </a:r>
            <a:r>
              <a:rPr lang="en-US" sz="800" b="1" dirty="0" smtClean="0"/>
              <a:t>-Mysteries and Number Sense Resources Every Day for the Rest of the School Year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33623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“A Transparent Challenge”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</a:rPr>
              <a:t>This is part of the “Transparent Dice” series.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55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HRUNKEN FOLDER\Picture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465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dice are in the glass?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73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2770</Words>
  <Application>Microsoft Office PowerPoint</Application>
  <PresentationFormat>On-screen Show (4:3)</PresentationFormat>
  <Paragraphs>694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35</cp:revision>
  <dcterms:created xsi:type="dcterms:W3CDTF">2020-11-09T02:38:45Z</dcterms:created>
  <dcterms:modified xsi:type="dcterms:W3CDTF">2021-04-29T03:06:20Z</dcterms:modified>
</cp:coreProperties>
</file>