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357" r:id="rId8"/>
    <p:sldId id="264" r:id="rId9"/>
    <p:sldId id="338" r:id="rId10"/>
    <p:sldId id="266" r:id="rId11"/>
    <p:sldId id="267" r:id="rId12"/>
    <p:sldId id="339" r:id="rId13"/>
    <p:sldId id="269" r:id="rId14"/>
    <p:sldId id="340" r:id="rId15"/>
    <p:sldId id="271" r:id="rId16"/>
    <p:sldId id="272" r:id="rId17"/>
    <p:sldId id="341" r:id="rId18"/>
    <p:sldId id="274" r:id="rId19"/>
    <p:sldId id="342" r:id="rId20"/>
    <p:sldId id="276" r:id="rId21"/>
    <p:sldId id="277" r:id="rId22"/>
    <p:sldId id="343" r:id="rId23"/>
    <p:sldId id="279" r:id="rId24"/>
    <p:sldId id="344" r:id="rId25"/>
    <p:sldId id="281" r:id="rId26"/>
    <p:sldId id="282" r:id="rId27"/>
    <p:sldId id="345" r:id="rId28"/>
    <p:sldId id="284" r:id="rId29"/>
    <p:sldId id="346" r:id="rId30"/>
    <p:sldId id="286" r:id="rId31"/>
    <p:sldId id="287" r:id="rId32"/>
    <p:sldId id="347" r:id="rId33"/>
    <p:sldId id="289" r:id="rId34"/>
    <p:sldId id="348" r:id="rId35"/>
    <p:sldId id="291" r:id="rId36"/>
    <p:sldId id="292" r:id="rId37"/>
    <p:sldId id="349" r:id="rId38"/>
    <p:sldId id="294" r:id="rId39"/>
    <p:sldId id="350" r:id="rId40"/>
    <p:sldId id="296" r:id="rId41"/>
    <p:sldId id="297" r:id="rId42"/>
    <p:sldId id="351" r:id="rId43"/>
    <p:sldId id="299" r:id="rId44"/>
    <p:sldId id="361" r:id="rId45"/>
    <p:sldId id="301" r:id="rId46"/>
    <p:sldId id="302" r:id="rId47"/>
    <p:sldId id="353" r:id="rId48"/>
    <p:sldId id="304" r:id="rId49"/>
    <p:sldId id="354" r:id="rId50"/>
    <p:sldId id="306" r:id="rId51"/>
    <p:sldId id="307" r:id="rId52"/>
    <p:sldId id="355" r:id="rId53"/>
    <p:sldId id="309" r:id="rId54"/>
    <p:sldId id="356" r:id="rId55"/>
    <p:sldId id="311" r:id="rId56"/>
    <p:sldId id="312" r:id="rId57"/>
    <p:sldId id="313" r:id="rId58"/>
    <p:sldId id="314" r:id="rId59"/>
    <p:sldId id="358" r:id="rId60"/>
    <p:sldId id="359" r:id="rId61"/>
    <p:sldId id="36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1D39C1-AFB8-4670-A443-9D829EE66C3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922918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D39C1-AFB8-4670-A443-9D829EE66C3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2667180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D39C1-AFB8-4670-A443-9D829EE66C3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27909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D39C1-AFB8-4670-A443-9D829EE66C3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225707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D39C1-AFB8-4670-A443-9D829EE66C3C}"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104771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1D39C1-AFB8-4670-A443-9D829EE66C3C}"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368557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1D39C1-AFB8-4670-A443-9D829EE66C3C}" type="datetimeFigureOut">
              <a:rPr lang="en-US" smtClean="0"/>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358855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1D39C1-AFB8-4670-A443-9D829EE66C3C}" type="datetimeFigureOut">
              <a:rPr lang="en-US" smtClean="0"/>
              <a:t>5/19/2021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351086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D39C1-AFB8-4670-A443-9D829EE66C3C}" type="datetimeFigureOut">
              <a:rPr lang="en-US" smtClean="0"/>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85677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D39C1-AFB8-4670-A443-9D829EE66C3C}"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211156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D39C1-AFB8-4670-A443-9D829EE66C3C}"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24564C-1639-4835-84FE-8CB9D2C5FB19}" type="slidenum">
              <a:rPr lang="en-US" smtClean="0"/>
              <a:t>‹#›</a:t>
            </a:fld>
            <a:endParaRPr lang="en-US"/>
          </a:p>
        </p:txBody>
      </p:sp>
    </p:spTree>
    <p:extLst>
      <p:ext uri="{BB962C8B-B14F-4D97-AF65-F5344CB8AC3E}">
        <p14:creationId xmlns:p14="http://schemas.microsoft.com/office/powerpoint/2010/main" val="4186989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D39C1-AFB8-4670-A443-9D829EE66C3C}" type="datetimeFigureOut">
              <a:rPr lang="en-US" smtClean="0"/>
              <a:t>5/19/2021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4564C-1639-4835-84FE-8CB9D2C5FB19}" type="slidenum">
              <a:rPr lang="en-US" smtClean="0"/>
              <a:t>‹#›</a:t>
            </a:fld>
            <a:endParaRPr lang="en-US"/>
          </a:p>
        </p:txBody>
      </p:sp>
    </p:spTree>
    <p:extLst>
      <p:ext uri="{BB962C8B-B14F-4D97-AF65-F5344CB8AC3E}">
        <p14:creationId xmlns:p14="http://schemas.microsoft.com/office/powerpoint/2010/main" val="2465254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hyperlink" Target="https://www.youtube.com/watch?v=zTXem6IdbhI"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hyperlink" Target="https://youtu.be/zTXem6IdbhI"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hyperlink" Target="http://www.stevewyborney.com/?p=1028" TargetMode="External"/><Relationship Id="rId18" Type="http://schemas.openxmlformats.org/officeDocument/2006/relationships/hyperlink" Target="https://stevewyborney.com/2018/04/the-estimation-clipboard/" TargetMode="External"/><Relationship Id="rId26" Type="http://schemas.openxmlformats.org/officeDocument/2006/relationships/image" Target="../media/image14.jpeg"/><Relationship Id="rId3" Type="http://schemas.openxmlformats.org/officeDocument/2006/relationships/hyperlink" Target="https://stevewyborney.com/2021/01/part-2-new-esti-mysteries-and-number-sense-resources-every-day-for-the-rest-of-the-school-year/" TargetMode="External"/><Relationship Id="rId21" Type="http://schemas.openxmlformats.org/officeDocument/2006/relationships/image" Target="../media/image12.png"/><Relationship Id="rId7" Type="http://schemas.openxmlformats.org/officeDocument/2006/relationships/hyperlink" Target="https://stevewyborney.com/2019/09/51-esti-mysteries/" TargetMode="External"/><Relationship Id="rId12" Type="http://schemas.openxmlformats.org/officeDocument/2006/relationships/image" Target="../media/image8.jpeg"/><Relationship Id="rId17" Type="http://schemas.openxmlformats.org/officeDocument/2006/relationships/image" Target="../media/image10.jpeg"/><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image" Target="../media/image3.jpeg"/><Relationship Id="rId16" Type="http://schemas.openxmlformats.org/officeDocument/2006/relationships/hyperlink" Target="https://www.stevewyborney.com/?p=1483" TargetMode="External"/><Relationship Id="rId20"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hyperlink" Target="http://www.stevewyborney.com/?p=893" TargetMode="External"/><Relationship Id="rId24" Type="http://schemas.openxmlformats.org/officeDocument/2006/relationships/image" Target="../media/image13.jpeg"/><Relationship Id="rId5" Type="http://schemas.openxmlformats.org/officeDocument/2006/relationships/hyperlink" Target="http://www.stevewyborney.com/?p=1253" TargetMode="External"/><Relationship Id="rId15" Type="http://schemas.openxmlformats.org/officeDocument/2006/relationships/hyperlink" Target="https://stevewyborney.com/2019/02/20-days-of-number-sense-rich-math-talk/" TargetMode="External"/><Relationship Id="rId23" Type="http://schemas.openxmlformats.org/officeDocument/2006/relationships/hyperlink" Target="https://stevewyborney.com/2020/11/new-esti-mysteries-and-number-sense-resources-every-day-for-the-rest-of-the-school-year/" TargetMode="External"/><Relationship Id="rId10" Type="http://schemas.openxmlformats.org/officeDocument/2006/relationships/image" Target="../media/image7.jpeg"/><Relationship Id="rId19" Type="http://schemas.openxmlformats.org/officeDocument/2006/relationships/hyperlink" Target="https://www.youtube.com/c/SteveWyborneyMath/playlists?view=1&amp;sort=da&amp;flow=grid" TargetMode="External"/><Relationship Id="rId4" Type="http://schemas.openxmlformats.org/officeDocument/2006/relationships/image" Target="../media/image4.jpeg"/><Relationship Id="rId9" Type="http://schemas.openxmlformats.org/officeDocument/2006/relationships/hyperlink" Target="https://www.stevewyborney.com/?p=1891" TargetMode="External"/><Relationship Id="rId14" Type="http://schemas.openxmlformats.org/officeDocument/2006/relationships/image" Target="../media/image9.jpeg"/><Relationship Id="rId22" Type="http://schemas.openxmlformats.org/officeDocument/2006/relationships/hyperlink" Target="https://stevewyborney.com/2020/08/the-multiplication-course-by-steve-wyborne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0"/>
            <a:ext cx="9143999" cy="4154984"/>
          </a:xfrm>
          <a:prstGeom prst="rect">
            <a:avLst/>
          </a:prstGeom>
          <a:noFill/>
        </p:spPr>
        <p:txBody>
          <a:bodyPr wrap="square" rtlCol="0">
            <a:spAutoFit/>
          </a:bodyPr>
          <a:lstStyle/>
          <a:p>
            <a:pPr algn="ctr"/>
            <a:r>
              <a:rPr lang="en-US" sz="8800" b="1" dirty="0" smtClean="0"/>
              <a:t>10</a:t>
            </a:r>
            <a:r>
              <a:rPr lang="en-US" sz="8800" b="1" dirty="0"/>
              <a:t> </a:t>
            </a:r>
            <a:r>
              <a:rPr lang="en-US" sz="4000" b="1" dirty="0" err="1" smtClean="0"/>
              <a:t>Subitizing</a:t>
            </a:r>
            <a:r>
              <a:rPr lang="en-US" sz="4000" b="1" dirty="0" smtClean="0"/>
              <a:t> Sets</a:t>
            </a:r>
            <a:endParaRPr lang="en-US" sz="3200" b="1" dirty="0" smtClean="0"/>
          </a:p>
          <a:p>
            <a:pPr algn="ctr"/>
            <a:endParaRPr lang="en-US" sz="3200" b="1" dirty="0" smtClean="0"/>
          </a:p>
          <a:p>
            <a:pPr algn="ctr"/>
            <a:r>
              <a:rPr lang="en-US" sz="3200" b="1" dirty="0" smtClean="0"/>
              <a:t>&amp;</a:t>
            </a:r>
            <a:r>
              <a:rPr lang="en-US" sz="4000" b="1" dirty="0" smtClean="0"/>
              <a:t> </a:t>
            </a:r>
          </a:p>
          <a:p>
            <a:pPr algn="ctr"/>
            <a:r>
              <a:rPr lang="en-US" sz="9600" b="1" dirty="0" smtClean="0"/>
              <a:t>1 </a:t>
            </a:r>
            <a:r>
              <a:rPr lang="en-US" sz="4000" b="1" dirty="0" smtClean="0"/>
              <a:t>Challenge Pattern</a:t>
            </a:r>
          </a:p>
        </p:txBody>
      </p:sp>
      <p:sp>
        <p:nvSpPr>
          <p:cNvPr id="11" name="TextBox 1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4" name="TextBox 3"/>
          <p:cNvSpPr txBox="1"/>
          <p:nvPr/>
        </p:nvSpPr>
        <p:spPr>
          <a:xfrm>
            <a:off x="0" y="4725650"/>
            <a:ext cx="9143999" cy="1446550"/>
          </a:xfrm>
          <a:prstGeom prst="rect">
            <a:avLst/>
          </a:prstGeom>
          <a:noFill/>
        </p:spPr>
        <p:txBody>
          <a:bodyPr wrap="square" rtlCol="0">
            <a:spAutoFit/>
          </a:bodyPr>
          <a:lstStyle/>
          <a:p>
            <a:pPr algn="ctr"/>
            <a:r>
              <a:rPr lang="en-US" sz="8800" b="1" dirty="0" smtClean="0"/>
              <a:t>Part 3</a:t>
            </a:r>
            <a:endParaRPr lang="en-US" sz="4000" b="1" dirty="0" smtClean="0"/>
          </a:p>
        </p:txBody>
      </p:sp>
    </p:spTree>
    <p:extLst>
      <p:ext uri="{BB962C8B-B14F-4D97-AF65-F5344CB8AC3E}">
        <p14:creationId xmlns:p14="http://schemas.microsoft.com/office/powerpoint/2010/main" val="1483935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5" name="TextBox 4"/>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2 of 10</a:t>
            </a:r>
          </a:p>
        </p:txBody>
      </p:sp>
      <p:sp>
        <p:nvSpPr>
          <p:cNvPr id="7" name="TextBox 6"/>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64272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878406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2"/>
          <p:cNvSpPr>
            <a:spLocks noChangeArrowheads="1"/>
          </p:cNvSpPr>
          <p:nvPr/>
        </p:nvSpPr>
        <p:spPr bwMode="auto">
          <a:xfrm>
            <a:off x="5181600" y="1905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6705600" y="1905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057400" y="4223657"/>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581400" y="4223657"/>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057400" y="4223657"/>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801694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7915704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2"/>
          <p:cNvSpPr>
            <a:spLocks noChangeArrowheads="1"/>
          </p:cNvSpPr>
          <p:nvPr/>
        </p:nvSpPr>
        <p:spPr bwMode="auto">
          <a:xfrm>
            <a:off x="5181600" y="1905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6705600" y="1905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057400" y="4223657"/>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581400" y="4223657"/>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057400" y="4223657"/>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801694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3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31139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21597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438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962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486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4864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4864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4927017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30071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2"/>
          <p:cNvSpPr>
            <a:spLocks noChangeArrowheads="1"/>
          </p:cNvSpPr>
          <p:nvPr/>
        </p:nvSpPr>
        <p:spPr bwMode="auto">
          <a:xfrm>
            <a:off x="2438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3962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4864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4864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4864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492701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639663"/>
            <a:ext cx="9143999" cy="1446550"/>
          </a:xfrm>
          <a:prstGeom prst="rect">
            <a:avLst/>
          </a:prstGeom>
          <a:noFill/>
        </p:spPr>
        <p:txBody>
          <a:bodyPr wrap="square" rtlCol="0">
            <a:spAutoFit/>
          </a:bodyPr>
          <a:lstStyle/>
          <a:p>
            <a:pPr algn="ctr"/>
            <a:r>
              <a:rPr lang="en-US" sz="4400" b="1" dirty="0" smtClean="0">
                <a:hlinkClick r:id="rId2"/>
              </a:rPr>
              <a:t>Click here</a:t>
            </a:r>
            <a:r>
              <a:rPr lang="en-US" sz="4400" b="1" dirty="0" smtClean="0"/>
              <a:t> to watch the YouTube video about how to use this resource.</a:t>
            </a:r>
            <a:endParaRPr lang="en-US" sz="1600" b="1" dirty="0" smtClean="0"/>
          </a:p>
        </p:txBody>
      </p:sp>
      <p:sp>
        <p:nvSpPr>
          <p:cNvPr id="11" name="TextBox 10"/>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tx1">
                  <a:lumMod val="75000"/>
                  <a:lumOff val="25000"/>
                </a:schemeClr>
              </a:solidFill>
            </a:endParaRPr>
          </a:p>
        </p:txBody>
      </p:sp>
      <p:pic>
        <p:nvPicPr>
          <p:cNvPr id="1026" name="Picture 2" descr="C:\Users\Steve Wyborney\Desktop\10 and 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23363" y="2895600"/>
            <a:ext cx="2698750" cy="202406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Steve Wyborney\AppData\Local\Microsoft\Windows\INetCache\IE\TE2TVCNI\Arrow-Free-Download-PNG[1].png">
            <a:hlinkClick r:id="rId2"/>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52953" y="2560650"/>
            <a:ext cx="3556869" cy="269396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6200" y="6242334"/>
            <a:ext cx="5847645" cy="369332"/>
          </a:xfrm>
          <a:prstGeom prst="rect">
            <a:avLst/>
          </a:prstGeom>
        </p:spPr>
        <p:txBody>
          <a:bodyPr wrap="square">
            <a:spAutoFit/>
          </a:bodyPr>
          <a:lstStyle/>
          <a:p>
            <a:r>
              <a:rPr lang="en-US" dirty="0">
                <a:hlinkClick r:id="rId2"/>
              </a:rPr>
              <a:t>https://</a:t>
            </a:r>
            <a:r>
              <a:rPr lang="en-US" dirty="0" smtClean="0">
                <a:hlinkClick r:id="rId2"/>
              </a:rPr>
              <a:t>www.youtube.com/watch?v=zTXem6IdbhI</a:t>
            </a:r>
            <a:r>
              <a:rPr lang="en-US" dirty="0" smtClean="0"/>
              <a:t> </a:t>
            </a:r>
            <a:endParaRPr lang="en-US" dirty="0"/>
          </a:p>
        </p:txBody>
      </p:sp>
    </p:spTree>
    <p:extLst>
      <p:ext uri="{BB962C8B-B14F-4D97-AF65-F5344CB8AC3E}">
        <p14:creationId xmlns:p14="http://schemas.microsoft.com/office/powerpoint/2010/main" val="1857012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4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289872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0030871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2766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8006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0386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5626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2766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006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742696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208382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2"/>
          <p:cNvSpPr>
            <a:spLocks noChangeArrowheads="1"/>
          </p:cNvSpPr>
          <p:nvPr/>
        </p:nvSpPr>
        <p:spPr bwMode="auto">
          <a:xfrm>
            <a:off x="32766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4800600" y="1600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0386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5562600" y="3124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
          <p:cNvSpPr>
            <a:spLocks noChangeArrowheads="1"/>
          </p:cNvSpPr>
          <p:nvPr/>
        </p:nvSpPr>
        <p:spPr bwMode="auto">
          <a:xfrm>
            <a:off x="32766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4800600" y="4648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742696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5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793238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54516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
          <p:cNvSpPr>
            <a:spLocks noChangeArrowheads="1"/>
          </p:cNvSpPr>
          <p:nvPr/>
        </p:nvSpPr>
        <p:spPr bwMode="auto">
          <a:xfrm>
            <a:off x="4419600" y="1295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943600" y="2819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895600" y="4343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943600" y="4343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242432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047149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
          <p:cNvSpPr>
            <a:spLocks noChangeArrowheads="1"/>
          </p:cNvSpPr>
          <p:nvPr/>
        </p:nvSpPr>
        <p:spPr bwMode="auto">
          <a:xfrm>
            <a:off x="4419600" y="1295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943600" y="2819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
          <p:cNvSpPr>
            <a:spLocks noChangeArrowheads="1"/>
          </p:cNvSpPr>
          <p:nvPr/>
        </p:nvSpPr>
        <p:spPr bwMode="auto">
          <a:xfrm>
            <a:off x="2895600" y="4343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2"/>
          <p:cNvSpPr>
            <a:spLocks noChangeArrowheads="1"/>
          </p:cNvSpPr>
          <p:nvPr/>
        </p:nvSpPr>
        <p:spPr bwMode="auto">
          <a:xfrm>
            <a:off x="5943600" y="4343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242432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000" b="1" dirty="0" smtClean="0"/>
              <a:t>How do I use these?</a:t>
            </a:r>
            <a:endParaRPr lang="en-US" sz="2000" b="1" dirty="0"/>
          </a:p>
          <a:p>
            <a:pPr algn="l"/>
            <a:endParaRPr lang="en-US" sz="2000" b="1" dirty="0" smtClean="0"/>
          </a:p>
          <a:p>
            <a:pPr algn="l"/>
            <a:endParaRPr lang="en-US" sz="2000" dirty="0"/>
          </a:p>
          <a:p>
            <a:pPr algn="l"/>
            <a:r>
              <a:rPr lang="en-US" sz="2000" dirty="0" smtClean="0"/>
              <a:t>Teachers – When you click forward it will make it look like dots appear.  Show the slide with the dots for just 1 second.  Then click again – and the dots will disappear.</a:t>
            </a:r>
          </a:p>
          <a:p>
            <a:pPr algn="l"/>
            <a:endParaRPr lang="en-US" sz="2000" dirty="0" smtClean="0"/>
          </a:p>
          <a:p>
            <a:pPr algn="l"/>
            <a:endParaRPr lang="en-US" sz="2000" dirty="0"/>
          </a:p>
          <a:p>
            <a:pPr algn="l"/>
            <a:r>
              <a:rPr lang="en-US" sz="2000" dirty="0" smtClean="0"/>
              <a:t>When the dots disappear, ask your students how many they saw.</a:t>
            </a:r>
          </a:p>
          <a:p>
            <a:pPr algn="l"/>
            <a:endParaRPr lang="en-US" sz="2000" dirty="0" smtClean="0"/>
          </a:p>
          <a:p>
            <a:pPr algn="l"/>
            <a:endParaRPr lang="en-US" sz="2000" dirty="0"/>
          </a:p>
          <a:p>
            <a:pPr algn="l"/>
            <a:r>
              <a:rPr lang="en-US" sz="2000" dirty="0" smtClean="0"/>
              <a:t>Follow the suggested text, and adjust as needed.</a:t>
            </a:r>
            <a:endParaRPr lang="en-US" sz="2000" dirty="0"/>
          </a:p>
          <a:p>
            <a:pPr algn="l"/>
            <a:endParaRPr lang="en-US" sz="2000" dirty="0" smtClean="0"/>
          </a:p>
          <a:p>
            <a:pPr algn="l"/>
            <a:endParaRPr lang="en-US" sz="2000" dirty="0"/>
          </a:p>
          <a:p>
            <a:pPr algn="l"/>
            <a:r>
              <a:rPr lang="en-US" sz="2000" dirty="0" smtClean="0"/>
              <a:t>When you reach the challenge at the end, spend much more time on it.  Invite students to share many, many different ways they can see the group.  You can annotate on your screen to illustrate the student descriptions of how they see the group.</a:t>
            </a:r>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5442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6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934038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561875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2"/>
          <p:cNvSpPr>
            <a:spLocks noChangeArrowheads="1"/>
          </p:cNvSpPr>
          <p:nvPr/>
        </p:nvSpPr>
        <p:spPr bwMode="auto">
          <a:xfrm>
            <a:off x="2590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4071291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8051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2"/>
          <p:cNvSpPr>
            <a:spLocks noChangeArrowheads="1"/>
          </p:cNvSpPr>
          <p:nvPr/>
        </p:nvSpPr>
        <p:spPr bwMode="auto">
          <a:xfrm>
            <a:off x="25908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5791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12192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40712919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7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1086715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587858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25908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56388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3352800"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876800"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5908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6388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5908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3947087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6617575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2"/>
          <p:cNvSpPr>
            <a:spLocks noChangeArrowheads="1"/>
          </p:cNvSpPr>
          <p:nvPr/>
        </p:nvSpPr>
        <p:spPr bwMode="auto">
          <a:xfrm>
            <a:off x="25908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7" name="Oval 2"/>
          <p:cNvSpPr>
            <a:spLocks noChangeArrowheads="1"/>
          </p:cNvSpPr>
          <p:nvPr/>
        </p:nvSpPr>
        <p:spPr bwMode="auto">
          <a:xfrm>
            <a:off x="5638800" y="1371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1" name="Oval 2"/>
          <p:cNvSpPr>
            <a:spLocks noChangeArrowheads="1"/>
          </p:cNvSpPr>
          <p:nvPr/>
        </p:nvSpPr>
        <p:spPr bwMode="auto">
          <a:xfrm>
            <a:off x="3352800"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4876800" y="2895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2"/>
          <p:cNvSpPr>
            <a:spLocks noChangeArrowheads="1"/>
          </p:cNvSpPr>
          <p:nvPr/>
        </p:nvSpPr>
        <p:spPr bwMode="auto">
          <a:xfrm>
            <a:off x="25908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56388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7" name="Oval 2"/>
          <p:cNvSpPr>
            <a:spLocks noChangeArrowheads="1"/>
          </p:cNvSpPr>
          <p:nvPr/>
        </p:nvSpPr>
        <p:spPr bwMode="auto">
          <a:xfrm>
            <a:off x="2590800" y="4419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39470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7" name="Rectangular Callout 6"/>
          <p:cNvSpPr/>
          <p:nvPr/>
        </p:nvSpPr>
        <p:spPr>
          <a:xfrm>
            <a:off x="533400" y="275892"/>
            <a:ext cx="2362200" cy="1705308"/>
          </a:xfrm>
          <a:prstGeom prst="wedgeRectCallout">
            <a:avLst>
              <a:gd name="adj1" fmla="val -58513"/>
              <a:gd name="adj2" fmla="val 9087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I’m going to click and let you see a picture for </a:t>
            </a:r>
            <a:r>
              <a:rPr lang="en-US" b="1" u="sng" dirty="0" smtClean="0">
                <a:solidFill>
                  <a:schemeClr val="tx1"/>
                </a:solidFill>
              </a:rPr>
              <a:t>1 second</a:t>
            </a:r>
            <a:r>
              <a:rPr lang="en-US" b="1" dirty="0" smtClean="0">
                <a:solidFill>
                  <a:schemeClr val="tx1"/>
                </a:solidFill>
              </a:rPr>
              <a:t>.  Then I’ll click again to make the picture disappear.</a:t>
            </a:r>
            <a:endParaRPr lang="en-US" b="1" dirty="0">
              <a:solidFill>
                <a:schemeClr val="tx1"/>
              </a:solidFill>
            </a:endParaRPr>
          </a:p>
        </p:txBody>
      </p:sp>
      <p:sp>
        <p:nvSpPr>
          <p:cNvPr id="9" name="Rectangular Callout 8"/>
          <p:cNvSpPr/>
          <p:nvPr/>
        </p:nvSpPr>
        <p:spPr>
          <a:xfrm>
            <a:off x="3390900" y="275892"/>
            <a:ext cx="2362200" cy="1705308"/>
          </a:xfrm>
          <a:prstGeom prst="wedgeRectCallout">
            <a:avLst>
              <a:gd name="adj1" fmla="val -58513"/>
              <a:gd name="adj2" fmla="val 9087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When the picture has disappeared, I’ll ask you how many dots there were.</a:t>
            </a:r>
            <a:endParaRPr lang="en-US" b="1" dirty="0">
              <a:solidFill>
                <a:schemeClr val="tx1"/>
              </a:solidFill>
            </a:endParaRPr>
          </a:p>
        </p:txBody>
      </p:sp>
      <p:sp>
        <p:nvSpPr>
          <p:cNvPr id="10" name="Rectangular Callout 9"/>
          <p:cNvSpPr/>
          <p:nvPr/>
        </p:nvSpPr>
        <p:spPr>
          <a:xfrm>
            <a:off x="6248400" y="275892"/>
            <a:ext cx="2362200" cy="1705308"/>
          </a:xfrm>
          <a:prstGeom prst="wedgeRectCallout">
            <a:avLst>
              <a:gd name="adj1" fmla="val -58513"/>
              <a:gd name="adj2" fmla="val 9087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Then you’ll have a chance to see it again.</a:t>
            </a:r>
            <a:endParaRPr lang="en-US" b="1" dirty="0">
              <a:solidFill>
                <a:schemeClr val="tx1"/>
              </a:solidFill>
            </a:endParaRPr>
          </a:p>
        </p:txBody>
      </p:sp>
      <p:sp>
        <p:nvSpPr>
          <p:cNvPr id="6" name="Rectangular Callout 5"/>
          <p:cNvSpPr/>
          <p:nvPr/>
        </p:nvSpPr>
        <p:spPr>
          <a:xfrm>
            <a:off x="3390900" y="3406422"/>
            <a:ext cx="2362200" cy="1705308"/>
          </a:xfrm>
          <a:prstGeom prst="wedgeRectCallout">
            <a:avLst>
              <a:gd name="adj1" fmla="val -58513"/>
              <a:gd name="adj2" fmla="val 9087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We’ll look at 10 sets – and then I’ll show you 1 challenge.  You’ll see the challenge after the 10 sets.</a:t>
            </a:r>
            <a:endParaRPr lang="en-US" b="1" dirty="0">
              <a:solidFill>
                <a:schemeClr val="tx1"/>
              </a:solidFill>
            </a:endParaRPr>
          </a:p>
        </p:txBody>
      </p:sp>
    </p:spTree>
    <p:extLst>
      <p:ext uri="{BB962C8B-B14F-4D97-AF65-F5344CB8AC3E}">
        <p14:creationId xmlns:p14="http://schemas.microsoft.com/office/powerpoint/2010/main" val="338474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8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1240057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303306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
          <p:cNvSpPr>
            <a:spLocks noChangeArrowheads="1"/>
          </p:cNvSpPr>
          <p:nvPr/>
        </p:nvSpPr>
        <p:spPr bwMode="auto">
          <a:xfrm>
            <a:off x="2667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191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15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113680515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40478289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2"/>
          <p:cNvSpPr>
            <a:spLocks noChangeArrowheads="1"/>
          </p:cNvSpPr>
          <p:nvPr/>
        </p:nvSpPr>
        <p:spPr bwMode="auto">
          <a:xfrm>
            <a:off x="2667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3" name="Oval 2"/>
          <p:cNvSpPr>
            <a:spLocks noChangeArrowheads="1"/>
          </p:cNvSpPr>
          <p:nvPr/>
        </p:nvSpPr>
        <p:spPr bwMode="auto">
          <a:xfrm>
            <a:off x="4191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715000" y="2362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429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953000" y="38862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34756535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9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4155967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0991630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276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4800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5146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5626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2766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8006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36745907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7522409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276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4800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5146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55626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2"/>
          <p:cNvSpPr>
            <a:spLocks noChangeArrowheads="1"/>
          </p:cNvSpPr>
          <p:nvPr/>
        </p:nvSpPr>
        <p:spPr bwMode="auto">
          <a:xfrm>
            <a:off x="32766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8006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3674590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1447800"/>
            <a:ext cx="9143999" cy="1323439"/>
          </a:xfrm>
          <a:prstGeom prst="rect">
            <a:avLst/>
          </a:prstGeom>
          <a:noFill/>
        </p:spPr>
        <p:txBody>
          <a:bodyPr wrap="square" rtlCol="0">
            <a:spAutoFit/>
          </a:bodyPr>
          <a:lstStyle/>
          <a:p>
            <a:pPr algn="ctr"/>
            <a:r>
              <a:rPr lang="en-US" sz="8000" b="1" dirty="0" smtClean="0"/>
              <a:t>Set 1 of 10</a:t>
            </a:r>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5" name="Rectangle 4"/>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Important Note:</a:t>
            </a:r>
          </a:p>
          <a:p>
            <a:pPr algn="ctr"/>
            <a:r>
              <a:rPr lang="en-US" sz="1600" b="1" dirty="0" smtClean="0">
                <a:solidFill>
                  <a:schemeClr val="tx1"/>
                </a:solidFill>
              </a:rPr>
              <a:t>If you can see this box, then the slide show is not playing. </a:t>
            </a:r>
          </a:p>
          <a:p>
            <a:pPr algn="ctr"/>
            <a:endParaRPr lang="en-US" sz="1600" b="1" dirty="0">
              <a:solidFill>
                <a:schemeClr val="tx1"/>
              </a:solidFill>
            </a:endParaRPr>
          </a:p>
          <a:p>
            <a:pPr algn="ctr"/>
            <a:r>
              <a:rPr lang="en-US" sz="1600" b="1" dirty="0" smtClean="0">
                <a:solidFill>
                  <a:schemeClr val="tx1"/>
                </a:solidFill>
              </a:rPr>
              <a:t>Here is the solution:</a:t>
            </a:r>
          </a:p>
          <a:p>
            <a:pPr algn="ctr"/>
            <a:endParaRPr lang="en-US" sz="1600" b="1" dirty="0">
              <a:solidFill>
                <a:schemeClr val="tx1"/>
              </a:solidFill>
            </a:endParaRPr>
          </a:p>
          <a:p>
            <a:pPr algn="ctr"/>
            <a:r>
              <a:rPr lang="en-US" sz="1600" b="1" dirty="0" smtClean="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smtClean="0">
                <a:solidFill>
                  <a:schemeClr val="tx1"/>
                </a:solidFill>
              </a:rPr>
              <a:t>If you are using Google Slides, click on View then Present.</a:t>
            </a:r>
            <a:endParaRPr lang="en-US" sz="1600" b="1" dirty="0">
              <a:solidFill>
                <a:schemeClr val="tx1"/>
              </a:solidFill>
            </a:endParaRPr>
          </a:p>
        </p:txBody>
      </p:sp>
    </p:spTree>
    <p:extLst>
      <p:ext uri="{BB962C8B-B14F-4D97-AF65-F5344CB8AC3E}">
        <p14:creationId xmlns:p14="http://schemas.microsoft.com/office/powerpoint/2010/main" val="102795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17951" cy="369332"/>
          </a:xfrm>
          <a:prstGeom prst="rect">
            <a:avLst/>
          </a:prstGeom>
          <a:noFill/>
        </p:spPr>
        <p:txBody>
          <a:bodyPr wrap="none" rtlCol="0">
            <a:spAutoFit/>
          </a:bodyPr>
          <a:lstStyle/>
          <a:p>
            <a:r>
              <a:rPr lang="en-US" b="1" dirty="0" smtClean="0"/>
              <a:t>Let’s look at another group.</a:t>
            </a:r>
            <a:endParaRPr lang="en-US" b="1" dirty="0"/>
          </a:p>
        </p:txBody>
      </p:sp>
      <p:sp>
        <p:nvSpPr>
          <p:cNvPr id="4" name="TextBox 3"/>
          <p:cNvSpPr txBox="1"/>
          <p:nvPr/>
        </p:nvSpPr>
        <p:spPr>
          <a:xfrm>
            <a:off x="1" y="1447800"/>
            <a:ext cx="9143999" cy="1323439"/>
          </a:xfrm>
          <a:prstGeom prst="rect">
            <a:avLst/>
          </a:prstGeom>
          <a:noFill/>
        </p:spPr>
        <p:txBody>
          <a:bodyPr wrap="square" rtlCol="0">
            <a:spAutoFit/>
          </a:bodyPr>
          <a:lstStyle/>
          <a:p>
            <a:pPr algn="ctr"/>
            <a:r>
              <a:rPr lang="en-US" sz="8000" b="1" dirty="0" smtClean="0"/>
              <a:t>Set </a:t>
            </a:r>
            <a:r>
              <a:rPr lang="en-US" sz="8000" b="1" dirty="0"/>
              <a:t>10 of 10</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8282431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30701370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276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4800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5146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8006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8344439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3759273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2"/>
          <p:cNvSpPr>
            <a:spLocks noChangeArrowheads="1"/>
          </p:cNvSpPr>
          <p:nvPr/>
        </p:nvSpPr>
        <p:spPr bwMode="auto">
          <a:xfrm>
            <a:off x="3276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 name="Oval 2"/>
          <p:cNvSpPr>
            <a:spLocks noChangeArrowheads="1"/>
          </p:cNvSpPr>
          <p:nvPr/>
        </p:nvSpPr>
        <p:spPr bwMode="auto">
          <a:xfrm>
            <a:off x="4800600" y="1447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2" name="Oval 2"/>
          <p:cNvSpPr>
            <a:spLocks noChangeArrowheads="1"/>
          </p:cNvSpPr>
          <p:nvPr/>
        </p:nvSpPr>
        <p:spPr bwMode="auto">
          <a:xfrm>
            <a:off x="2514600" y="2971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4800600" y="4495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8344439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Autofit/>
          </a:bodyPr>
          <a:lstStyle/>
          <a:p>
            <a:r>
              <a:rPr lang="en-US" sz="11500" b="1" dirty="0" smtClean="0"/>
              <a:t>Challenge</a:t>
            </a:r>
            <a:br>
              <a:rPr lang="en-US" sz="11500" b="1" dirty="0" smtClean="0"/>
            </a:br>
            <a:r>
              <a:rPr lang="en-US" sz="11500" b="1" dirty="0" smtClean="0"/>
              <a:t>Example</a:t>
            </a:r>
            <a:endParaRPr lang="en-US" sz="115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99393931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You are about to see a larger group of dots.</a:t>
            </a:r>
            <a:br>
              <a:rPr lang="en-US" sz="3200" b="1" dirty="0" smtClean="0"/>
            </a:br>
            <a:r>
              <a:rPr lang="en-US" sz="3200" b="1" dirty="0"/>
              <a:t/>
            </a:r>
            <a:br>
              <a:rPr lang="en-US" sz="3200" b="1" dirty="0"/>
            </a:br>
            <a:r>
              <a:rPr lang="en-US" sz="3200" b="1" dirty="0" smtClean="0"/>
              <a:t>Instead of saying how many dots there are, find as many ways as you can to show how you know what the total is.</a:t>
            </a:r>
            <a:br>
              <a:rPr lang="en-US" sz="3200" b="1" dirty="0" smtClean="0"/>
            </a:br>
            <a:r>
              <a:rPr lang="en-US" sz="3200" b="1" dirty="0"/>
              <a:t/>
            </a:r>
            <a:br>
              <a:rPr lang="en-US" sz="3200" b="1" dirty="0"/>
            </a:br>
            <a:r>
              <a:rPr lang="en-US" sz="3200" b="1" dirty="0" smtClean="0"/>
              <a:t>Here is an example.</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5012239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5636" y="3692351"/>
            <a:ext cx="1682624" cy="164527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457200" y="644351"/>
            <a:ext cx="1557866" cy="1335314"/>
            <a:chOff x="2286000" y="2590800"/>
            <a:chExt cx="3200400" cy="2743200"/>
          </a:xfrm>
        </p:grpSpPr>
        <p:sp>
          <p:nvSpPr>
            <p:cNvPr id="9728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1"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8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9729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18" name="Group 17"/>
          <p:cNvGrpSpPr/>
          <p:nvPr/>
        </p:nvGrpSpPr>
        <p:grpSpPr>
          <a:xfrm>
            <a:off x="3810000" y="644351"/>
            <a:ext cx="1557866" cy="1335314"/>
            <a:chOff x="2286000" y="2590800"/>
            <a:chExt cx="3200400" cy="2743200"/>
          </a:xfrm>
        </p:grpSpPr>
        <p:sp>
          <p:nvSpPr>
            <p:cNvPr id="1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26" name="Group 25"/>
          <p:cNvGrpSpPr/>
          <p:nvPr/>
        </p:nvGrpSpPr>
        <p:grpSpPr>
          <a:xfrm>
            <a:off x="7205134" y="644351"/>
            <a:ext cx="1557866" cy="1335314"/>
            <a:chOff x="2286000" y="2590800"/>
            <a:chExt cx="3200400" cy="2743200"/>
          </a:xfrm>
        </p:grpSpPr>
        <p:sp>
          <p:nvSpPr>
            <p:cNvPr id="27"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8" name="Oval 27"/>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9"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0"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1"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2"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33"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42" name="Group 41"/>
          <p:cNvGrpSpPr/>
          <p:nvPr/>
        </p:nvGrpSpPr>
        <p:grpSpPr>
          <a:xfrm>
            <a:off x="3810000" y="3846286"/>
            <a:ext cx="1557866" cy="1335314"/>
            <a:chOff x="2286000" y="2590800"/>
            <a:chExt cx="3200400" cy="2743200"/>
          </a:xfrm>
        </p:grpSpPr>
        <p:sp>
          <p:nvSpPr>
            <p:cNvPr id="43"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4" name="Oval 43"/>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5"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6"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7"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8"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49"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0" name="Group 49"/>
          <p:cNvGrpSpPr/>
          <p:nvPr/>
        </p:nvGrpSpPr>
        <p:grpSpPr>
          <a:xfrm>
            <a:off x="7205134" y="3846286"/>
            <a:ext cx="1557866" cy="1335314"/>
            <a:chOff x="2286000" y="2590800"/>
            <a:chExt cx="3200400" cy="2743200"/>
          </a:xfrm>
        </p:grpSpPr>
        <p:sp>
          <p:nvSpPr>
            <p:cNvPr id="51"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2" name="Oval 51"/>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3"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4"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5"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6"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57"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grpSp>
        <p:nvGrpSpPr>
          <p:cNvPr id="58" name="Group 57"/>
          <p:cNvGrpSpPr/>
          <p:nvPr/>
        </p:nvGrpSpPr>
        <p:grpSpPr>
          <a:xfrm>
            <a:off x="457200" y="3846286"/>
            <a:ext cx="1557866" cy="1335314"/>
            <a:chOff x="2286000" y="2590800"/>
            <a:chExt cx="3200400" cy="2743200"/>
          </a:xfrm>
        </p:grpSpPr>
        <p:sp>
          <p:nvSpPr>
            <p:cNvPr id="59" name="Oval 9"/>
            <p:cNvSpPr>
              <a:spLocks noChangeArrowheads="1"/>
            </p:cNvSpPr>
            <p:nvPr/>
          </p:nvSpPr>
          <p:spPr bwMode="auto">
            <a:xfrm>
              <a:off x="35814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0" name="Oval 19"/>
            <p:cNvSpPr>
              <a:spLocks noChangeArrowheads="1"/>
            </p:cNvSpPr>
            <p:nvPr/>
          </p:nvSpPr>
          <p:spPr bwMode="auto">
            <a:xfrm>
              <a:off x="48768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1" name="Oval 17"/>
            <p:cNvSpPr>
              <a:spLocks noChangeArrowheads="1"/>
            </p:cNvSpPr>
            <p:nvPr/>
          </p:nvSpPr>
          <p:spPr bwMode="auto">
            <a:xfrm>
              <a:off x="22860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2" name="Oval 18"/>
            <p:cNvSpPr>
              <a:spLocks noChangeArrowheads="1"/>
            </p:cNvSpPr>
            <p:nvPr/>
          </p:nvSpPr>
          <p:spPr bwMode="auto">
            <a:xfrm>
              <a:off x="3581400" y="36576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3" name="Oval 21"/>
            <p:cNvSpPr>
              <a:spLocks noChangeArrowheads="1"/>
            </p:cNvSpPr>
            <p:nvPr/>
          </p:nvSpPr>
          <p:spPr bwMode="auto">
            <a:xfrm>
              <a:off x="35814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4" name="Oval 10"/>
            <p:cNvSpPr>
              <a:spLocks noChangeArrowheads="1"/>
            </p:cNvSpPr>
            <p:nvPr/>
          </p:nvSpPr>
          <p:spPr bwMode="auto">
            <a:xfrm>
              <a:off x="4876800" y="47244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65" name="Oval 7"/>
            <p:cNvSpPr>
              <a:spLocks noChangeArrowheads="1"/>
            </p:cNvSpPr>
            <p:nvPr/>
          </p:nvSpPr>
          <p:spPr bwMode="auto">
            <a:xfrm>
              <a:off x="2286000" y="25908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grpSp>
      <p:sp>
        <p:nvSpPr>
          <p:cNvPr id="2" name="Rounded Rectangle 1"/>
          <p:cNvSpPr/>
          <p:nvPr/>
        </p:nvSpPr>
        <p:spPr>
          <a:xfrm>
            <a:off x="7162800" y="5687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381000" y="1121508"/>
            <a:ext cx="16764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990600" y="1640797"/>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858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3" name="Rounded Rectangle 92"/>
          <p:cNvSpPr/>
          <p:nvPr/>
        </p:nvSpPr>
        <p:spPr>
          <a:xfrm rot="2423851">
            <a:off x="4280750" y="856212"/>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rot="2423851">
            <a:off x="3536340" y="1111705"/>
            <a:ext cx="2052734"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rot="2423851">
            <a:off x="3648495" y="1403617"/>
            <a:ext cx="1241583"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3886200" y="2168351"/>
            <a:ext cx="1316386" cy="369332"/>
          </a:xfrm>
          <a:prstGeom prst="rect">
            <a:avLst/>
          </a:prstGeom>
          <a:noFill/>
        </p:spPr>
        <p:txBody>
          <a:bodyPr wrap="none" rtlCol="0">
            <a:spAutoFit/>
          </a:bodyPr>
          <a:lstStyle/>
          <a:p>
            <a:r>
              <a:rPr lang="en-US" b="1" dirty="0" smtClean="0"/>
              <a:t>2 + 3 + 2 = 7</a:t>
            </a:r>
            <a:endParaRPr lang="en-US" b="1" dirty="0"/>
          </a:p>
        </p:txBody>
      </p:sp>
      <p:sp>
        <p:nvSpPr>
          <p:cNvPr id="99" name="Rounded Rectangle 98"/>
          <p:cNvSpPr/>
          <p:nvPr/>
        </p:nvSpPr>
        <p:spPr>
          <a:xfrm>
            <a:off x="381000" y="603873"/>
            <a:ext cx="1066800" cy="381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7788935" y="1102112"/>
            <a:ext cx="1050265" cy="9900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7315200" y="2168351"/>
            <a:ext cx="1316386" cy="369332"/>
          </a:xfrm>
          <a:prstGeom prst="rect">
            <a:avLst/>
          </a:prstGeom>
          <a:noFill/>
        </p:spPr>
        <p:txBody>
          <a:bodyPr wrap="none" rtlCol="0">
            <a:spAutoFit/>
          </a:bodyPr>
          <a:lstStyle/>
          <a:p>
            <a:r>
              <a:rPr lang="en-US" b="1" dirty="0" smtClean="0"/>
              <a:t>4 + 4 – 1 = 7</a:t>
            </a:r>
            <a:endParaRPr lang="en-US" b="1" dirty="0"/>
          </a:p>
        </p:txBody>
      </p:sp>
      <p:sp>
        <p:nvSpPr>
          <p:cNvPr id="105" name="Oval 9"/>
          <p:cNvSpPr>
            <a:spLocks noChangeArrowheads="1"/>
          </p:cNvSpPr>
          <p:nvPr/>
        </p:nvSpPr>
        <p:spPr bwMode="auto">
          <a:xfrm>
            <a:off x="1696107" y="3846286"/>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6" name="Oval 9"/>
          <p:cNvSpPr>
            <a:spLocks noChangeArrowheads="1"/>
          </p:cNvSpPr>
          <p:nvPr/>
        </p:nvSpPr>
        <p:spPr bwMode="auto">
          <a:xfrm>
            <a:off x="457200" y="4884864"/>
            <a:ext cx="296736" cy="296736"/>
          </a:xfrm>
          <a:prstGeom prst="ellipse">
            <a:avLst/>
          </a:prstGeom>
          <a:noFill/>
          <a:ln w="19050">
            <a:solidFill>
              <a:schemeClr val="tx1"/>
            </a:solidFill>
            <a:round/>
            <a:headEnd/>
            <a:tailEnd/>
          </a:ln>
        </p:spPr>
        <p:txBody>
          <a:bodyPr wrap="none" anchor="ctr"/>
          <a:lstStyle/>
          <a:p>
            <a:endParaRPr lang="en-US">
              <a:latin typeface="Calibri" pitchFamily="34" charset="0"/>
            </a:endParaRPr>
          </a:p>
        </p:txBody>
      </p:sp>
      <p:sp>
        <p:nvSpPr>
          <p:cNvPr id="107" name="TextBox 106"/>
          <p:cNvSpPr txBox="1"/>
          <p:nvPr/>
        </p:nvSpPr>
        <p:spPr>
          <a:xfrm>
            <a:off x="685800" y="5345668"/>
            <a:ext cx="978153" cy="369332"/>
          </a:xfrm>
          <a:prstGeom prst="rect">
            <a:avLst/>
          </a:prstGeom>
          <a:noFill/>
        </p:spPr>
        <p:txBody>
          <a:bodyPr wrap="none" rtlCol="0">
            <a:spAutoFit/>
          </a:bodyPr>
          <a:lstStyle/>
          <a:p>
            <a:r>
              <a:rPr lang="en-US" b="1" dirty="0" smtClean="0"/>
              <a:t>9 – 2 = 7</a:t>
            </a:r>
            <a:endParaRPr lang="en-US" b="1" dirty="0"/>
          </a:p>
        </p:txBody>
      </p:sp>
      <p:cxnSp>
        <p:nvCxnSpPr>
          <p:cNvPr id="6" name="Straight Connector 5"/>
          <p:cNvCxnSpPr>
            <a:stCxn id="45" idx="2"/>
            <a:endCxn id="44" idx="6"/>
          </p:cNvCxnSpPr>
          <p:nvPr/>
        </p:nvCxnSpPr>
        <p:spPr>
          <a:xfrm>
            <a:off x="3810000" y="4513943"/>
            <a:ext cx="155786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endCxn id="43" idx="0"/>
          </p:cNvCxnSpPr>
          <p:nvPr/>
        </p:nvCxnSpPr>
        <p:spPr>
          <a:xfrm flipV="1">
            <a:off x="4588933" y="3846286"/>
            <a:ext cx="0" cy="1338942"/>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4127247" y="5337628"/>
            <a:ext cx="978153" cy="369332"/>
          </a:xfrm>
          <a:prstGeom prst="rect">
            <a:avLst/>
          </a:prstGeom>
          <a:noFill/>
        </p:spPr>
        <p:txBody>
          <a:bodyPr wrap="none" rtlCol="0">
            <a:spAutoFit/>
          </a:bodyPr>
          <a:lstStyle/>
          <a:p>
            <a:r>
              <a:rPr lang="en-US" b="1" dirty="0" smtClean="0"/>
              <a:t>5 + 2 = 7</a:t>
            </a:r>
            <a:endParaRPr lang="en-US" b="1" dirty="0"/>
          </a:p>
        </p:txBody>
      </p:sp>
      <p:grpSp>
        <p:nvGrpSpPr>
          <p:cNvPr id="34" name="Group 33"/>
          <p:cNvGrpSpPr/>
          <p:nvPr/>
        </p:nvGrpSpPr>
        <p:grpSpPr>
          <a:xfrm>
            <a:off x="7359307" y="3951112"/>
            <a:ext cx="778933" cy="704748"/>
            <a:chOff x="7353502" y="3957563"/>
            <a:chExt cx="778933" cy="704748"/>
          </a:xfrm>
        </p:grpSpPr>
        <p:cxnSp>
          <p:nvCxnSpPr>
            <p:cNvPr id="108" name="Straight Connector 107"/>
            <p:cNvCxnSpPr>
              <a:endCxn id="51" idx="6"/>
            </p:cNvCxnSpPr>
            <p:nvPr/>
          </p:nvCxnSpPr>
          <p:spPr>
            <a:xfrm>
              <a:off x="7391400" y="3994654"/>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a:stCxn id="53" idx="4"/>
            </p:cNvCxnSpPr>
            <p:nvPr/>
          </p:nvCxnSpPr>
          <p:spPr>
            <a:xfrm flipV="1">
              <a:off x="7353502" y="3957563"/>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7991872" y="4474721"/>
            <a:ext cx="778933" cy="704748"/>
            <a:chOff x="7353502" y="2810935"/>
            <a:chExt cx="778933" cy="704748"/>
          </a:xfrm>
        </p:grpSpPr>
        <p:cxnSp>
          <p:nvCxnSpPr>
            <p:cNvPr id="111" name="Straight Connector 110"/>
            <p:cNvCxnSpPr/>
            <p:nvPr/>
          </p:nvCxnSpPr>
          <p:spPr>
            <a:xfrm>
              <a:off x="7391400" y="2848026"/>
              <a:ext cx="741035"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7353502" y="2810935"/>
              <a:ext cx="0" cy="70474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3" name="TextBox 112"/>
          <p:cNvSpPr txBox="1"/>
          <p:nvPr/>
        </p:nvSpPr>
        <p:spPr>
          <a:xfrm>
            <a:off x="7480047" y="5337628"/>
            <a:ext cx="1316386" cy="369332"/>
          </a:xfrm>
          <a:prstGeom prst="rect">
            <a:avLst/>
          </a:prstGeom>
          <a:noFill/>
        </p:spPr>
        <p:txBody>
          <a:bodyPr wrap="none" rtlCol="0">
            <a:spAutoFit/>
          </a:bodyPr>
          <a:lstStyle/>
          <a:p>
            <a:r>
              <a:rPr lang="en-US" b="1" dirty="0" smtClean="0"/>
              <a:t>3 + 3 + 1 = 7</a:t>
            </a:r>
            <a:endParaRPr lang="en-US" b="1" dirty="0"/>
          </a:p>
        </p:txBody>
      </p:sp>
      <p:sp>
        <p:nvSpPr>
          <p:cNvPr id="75" name="TextBox 7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76" name="Rectangle 75"/>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Important Note:</a:t>
            </a:r>
          </a:p>
          <a:p>
            <a:pPr algn="ctr"/>
            <a:r>
              <a:rPr lang="en-US" sz="1600" b="1" dirty="0" smtClean="0">
                <a:solidFill>
                  <a:schemeClr val="tx1"/>
                </a:solidFill>
              </a:rPr>
              <a:t>If you can see this box, then the slide show is not playing. </a:t>
            </a:r>
          </a:p>
          <a:p>
            <a:pPr algn="ctr"/>
            <a:endParaRPr lang="en-US" sz="1600" b="1" dirty="0">
              <a:solidFill>
                <a:schemeClr val="tx1"/>
              </a:solidFill>
            </a:endParaRPr>
          </a:p>
          <a:p>
            <a:pPr algn="ctr"/>
            <a:r>
              <a:rPr lang="en-US" sz="1600" b="1" dirty="0" smtClean="0">
                <a:solidFill>
                  <a:schemeClr val="tx1"/>
                </a:solidFill>
              </a:rPr>
              <a:t>Here is the solution:</a:t>
            </a:r>
          </a:p>
          <a:p>
            <a:pPr algn="ctr"/>
            <a:endParaRPr lang="en-US" sz="1600" b="1" dirty="0">
              <a:solidFill>
                <a:schemeClr val="tx1"/>
              </a:solidFill>
            </a:endParaRPr>
          </a:p>
          <a:p>
            <a:pPr algn="ctr"/>
            <a:r>
              <a:rPr lang="en-US" sz="1600" b="1" dirty="0" smtClean="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smtClean="0">
                <a:solidFill>
                  <a:schemeClr val="tx1"/>
                </a:solidFill>
              </a:rPr>
              <a:t>If you are using Google Slides, click on View then Present.</a:t>
            </a:r>
            <a:endParaRPr lang="en-US" sz="1600" b="1" dirty="0">
              <a:solidFill>
                <a:schemeClr val="tx1"/>
              </a:solidFill>
            </a:endParaRPr>
          </a:p>
        </p:txBody>
      </p:sp>
    </p:spTree>
    <p:extLst>
      <p:ext uri="{BB962C8B-B14F-4D97-AF65-F5344CB8AC3E}">
        <p14:creationId xmlns:p14="http://schemas.microsoft.com/office/powerpoint/2010/main" val="224174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7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9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1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91" grpId="0" animBg="1"/>
      <p:bldP spid="92" grpId="0" animBg="1"/>
      <p:bldP spid="4" grpId="0"/>
      <p:bldP spid="93" grpId="0" animBg="1"/>
      <p:bldP spid="96" grpId="0" animBg="1"/>
      <p:bldP spid="97" grpId="0" animBg="1"/>
      <p:bldP spid="98" grpId="0"/>
      <p:bldP spid="99" grpId="0" animBg="1"/>
      <p:bldP spid="101" grpId="0" animBg="1"/>
      <p:bldP spid="102" grpId="0"/>
      <p:bldP spid="105" grpId="0" animBg="1"/>
      <p:bldP spid="106" grpId="0" animBg="1"/>
      <p:bldP spid="107" grpId="0"/>
      <p:bldP spid="100" grpId="0"/>
      <p:bldP spid="113" grpId="0"/>
      <p:bldP spid="76"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r>
              <a:rPr lang="en-US" sz="3200" b="1" dirty="0" smtClean="0"/>
              <a:t>Now I’ll show you a large copy of </a:t>
            </a:r>
            <a:r>
              <a:rPr lang="en-US" sz="3200" b="1" u="sng" dirty="0" smtClean="0"/>
              <a:t>your pattern</a:t>
            </a:r>
            <a:r>
              <a:rPr lang="en-US" sz="3200" b="1" dirty="0" smtClean="0"/>
              <a:t>.</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it is!</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6749913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2083005" y="1676400"/>
            <a:ext cx="5003595" cy="3520245"/>
            <a:chOff x="1981200" y="1524000"/>
            <a:chExt cx="5198832" cy="3657600"/>
          </a:xfrm>
        </p:grpSpPr>
        <p:sp>
          <p:nvSpPr>
            <p:cNvPr id="19"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0"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1"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33"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35"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39"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40"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42"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43"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sp>
        <p:nvSpPr>
          <p:cNvPr id="15" name="TextBox 1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28" name="Rectangular Callout 27"/>
          <p:cNvSpPr/>
          <p:nvPr/>
        </p:nvSpPr>
        <p:spPr>
          <a:xfrm>
            <a:off x="228600" y="76200"/>
            <a:ext cx="1981200" cy="852654"/>
          </a:xfrm>
          <a:prstGeom prst="wedgeRectCallout">
            <a:avLst>
              <a:gd name="adj1" fmla="val -58513"/>
              <a:gd name="adj2" fmla="val 908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What do you see?</a:t>
            </a:r>
          </a:p>
          <a:p>
            <a:pPr algn="ctr"/>
            <a:r>
              <a:rPr lang="en-US" b="1" dirty="0" smtClean="0">
                <a:solidFill>
                  <a:schemeClr val="tx1"/>
                </a:solidFill>
              </a:rPr>
              <a:t>How else can you see it?</a:t>
            </a:r>
            <a:endParaRPr lang="en-US" b="1" dirty="0">
              <a:solidFill>
                <a:schemeClr val="tx1"/>
              </a:solidFill>
            </a:endParaRPr>
          </a:p>
        </p:txBody>
      </p:sp>
    </p:spTree>
    <p:extLst>
      <p:ext uri="{BB962C8B-B14F-4D97-AF65-F5344CB8AC3E}">
        <p14:creationId xmlns:p14="http://schemas.microsoft.com/office/powerpoint/2010/main" val="2578005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7421540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oup 93"/>
          <p:cNvGrpSpPr/>
          <p:nvPr/>
        </p:nvGrpSpPr>
        <p:grpSpPr>
          <a:xfrm>
            <a:off x="304800" y="1752600"/>
            <a:ext cx="1709732" cy="1202870"/>
            <a:chOff x="1981200" y="1524000"/>
            <a:chExt cx="5198832" cy="3657600"/>
          </a:xfrm>
        </p:grpSpPr>
        <p:sp>
          <p:nvSpPr>
            <p:cNvPr id="105"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06"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08"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09"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0"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1"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2"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4"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5"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6"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17"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grpSp>
        <p:nvGrpSpPr>
          <p:cNvPr id="118" name="Group 117"/>
          <p:cNvGrpSpPr/>
          <p:nvPr/>
        </p:nvGrpSpPr>
        <p:grpSpPr>
          <a:xfrm>
            <a:off x="3700468" y="1752600"/>
            <a:ext cx="1709732" cy="1202870"/>
            <a:chOff x="1981200" y="1524000"/>
            <a:chExt cx="5198832" cy="3657600"/>
          </a:xfrm>
        </p:grpSpPr>
        <p:sp>
          <p:nvSpPr>
            <p:cNvPr id="119"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0"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4"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5"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6"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7"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8"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29"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30"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31"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32"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grpSp>
        <p:nvGrpSpPr>
          <p:cNvPr id="154" name="Group 153"/>
          <p:cNvGrpSpPr/>
          <p:nvPr/>
        </p:nvGrpSpPr>
        <p:grpSpPr>
          <a:xfrm>
            <a:off x="7129468" y="1752600"/>
            <a:ext cx="1709732" cy="1202870"/>
            <a:chOff x="1981200" y="1524000"/>
            <a:chExt cx="5198832" cy="3657600"/>
          </a:xfrm>
        </p:grpSpPr>
        <p:sp>
          <p:nvSpPr>
            <p:cNvPr id="155"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56"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57"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58"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59"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0"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1"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2"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3"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5"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6"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sp>
        <p:nvSpPr>
          <p:cNvPr id="164" name="TextBox 16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
        <p:nvSpPr>
          <p:cNvPr id="180" name="Rectangular Callout 179"/>
          <p:cNvSpPr/>
          <p:nvPr/>
        </p:nvSpPr>
        <p:spPr>
          <a:xfrm>
            <a:off x="228600" y="76200"/>
            <a:ext cx="1981200" cy="852654"/>
          </a:xfrm>
          <a:prstGeom prst="wedgeRectCallout">
            <a:avLst>
              <a:gd name="adj1" fmla="val -58513"/>
              <a:gd name="adj2" fmla="val 908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What do you see?</a:t>
            </a:r>
          </a:p>
          <a:p>
            <a:pPr algn="ctr"/>
            <a:r>
              <a:rPr lang="en-US" b="1" dirty="0" smtClean="0">
                <a:solidFill>
                  <a:schemeClr val="tx1"/>
                </a:solidFill>
              </a:rPr>
              <a:t>How else can you see it?</a:t>
            </a:r>
            <a:endParaRPr lang="en-US" b="1" dirty="0">
              <a:solidFill>
                <a:schemeClr val="tx1"/>
              </a:solidFill>
            </a:endParaRPr>
          </a:p>
        </p:txBody>
      </p:sp>
      <p:grpSp>
        <p:nvGrpSpPr>
          <p:cNvPr id="167" name="Group 166"/>
          <p:cNvGrpSpPr/>
          <p:nvPr/>
        </p:nvGrpSpPr>
        <p:grpSpPr>
          <a:xfrm>
            <a:off x="304800" y="4512130"/>
            <a:ext cx="1709732" cy="1202870"/>
            <a:chOff x="1981200" y="1524000"/>
            <a:chExt cx="5198832" cy="3657600"/>
          </a:xfrm>
        </p:grpSpPr>
        <p:sp>
          <p:nvSpPr>
            <p:cNvPr id="168"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69"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0"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1"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2"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3"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4"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5"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6"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7"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178"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grpSp>
        <p:nvGrpSpPr>
          <p:cNvPr id="213" name="Group 212"/>
          <p:cNvGrpSpPr/>
          <p:nvPr/>
        </p:nvGrpSpPr>
        <p:grpSpPr>
          <a:xfrm>
            <a:off x="3700468" y="4512130"/>
            <a:ext cx="1709732" cy="1202870"/>
            <a:chOff x="1981200" y="1524000"/>
            <a:chExt cx="5198832" cy="3657600"/>
          </a:xfrm>
        </p:grpSpPr>
        <p:sp>
          <p:nvSpPr>
            <p:cNvPr id="214"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15"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16"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17"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18"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19"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0"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1"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2"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3"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4"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grpSp>
        <p:nvGrpSpPr>
          <p:cNvPr id="225" name="Group 224"/>
          <p:cNvGrpSpPr/>
          <p:nvPr/>
        </p:nvGrpSpPr>
        <p:grpSpPr>
          <a:xfrm>
            <a:off x="7129468" y="4512130"/>
            <a:ext cx="1709732" cy="1202870"/>
            <a:chOff x="1981200" y="1524000"/>
            <a:chExt cx="5198832" cy="3657600"/>
          </a:xfrm>
        </p:grpSpPr>
        <p:sp>
          <p:nvSpPr>
            <p:cNvPr id="226" name="Oval 2"/>
            <p:cNvSpPr>
              <a:spLocks noChangeArrowheads="1"/>
            </p:cNvSpPr>
            <p:nvPr/>
          </p:nvSpPr>
          <p:spPr bwMode="auto">
            <a:xfrm>
              <a:off x="3606552"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7" name="Oval 2"/>
            <p:cNvSpPr>
              <a:spLocks noChangeArrowheads="1"/>
            </p:cNvSpPr>
            <p:nvPr/>
          </p:nvSpPr>
          <p:spPr bwMode="auto">
            <a:xfrm>
              <a:off x="5130553"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8"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29" name="Oval 2"/>
            <p:cNvSpPr>
              <a:spLocks noChangeArrowheads="1"/>
            </p:cNvSpPr>
            <p:nvPr/>
          </p:nvSpPr>
          <p:spPr bwMode="auto">
            <a:xfrm>
              <a:off x="3505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0" name="Oval 2"/>
            <p:cNvSpPr>
              <a:spLocks noChangeArrowheads="1"/>
            </p:cNvSpPr>
            <p:nvPr/>
          </p:nvSpPr>
          <p:spPr bwMode="auto">
            <a:xfrm>
              <a:off x="5029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1" name="Oval 2"/>
            <p:cNvSpPr>
              <a:spLocks noChangeArrowheads="1"/>
            </p:cNvSpPr>
            <p:nvPr/>
          </p:nvSpPr>
          <p:spPr bwMode="auto">
            <a:xfrm>
              <a:off x="6553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2" name="Oval 2"/>
            <p:cNvSpPr>
              <a:spLocks noChangeArrowheads="1"/>
            </p:cNvSpPr>
            <p:nvPr/>
          </p:nvSpPr>
          <p:spPr bwMode="auto">
            <a:xfrm>
              <a:off x="1981200" y="3048000"/>
              <a:ext cx="609600" cy="609600"/>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3" name="Oval 2"/>
            <p:cNvSpPr>
              <a:spLocks noChangeArrowheads="1"/>
            </p:cNvSpPr>
            <p:nvPr/>
          </p:nvSpPr>
          <p:spPr bwMode="auto">
            <a:xfrm>
              <a:off x="5046431"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4" name="Oval 2"/>
            <p:cNvSpPr>
              <a:spLocks noChangeArrowheads="1"/>
            </p:cNvSpPr>
            <p:nvPr/>
          </p:nvSpPr>
          <p:spPr bwMode="auto">
            <a:xfrm>
              <a:off x="6570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5" name="Oval 2"/>
            <p:cNvSpPr>
              <a:spLocks noChangeArrowheads="1"/>
            </p:cNvSpPr>
            <p:nvPr/>
          </p:nvSpPr>
          <p:spPr bwMode="auto">
            <a:xfrm>
              <a:off x="3522433" y="1524000"/>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sp>
          <p:nvSpPr>
            <p:cNvPr id="236" name="Oval 2"/>
            <p:cNvSpPr>
              <a:spLocks noChangeArrowheads="1"/>
            </p:cNvSpPr>
            <p:nvPr/>
          </p:nvSpPr>
          <p:spPr bwMode="auto">
            <a:xfrm>
              <a:off x="2082554" y="4572001"/>
              <a:ext cx="609599" cy="609599"/>
            </a:xfrm>
            <a:prstGeom prst="ellipse">
              <a:avLst/>
            </a:prstGeom>
            <a:solidFill>
              <a:schemeClr val="tx1"/>
            </a:solidFill>
            <a:ln w="38100">
              <a:solidFill>
                <a:schemeClr val="tx1"/>
              </a:solidFill>
              <a:round/>
              <a:headEnd/>
              <a:tailEnd/>
            </a:ln>
          </p:spPr>
          <p:txBody>
            <a:bodyPr wrap="none" anchor="ctr"/>
            <a:lstStyle/>
            <a:p>
              <a:endParaRPr lang="en-US">
                <a:latin typeface="Calibri" pitchFamily="34" charset="0"/>
              </a:endParaRPr>
            </a:p>
          </p:txBody>
        </p:sp>
      </p:grpSp>
    </p:spTree>
    <p:extLst>
      <p:ext uri="{BB962C8B-B14F-4D97-AF65-F5344CB8AC3E}">
        <p14:creationId xmlns:p14="http://schemas.microsoft.com/office/powerpoint/2010/main" val="36427120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77440" y="457201"/>
            <a:ext cx="1485560" cy="111417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8173" y="457200"/>
            <a:ext cx="1492827" cy="111962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76717" y="2421515"/>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3393946"/>
            <a:ext cx="1519968" cy="430887"/>
          </a:xfrm>
          <a:prstGeom prst="rect">
            <a:avLst/>
          </a:prstGeom>
          <a:noFill/>
        </p:spPr>
        <p:txBody>
          <a:bodyPr wrap="none" rtlCol="0">
            <a:spAutoFit/>
          </a:bodyPr>
          <a:lstStyle/>
          <a:p>
            <a:pPr algn="ctr"/>
            <a:r>
              <a:rPr lang="en-US" sz="1100" b="1" dirty="0" smtClean="0">
                <a:hlinkClick r:id=""/>
              </a:rPr>
              <a:t>80 Cube Conversations</a:t>
            </a:r>
          </a:p>
          <a:p>
            <a:pPr algn="ctr"/>
            <a:r>
              <a:rPr lang="en-US" sz="1100" b="1" dirty="0" smtClean="0">
                <a:hlinkClick r:id=""/>
              </a:rPr>
              <a:t>Lessons</a:t>
            </a:r>
            <a:endParaRPr lang="en-US" sz="1100" b="1" dirty="0" smtClean="0"/>
          </a:p>
        </p:txBody>
      </p:sp>
      <p:pic>
        <p:nvPicPr>
          <p:cNvPr id="30" name="Picture 29">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1000" y="2423162"/>
            <a:ext cx="1217004" cy="912753"/>
          </a:xfrm>
          <a:prstGeom prst="rect">
            <a:avLst/>
          </a:prstGeom>
          <a:ln w="19050">
            <a:solidFill>
              <a:schemeClr val="tx1"/>
            </a:solidFill>
          </a:ln>
        </p:spPr>
      </p:pic>
      <p:pic>
        <p:nvPicPr>
          <p:cNvPr id="1026" name="Picture 2" descr="C:\Users\Steve Wyborney\Desktop\20 Days Title Pic.jpg">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44036" y="2393421"/>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828800"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3324128"/>
            <a:ext cx="1217000" cy="430887"/>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50 Splat! Lessons </a:t>
            </a:r>
            <a:endParaRPr lang="en-US" sz="1100" b="1" dirty="0"/>
          </a:p>
        </p:txBody>
      </p:sp>
      <p:pic>
        <p:nvPicPr>
          <p:cNvPr id="16" name="Picture 7" descr="C:\Users\Steve Wyborney\Desktop\Splat Promos HUGE SET\Slide6.JP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256821" y="2421515"/>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352801" y="3359251"/>
            <a:ext cx="1008609" cy="600164"/>
          </a:xfrm>
          <a:prstGeom prst="rect">
            <a:avLst/>
          </a:prstGeom>
          <a:noFill/>
        </p:spPr>
        <p:txBody>
          <a:bodyPr wrap="none" rtlCol="0">
            <a:spAutoFit/>
          </a:bodyPr>
          <a:lstStyle/>
          <a:p>
            <a:pPr algn="ctr"/>
            <a:r>
              <a:rPr lang="en-US" sz="1100" b="1" dirty="0" smtClean="0">
                <a:hlinkClick r:id=""/>
              </a:rPr>
              <a:t>The Original </a:t>
            </a:r>
          </a:p>
          <a:p>
            <a:pPr algn="ctr"/>
            <a:r>
              <a:rPr lang="en-US" sz="1100" b="1" dirty="0" smtClean="0">
                <a:hlinkClick r:id=""/>
              </a:rPr>
              <a:t>20 Fraction </a:t>
            </a:r>
          </a:p>
          <a:p>
            <a:pPr algn="ctr"/>
            <a:r>
              <a:rPr lang="en-US" sz="1100" b="1" dirty="0" smtClean="0">
                <a:hlinkClick r:id=""/>
              </a:rPr>
              <a:t>Splat! Lessons</a:t>
            </a:r>
            <a:endParaRPr lang="en-US" sz="1100" b="1" dirty="0"/>
          </a:p>
        </p:txBody>
      </p:sp>
      <p:sp>
        <p:nvSpPr>
          <p:cNvPr id="19" name="TextBox 18"/>
          <p:cNvSpPr txBox="1"/>
          <p:nvPr/>
        </p:nvSpPr>
        <p:spPr>
          <a:xfrm>
            <a:off x="381000" y="1964315"/>
            <a:ext cx="4141968" cy="307777"/>
          </a:xfrm>
          <a:prstGeom prst="rect">
            <a:avLst/>
          </a:prstGeom>
          <a:noFill/>
        </p:spPr>
        <p:txBody>
          <a:bodyPr wrap="none" rtlCol="0">
            <a:spAutoFit/>
          </a:bodyPr>
          <a:lstStyle/>
          <a:p>
            <a:r>
              <a:rPr lang="en-US" sz="1400" b="1" dirty="0" smtClean="0"/>
              <a:t>More Free, Downloadable Resources From Blog Posts</a:t>
            </a:r>
            <a:endParaRPr lang="en-US" sz="1400" b="1" dirty="0"/>
          </a:p>
        </p:txBody>
      </p:sp>
      <p:sp>
        <p:nvSpPr>
          <p:cNvPr id="20" name="TextBox 19">
            <a:hlinkClick r:id="rId15"/>
          </p:cNvPr>
          <p:cNvSpPr txBox="1"/>
          <p:nvPr/>
        </p:nvSpPr>
        <p:spPr>
          <a:xfrm>
            <a:off x="7776260" y="3324129"/>
            <a:ext cx="1189748" cy="600164"/>
          </a:xfrm>
          <a:prstGeom prst="rect">
            <a:avLst/>
          </a:prstGeom>
          <a:noFill/>
        </p:spPr>
        <p:txBody>
          <a:bodyPr wrap="none" rtlCol="0">
            <a:spAutoFit/>
          </a:bodyPr>
          <a:lstStyle/>
          <a:p>
            <a:pPr algn="ctr"/>
            <a:r>
              <a:rPr lang="en-US" sz="1100" b="1" dirty="0" smtClean="0">
                <a:hlinkClick r:id=""/>
              </a:rPr>
              <a:t>20 Days of </a:t>
            </a:r>
          </a:p>
          <a:p>
            <a:pPr algn="ctr"/>
            <a:r>
              <a:rPr lang="en-US" sz="1100" b="1" dirty="0" smtClean="0">
                <a:hlinkClick r:id=""/>
              </a:rPr>
              <a:t>Number Sense </a:t>
            </a:r>
          </a:p>
          <a:p>
            <a:pPr algn="ctr"/>
            <a:r>
              <a:rPr lang="en-US" sz="1100" b="1" dirty="0" smtClean="0">
                <a:hlinkClick r:id=""/>
              </a:rPr>
              <a:t>&amp; Rich Math Talk</a:t>
            </a:r>
            <a:endParaRPr lang="en-US" sz="1100" b="1" dirty="0" smtClean="0"/>
          </a:p>
        </p:txBody>
      </p:sp>
      <p:pic>
        <p:nvPicPr>
          <p:cNvPr id="28" name="Picture 2" descr="C:\Users\Steve Wyborney\Desktop\8.8.2018 Desktop\Estimation Clipboard Desktop Materials\Bundle 1 Glasses Pic.jpg">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704294" y="2424134"/>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590561" y="3438436"/>
            <a:ext cx="1402706" cy="600164"/>
          </a:xfrm>
          <a:prstGeom prst="rect">
            <a:avLst/>
          </a:prstGeom>
          <a:noFill/>
        </p:spPr>
        <p:txBody>
          <a:bodyPr wrap="square" rtlCol="0">
            <a:spAutoFit/>
          </a:bodyPr>
          <a:lstStyle/>
          <a:p>
            <a:pPr algn="ctr"/>
            <a:r>
              <a:rPr lang="en-US" sz="1100" b="1" dirty="0" smtClean="0">
                <a:hlinkClick r:id="rId18"/>
              </a:rPr>
              <a:t>The Original 40 Estimation Clipboard Sets</a:t>
            </a:r>
            <a:endParaRPr lang="en-US" sz="1100" b="1" dirty="0" smtClean="0"/>
          </a:p>
        </p:txBody>
      </p:sp>
      <p:cxnSp>
        <p:nvCxnSpPr>
          <p:cNvPr id="6" name="Straight Connector 5"/>
          <p:cNvCxnSpPr/>
          <p:nvPr/>
        </p:nvCxnSpPr>
        <p:spPr>
          <a:xfrm>
            <a:off x="0" y="1905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4019238"/>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9"/>
          </p:cNvPr>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t="25424"/>
          <a:stretch/>
        </p:blipFill>
        <p:spPr bwMode="auto">
          <a:xfrm>
            <a:off x="5105400" y="4637362"/>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7"/>
          </p:cNvPr>
          <p:cNvSpPr txBox="1"/>
          <p:nvPr/>
        </p:nvSpPr>
        <p:spPr>
          <a:xfrm>
            <a:off x="393026" y="3335915"/>
            <a:ext cx="1192955" cy="261610"/>
          </a:xfrm>
          <a:prstGeom prst="rect">
            <a:avLst/>
          </a:prstGeom>
          <a:noFill/>
        </p:spPr>
        <p:txBody>
          <a:bodyPr wrap="none" rtlCol="0">
            <a:spAutoFit/>
          </a:bodyPr>
          <a:lstStyle/>
          <a:p>
            <a:pPr algn="ctr"/>
            <a:r>
              <a:rPr lang="en-US" sz="1100" b="1" dirty="0" smtClean="0">
                <a:hlinkClick r:id="rId7"/>
              </a:rPr>
              <a:t>51 </a:t>
            </a:r>
            <a:r>
              <a:rPr lang="en-US" sz="1100" b="1" dirty="0" err="1" smtClean="0">
                <a:hlinkClick r:id="rId7"/>
              </a:rPr>
              <a:t>Esti</a:t>
            </a:r>
            <a:r>
              <a:rPr lang="en-US" sz="1100" b="1" dirty="0" smtClean="0">
                <a:hlinkClick r:id="rId7"/>
              </a:rPr>
              <a:t>-Mysteries</a:t>
            </a:r>
            <a:endParaRPr lang="en-US" sz="1100" b="1" dirty="0" smtClean="0"/>
          </a:p>
        </p:txBody>
      </p:sp>
      <p:pic>
        <p:nvPicPr>
          <p:cNvPr id="2051" name="Picture 3"/>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81200" y="5724108"/>
            <a:ext cx="340971" cy="31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a:off x="0" y="4057233"/>
            <a:ext cx="4953000" cy="2800767"/>
          </a:xfrm>
          <a:prstGeom prst="rect">
            <a:avLst/>
          </a:prstGeom>
          <a:noFill/>
        </p:spPr>
        <p:txBody>
          <a:bodyPr wrap="square" rtlCol="0">
            <a:spAutoFit/>
          </a:bodyPr>
          <a:lstStyle/>
          <a:p>
            <a:r>
              <a:rPr lang="en-US" sz="1100" b="1" dirty="0" smtClean="0"/>
              <a:t>To Access The Multiplication Course…</a:t>
            </a:r>
          </a:p>
          <a:p>
            <a:endParaRPr lang="en-US" sz="1100" b="1" dirty="0" smtClean="0"/>
          </a:p>
          <a:p>
            <a:pPr marL="342900" indent="-342900">
              <a:buAutoNum type="arabicPeriod"/>
            </a:pPr>
            <a:r>
              <a:rPr lang="en-US" sz="1100" b="1" dirty="0" smtClean="0"/>
              <a:t>Click </a:t>
            </a:r>
            <a:r>
              <a:rPr lang="en-US" sz="1200" b="1" dirty="0" smtClean="0">
                <a:hlinkClick r:id="rId19"/>
              </a:rPr>
              <a:t>here</a:t>
            </a:r>
            <a:r>
              <a:rPr lang="en-US" sz="1200" b="1" dirty="0"/>
              <a:t> </a:t>
            </a:r>
            <a:r>
              <a:rPr lang="en-US" sz="1100" b="1" dirty="0" smtClean="0"/>
              <a:t>to see the chapter playlists on my YouTube channel.</a:t>
            </a:r>
          </a:p>
          <a:p>
            <a:pPr marL="342900" indent="-342900">
              <a:buAutoNum type="arabicPeriod"/>
            </a:pPr>
            <a:r>
              <a:rPr lang="en-US" sz="1100" b="1" dirty="0"/>
              <a:t>C</a:t>
            </a:r>
            <a:r>
              <a:rPr lang="en-US" sz="1100" b="1" dirty="0" smtClean="0"/>
              <a:t>lick on “sort by” (on the right side) and choose </a:t>
            </a:r>
            <a:r>
              <a:rPr lang="en-US" sz="1100" b="1" i="1" u="sng" dirty="0" smtClean="0"/>
              <a:t>Date created (oldest)</a:t>
            </a:r>
          </a:p>
          <a:p>
            <a:pPr marL="342900" indent="-342900">
              <a:buAutoNum type="arabicPeriod"/>
            </a:pPr>
            <a:r>
              <a:rPr lang="en-US" sz="1100" b="1" dirty="0" smtClean="0"/>
              <a:t>You’ll see all 12 chapters in the course.</a:t>
            </a:r>
          </a:p>
          <a:p>
            <a:pPr marL="342900" indent="-342900">
              <a:buAutoNum type="arabicPeriod"/>
            </a:pPr>
            <a:endParaRPr lang="en-US" sz="1100" b="1" dirty="0"/>
          </a:p>
          <a:p>
            <a:r>
              <a:rPr lang="en-US" sz="1100" b="1" dirty="0" smtClean="0"/>
              <a:t>Tips for Using the Multiplication Course</a:t>
            </a:r>
          </a:p>
          <a:p>
            <a:endParaRPr lang="en-US" sz="1100" b="1" dirty="0" smtClean="0"/>
          </a:p>
          <a:p>
            <a:pPr marL="171450" indent="-171450">
              <a:buFont typeface="Arial" panose="020B0604020202020204" pitchFamily="34" charset="0"/>
              <a:buChar char="•"/>
            </a:pPr>
            <a:r>
              <a:rPr lang="en-US" sz="1100" b="1" dirty="0" smtClean="0"/>
              <a:t>When looking at playlists, click on the words “View Full Playlist” instead of the thumbnail or the chapter title.</a:t>
            </a:r>
          </a:p>
          <a:p>
            <a:pPr marL="171450" indent="-171450">
              <a:buFont typeface="Arial" panose="020B0604020202020204" pitchFamily="34" charset="0"/>
              <a:buChar char="•"/>
            </a:pPr>
            <a:r>
              <a:rPr lang="en-US" sz="1100" b="1" dirty="0" smtClean="0"/>
              <a:t>Then click on the share button. </a:t>
            </a:r>
          </a:p>
          <a:p>
            <a:pPr marL="171450" indent="-171450">
              <a:buFont typeface="Arial" panose="020B0604020202020204" pitchFamily="34" charset="0"/>
              <a:buChar char="•"/>
            </a:pPr>
            <a:r>
              <a:rPr lang="en-US" sz="1100" b="1" dirty="0" smtClean="0"/>
              <a:t>Copy the link and send it to your class.</a:t>
            </a:r>
          </a:p>
          <a:p>
            <a:pPr marL="171450" indent="-171450">
              <a:buFont typeface="Arial" panose="020B0604020202020204" pitchFamily="34" charset="0"/>
              <a:buChar char="•"/>
            </a:pPr>
            <a:r>
              <a:rPr lang="en-US" sz="1100" b="1" dirty="0" smtClean="0"/>
              <a:t>Begin with 1 lesson (1 video) per day and then adjust the pacing to meet the needs of your class.</a:t>
            </a:r>
          </a:p>
          <a:p>
            <a:endParaRPr lang="en-US" sz="1100" b="1" dirty="0"/>
          </a:p>
          <a:p>
            <a:r>
              <a:rPr lang="en-US" sz="1100" b="1" dirty="0" smtClean="0"/>
              <a:t>For more information read the blog post about The Multiplication Course </a:t>
            </a:r>
            <a:r>
              <a:rPr lang="en-US" sz="1100" b="1" dirty="0" smtClean="0">
                <a:hlinkClick r:id="rId22"/>
              </a:rPr>
              <a:t>here</a:t>
            </a:r>
            <a:r>
              <a:rPr lang="en-US" sz="1100" b="1" dirty="0" smtClean="0"/>
              <a:t>. </a:t>
            </a:r>
            <a:endParaRPr lang="en-US" sz="1100" b="1" dirty="0"/>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12174" y="457200"/>
            <a:ext cx="1492826" cy="111962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1600200"/>
            <a:ext cx="1762470" cy="276999"/>
          </a:xfrm>
          <a:prstGeom prst="rect">
            <a:avLst/>
          </a:prstGeom>
          <a:noFill/>
        </p:spPr>
        <p:txBody>
          <a:bodyPr wrap="none" rtlCol="0">
            <a:spAutoFit/>
          </a:bodyPr>
          <a:lstStyle/>
          <a:p>
            <a:r>
              <a:rPr lang="en-US" sz="1200" b="1" dirty="0" smtClean="0"/>
              <a:t>November  1 – January 8</a:t>
            </a:r>
            <a:endParaRPr lang="en-US" sz="1200" b="1" dirty="0"/>
          </a:p>
        </p:txBody>
      </p:sp>
      <p:cxnSp>
        <p:nvCxnSpPr>
          <p:cNvPr id="25" name="Straight Connector 24"/>
          <p:cNvCxnSpPr/>
          <p:nvPr/>
        </p:nvCxnSpPr>
        <p:spPr>
          <a:xfrm>
            <a:off x="2286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09799" y="5091"/>
            <a:ext cx="2380761" cy="338554"/>
          </a:xfrm>
          <a:prstGeom prst="rect">
            <a:avLst/>
          </a:prstGeom>
          <a:noFill/>
        </p:spPr>
        <p:txBody>
          <a:bodyPr wrap="square" rtlCol="0">
            <a:spAutoFit/>
          </a:bodyPr>
          <a:lstStyle/>
          <a:p>
            <a:pPr algn="ctr"/>
            <a:r>
              <a:rPr lang="en-US" sz="800" b="1" dirty="0" smtClean="0">
                <a:hlinkClick r:id="rId3"/>
              </a:rPr>
              <a:t>Part 2 - New </a:t>
            </a:r>
            <a:r>
              <a:rPr lang="en-US" sz="800" b="1" dirty="0" err="1" smtClean="0">
                <a:hlinkClick r:id="rId3"/>
              </a:rPr>
              <a:t>Esti</a:t>
            </a:r>
            <a:r>
              <a:rPr lang="en-US" sz="800" b="1" dirty="0" smtClean="0">
                <a:hlinkClick r:id="rId3"/>
              </a:rPr>
              <a:t>-Mysteries and </a:t>
            </a:r>
            <a:r>
              <a:rPr lang="en-US" sz="800" b="1" dirty="0" smtClean="0">
                <a:hlinkClick r:id=""/>
              </a:rPr>
              <a:t>Number Sense Resources Every </a:t>
            </a:r>
            <a:r>
              <a:rPr lang="en-US" sz="800" b="1" dirty="0" smtClean="0">
                <a:hlinkClick r:id="rId3"/>
              </a:rPr>
              <a:t>Day for the Rest </a:t>
            </a:r>
            <a:r>
              <a:rPr lang="en-US" sz="800" b="1" dirty="0" smtClean="0">
                <a:hlinkClick r:id=""/>
              </a:rPr>
              <a:t>of the School Year</a:t>
            </a:r>
            <a:endParaRPr lang="en-US" sz="800" b="1" dirty="0"/>
          </a:p>
        </p:txBody>
      </p:sp>
      <p:sp>
        <p:nvSpPr>
          <p:cNvPr id="32" name="TextBox 31"/>
          <p:cNvSpPr txBox="1"/>
          <p:nvPr/>
        </p:nvSpPr>
        <p:spPr>
          <a:xfrm>
            <a:off x="2535940" y="1600200"/>
            <a:ext cx="1817292" cy="276999"/>
          </a:xfrm>
          <a:prstGeom prst="rect">
            <a:avLst/>
          </a:prstGeom>
          <a:noFill/>
        </p:spPr>
        <p:txBody>
          <a:bodyPr wrap="none" rtlCol="0">
            <a:spAutoFit/>
          </a:bodyPr>
          <a:lstStyle/>
          <a:p>
            <a:r>
              <a:rPr lang="en-US" sz="1200" b="1" dirty="0" smtClean="0"/>
              <a:t>January 11 – February 26 </a:t>
            </a:r>
            <a:endParaRPr lang="en-US" sz="1200" b="1" dirty="0"/>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4991440" y="457200"/>
            <a:ext cx="1485560" cy="1114170"/>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5104" y="5091"/>
            <a:ext cx="2437304" cy="338554"/>
          </a:xfrm>
          <a:prstGeom prst="rect">
            <a:avLst/>
          </a:prstGeom>
          <a:noFill/>
        </p:spPr>
        <p:txBody>
          <a:bodyPr wrap="square" rtlCol="0">
            <a:spAutoFit/>
          </a:bodyPr>
          <a:lstStyle/>
          <a:p>
            <a:pPr algn="ctr"/>
            <a:r>
              <a:rPr lang="en-US" sz="800" b="1" dirty="0" smtClean="0">
                <a:hlinkClick r:id="rId23"/>
              </a:rPr>
              <a:t>New </a:t>
            </a:r>
            <a:r>
              <a:rPr lang="en-US" sz="800" b="1" dirty="0" err="1" smtClean="0">
                <a:hlinkClick r:id="rId23"/>
              </a:rPr>
              <a:t>Esti</a:t>
            </a:r>
            <a:r>
              <a:rPr lang="en-US" sz="800" b="1" dirty="0" smtClean="0">
                <a:hlinkClick r:id="rId23"/>
              </a:rPr>
              <a:t>-Mysteries and </a:t>
            </a:r>
            <a:r>
              <a:rPr lang="en-US" sz="800" b="1" dirty="0" smtClean="0">
                <a:hlinkClick r:id=""/>
              </a:rPr>
              <a:t>Number Sense Resources </a:t>
            </a:r>
          </a:p>
          <a:p>
            <a:pPr algn="ctr"/>
            <a:r>
              <a:rPr lang="en-US" sz="800" b="1" dirty="0" smtClean="0">
                <a:hlinkClick r:id=""/>
              </a:rPr>
              <a:t>Every </a:t>
            </a:r>
            <a:r>
              <a:rPr lang="en-US" sz="800" b="1" dirty="0" smtClean="0">
                <a:hlinkClick r:id="rId23"/>
              </a:rPr>
              <a:t>Day for the Rest </a:t>
            </a:r>
            <a:r>
              <a:rPr lang="en-US" sz="800" b="1" dirty="0" smtClean="0">
                <a:hlinkClick r:id=""/>
              </a:rPr>
              <a:t>of the School Year</a:t>
            </a:r>
            <a:endParaRPr lang="en-US" sz="800" b="1" dirty="0"/>
          </a:p>
        </p:txBody>
      </p:sp>
      <p:cxnSp>
        <p:nvCxnSpPr>
          <p:cNvPr id="48" name="Straight Connector 47"/>
          <p:cNvCxnSpPr/>
          <p:nvPr/>
        </p:nvCxnSpPr>
        <p:spPr>
          <a:xfrm>
            <a:off x="4572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056278" y="1600200"/>
            <a:ext cx="1355884" cy="276999"/>
          </a:xfrm>
          <a:prstGeom prst="rect">
            <a:avLst/>
          </a:prstGeom>
          <a:noFill/>
        </p:spPr>
        <p:txBody>
          <a:bodyPr wrap="none" rtlCol="0">
            <a:spAutoFit/>
          </a:bodyPr>
          <a:lstStyle/>
          <a:p>
            <a:pPr algn="ctr"/>
            <a:r>
              <a:rPr lang="en-US" sz="1200" b="1" dirty="0" smtClean="0"/>
              <a:t>March 1 – April 16</a:t>
            </a:r>
            <a:endParaRPr lang="en-US" sz="1200" b="1" dirty="0"/>
          </a:p>
        </p:txBody>
      </p:sp>
      <p:sp>
        <p:nvSpPr>
          <p:cNvPr id="51" name="TextBox 50"/>
          <p:cNvSpPr txBox="1"/>
          <p:nvPr/>
        </p:nvSpPr>
        <p:spPr>
          <a:xfrm>
            <a:off x="4548802" y="0"/>
            <a:ext cx="2385398" cy="338554"/>
          </a:xfrm>
          <a:prstGeom prst="rect">
            <a:avLst/>
          </a:prstGeom>
          <a:noFill/>
        </p:spPr>
        <p:txBody>
          <a:bodyPr wrap="square" rtlCol="0">
            <a:spAutoFit/>
          </a:bodyPr>
          <a:lstStyle/>
          <a:p>
            <a:pPr algn="ctr"/>
            <a:r>
              <a:rPr lang="en-US" sz="800" b="1" dirty="0" smtClean="0">
                <a:hlinkClick r:id="rId25"/>
              </a:rPr>
              <a:t>Part 3 - New </a:t>
            </a:r>
            <a:r>
              <a:rPr lang="en-US" sz="800" b="1" dirty="0" err="1" smtClean="0">
                <a:hlinkClick r:id="rId25"/>
              </a:rPr>
              <a:t>Esti</a:t>
            </a:r>
            <a:r>
              <a:rPr lang="en-US" sz="800" b="1" dirty="0" smtClean="0">
                <a:hlinkClick r:id="rId25"/>
              </a:rPr>
              <a:t>-Mysteries and Number Sense Resources Every Day for the Rest of the School Year</a:t>
            </a:r>
            <a:endParaRPr lang="en-US" sz="800" b="1" dirty="0"/>
          </a:p>
        </p:txBody>
      </p:sp>
      <p:cxnSp>
        <p:nvCxnSpPr>
          <p:cNvPr id="35" name="Straight Connector 34"/>
          <p:cNvCxnSpPr/>
          <p:nvPr/>
        </p:nvCxnSpPr>
        <p:spPr>
          <a:xfrm>
            <a:off x="6858000" y="0"/>
            <a:ext cx="0" cy="1905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368216" y="1600200"/>
            <a:ext cx="1304011" cy="276999"/>
          </a:xfrm>
          <a:prstGeom prst="rect">
            <a:avLst/>
          </a:prstGeom>
          <a:noFill/>
        </p:spPr>
        <p:txBody>
          <a:bodyPr wrap="none" rtlCol="0">
            <a:spAutoFit/>
          </a:bodyPr>
          <a:lstStyle/>
          <a:p>
            <a:pPr algn="ctr"/>
            <a:r>
              <a:rPr lang="en-US" sz="1200" b="1" dirty="0" smtClean="0"/>
              <a:t>April 19 – May 28</a:t>
            </a:r>
            <a:endParaRPr lang="en-US" sz="1200" b="1" dirty="0"/>
          </a:p>
        </p:txBody>
      </p:sp>
      <p:sp>
        <p:nvSpPr>
          <p:cNvPr id="43" name="TextBox 42"/>
          <p:cNvSpPr txBox="1"/>
          <p:nvPr/>
        </p:nvSpPr>
        <p:spPr>
          <a:xfrm>
            <a:off x="6834802" y="0"/>
            <a:ext cx="2385398" cy="338554"/>
          </a:xfrm>
          <a:prstGeom prst="rect">
            <a:avLst/>
          </a:prstGeom>
          <a:noFill/>
        </p:spPr>
        <p:txBody>
          <a:bodyPr wrap="square" rtlCol="0">
            <a:spAutoFit/>
          </a:bodyPr>
          <a:lstStyle/>
          <a:p>
            <a:pPr algn="ctr"/>
            <a:r>
              <a:rPr lang="en-US" sz="800" b="1" dirty="0" smtClean="0"/>
              <a:t>Part 4 - New </a:t>
            </a:r>
            <a:r>
              <a:rPr lang="en-US" sz="800" b="1" dirty="0" err="1" smtClean="0"/>
              <a:t>Esti</a:t>
            </a:r>
            <a:r>
              <a:rPr lang="en-US" sz="800" b="1" dirty="0" smtClean="0"/>
              <a:t>-Mysteries and Number Sense Resources Every Day for the Rest of the School Year</a:t>
            </a:r>
            <a:endParaRPr lang="en-US" sz="800" b="1" dirty="0"/>
          </a:p>
        </p:txBody>
      </p:sp>
    </p:spTree>
    <p:extLst>
      <p:ext uri="{BB962C8B-B14F-4D97-AF65-F5344CB8AC3E}">
        <p14:creationId xmlns:p14="http://schemas.microsoft.com/office/powerpoint/2010/main" val="3829184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2"/>
          <p:cNvSpPr>
            <a:spLocks noChangeArrowheads="1"/>
          </p:cNvSpPr>
          <p:nvPr/>
        </p:nvSpPr>
        <p:spPr bwMode="auto">
          <a:xfrm>
            <a:off x="4953000" y="114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3429000" y="2667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4953000" y="2667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3429000" y="4191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4953000" y="4191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2633591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240268"/>
            <a:ext cx="2885405" cy="369332"/>
          </a:xfrm>
          <a:prstGeom prst="rect">
            <a:avLst/>
          </a:prstGeom>
          <a:noFill/>
        </p:spPr>
        <p:txBody>
          <a:bodyPr wrap="none" rtlCol="0">
            <a:spAutoFit/>
          </a:bodyPr>
          <a:lstStyle/>
          <a:p>
            <a:r>
              <a:rPr lang="en-US" b="1" dirty="0" smtClean="0"/>
              <a:t>How many dots were there?</a:t>
            </a:r>
            <a:endParaRPr lang="en-US"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2076644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2"/>
          <p:cNvSpPr>
            <a:spLocks noChangeArrowheads="1"/>
          </p:cNvSpPr>
          <p:nvPr/>
        </p:nvSpPr>
        <p:spPr bwMode="auto">
          <a:xfrm>
            <a:off x="4953000" y="1143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4" name="Oval 2"/>
          <p:cNvSpPr>
            <a:spLocks noChangeArrowheads="1"/>
          </p:cNvSpPr>
          <p:nvPr/>
        </p:nvSpPr>
        <p:spPr bwMode="auto">
          <a:xfrm>
            <a:off x="3429000" y="2667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15" name="Oval 2"/>
          <p:cNvSpPr>
            <a:spLocks noChangeArrowheads="1"/>
          </p:cNvSpPr>
          <p:nvPr/>
        </p:nvSpPr>
        <p:spPr bwMode="auto">
          <a:xfrm>
            <a:off x="4953000" y="2667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5" name="Oval 2"/>
          <p:cNvSpPr>
            <a:spLocks noChangeArrowheads="1"/>
          </p:cNvSpPr>
          <p:nvPr/>
        </p:nvSpPr>
        <p:spPr bwMode="auto">
          <a:xfrm>
            <a:off x="3429000" y="4191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
        <p:nvSpPr>
          <p:cNvPr id="26" name="Oval 2"/>
          <p:cNvSpPr>
            <a:spLocks noChangeArrowheads="1"/>
          </p:cNvSpPr>
          <p:nvPr/>
        </p:nvSpPr>
        <p:spPr bwMode="auto">
          <a:xfrm>
            <a:off x="4953000" y="4191000"/>
            <a:ext cx="609600" cy="609600"/>
          </a:xfrm>
          <a:prstGeom prst="ellipse">
            <a:avLst/>
          </a:prstGeom>
          <a:solidFill>
            <a:schemeClr val="tx1"/>
          </a:solidFill>
          <a:ln w="9525">
            <a:solidFill>
              <a:schemeClr val="tx1"/>
            </a:solidFill>
            <a:round/>
            <a:headEnd/>
            <a:tailEnd/>
          </a:ln>
        </p:spPr>
        <p:txBody>
          <a:bodyPr wrap="none" anchor="ctr"/>
          <a:lstStyle/>
          <a:p>
            <a:endParaRPr lang="en-US">
              <a:latin typeface="Calibri" pitchFamily="34" charset="0"/>
            </a:endParaRPr>
          </a:p>
        </p:txBody>
      </p:sp>
    </p:spTree>
    <p:extLst>
      <p:ext uri="{BB962C8B-B14F-4D97-AF65-F5344CB8AC3E}">
        <p14:creationId xmlns:p14="http://schemas.microsoft.com/office/powerpoint/2010/main" val="3190251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858</Words>
  <Application>Microsoft Office PowerPoint</Application>
  <PresentationFormat>On-screen Show (4:3)</PresentationFormat>
  <Paragraphs>158</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 Example</vt:lpstr>
      <vt:lpstr>You are about to see a larger group of dots.  Instead of saying how many dots there are, find as many ways as you can to show how you know what the total is.  Here is an example.</vt:lpstr>
      <vt:lpstr>PowerPoint Presentation</vt:lpstr>
      <vt:lpstr>Now I’ll show you a large copy of your pattern.  Then I’ll show you several smaller copies so you can find as many ways as possible of showing different ways of seeing the total.  Here it is!</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 Wyborney</cp:lastModifiedBy>
  <cp:revision>6</cp:revision>
  <dcterms:created xsi:type="dcterms:W3CDTF">2021-05-19T22:58:27Z</dcterms:created>
  <dcterms:modified xsi:type="dcterms:W3CDTF">2021-05-20T03:10:50Z</dcterms:modified>
</cp:coreProperties>
</file>