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7" r:id="rId2"/>
    <p:sldId id="374" r:id="rId3"/>
    <p:sldId id="338" r:id="rId4"/>
    <p:sldId id="335" r:id="rId5"/>
    <p:sldId id="339" r:id="rId6"/>
    <p:sldId id="368" r:id="rId7"/>
    <p:sldId id="341" r:id="rId8"/>
    <p:sldId id="344" r:id="rId9"/>
    <p:sldId id="369" r:id="rId10"/>
    <p:sldId id="331" r:id="rId11"/>
    <p:sldId id="352" r:id="rId12"/>
    <p:sldId id="370" r:id="rId13"/>
    <p:sldId id="354" r:id="rId14"/>
    <p:sldId id="357" r:id="rId15"/>
    <p:sldId id="371" r:id="rId16"/>
    <p:sldId id="360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05" autoAdjust="0"/>
    <p:restoredTop sz="94660"/>
  </p:normalViewPr>
  <p:slideViewPr>
    <p:cSldViewPr showGuides="1">
      <p:cViewPr>
        <p:scale>
          <a:sx n="60" d="100"/>
          <a:sy n="60" d="100"/>
        </p:scale>
        <p:origin x="-226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0698-1D1D-444D-8D4F-9C924A60B92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93DD-9067-4E34-9A18-37EB2BF2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1AC6-0A78-4452-9847-E0E5958EE35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s://www.youtube.com/c/SteveWyborneyMath/playlists?view=1&amp;sort=da&amp;flow=grid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s://stevewyborney.com/2020/08/the-multiplication-course-by-steve-wyborney/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image" Target="../media/image13.jpeg"/><Relationship Id="rId2" Type="http://schemas.openxmlformats.org/officeDocument/2006/relationships/hyperlink" Target="https://stevewyborney.com/2021/01/part-2-new-esti-mysteries-and-number-sense-resources-every-day-for-the-rest-of-the-school-year/" TargetMode="External"/><Relationship Id="rId16" Type="http://schemas.openxmlformats.org/officeDocument/2006/relationships/image" Target="../media/image9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7.jpeg"/><Relationship Id="rId24" Type="http://schemas.openxmlformats.org/officeDocument/2006/relationships/hyperlink" Target="https://stevewyborney.com/2021/03/part-3-new-esti-mysteries-and-number-sense-resources-every-day-for-the-rest-of-the-school-year/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2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0/11/new-esti-mysteries-and-number-sense-resources-every-day-for-the-rest-of-the-school-ye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VBsix_1buz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21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Wyborney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Rare, Red Splat!</a:t>
            </a:r>
          </a:p>
          <a:p>
            <a:pPr algn="ctr"/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 3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59" y="4419600"/>
            <a:ext cx="7804059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The red Splats! in this set each have their own rule.</a:t>
            </a:r>
          </a:p>
          <a:p>
            <a:pPr algn="ctr"/>
            <a:r>
              <a:rPr lang="en-US" sz="2800" b="1" dirty="0" smtClean="0"/>
              <a:t>That rule changes on each slide.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62" y="5522893"/>
            <a:ext cx="7835157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Read each rule very carefully, and think about all of</a:t>
            </a:r>
          </a:p>
          <a:p>
            <a:pPr algn="ctr"/>
            <a:r>
              <a:rPr lang="en-US" sz="2800" b="1" dirty="0" smtClean="0"/>
              <a:t>the words in each rule.</a:t>
            </a:r>
          </a:p>
        </p:txBody>
      </p:sp>
    </p:spTree>
    <p:extLst>
      <p:ext uri="{BB962C8B-B14F-4D97-AF65-F5344CB8AC3E}">
        <p14:creationId xmlns:p14="http://schemas.microsoft.com/office/powerpoint/2010/main" val="38574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871709" y="409475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274653" y="1717830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80382" y="3378645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81158" y="85560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46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1013" y="242814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4995" y="157293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3112" y="27220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359895" y="1094807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359896" y="1094805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487904" y="21024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3487905" y="21024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917038" y="338211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917039" y="338211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5556449" y="267516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5556449" y="2675166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ONE MORE than the </a:t>
            </a:r>
            <a:r>
              <a:rPr lang="en-US" sz="2000" b="1" u="sng" dirty="0">
                <a:solidFill>
                  <a:schemeClr val="tx1"/>
                </a:solidFill>
              </a:rPr>
              <a:t>sum</a:t>
            </a:r>
            <a:r>
              <a:rPr lang="en-US" sz="2000" b="1" dirty="0">
                <a:solidFill>
                  <a:schemeClr val="tx1"/>
                </a:solidFill>
              </a:rPr>
              <a:t> of the black Splats!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35" grpId="0" animBg="1"/>
      <p:bldP spid="10" grpId="0" animBg="1"/>
      <p:bldP spid="38" grpId="0" animBg="1"/>
      <p:bldP spid="42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28034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each of the black Splats has the same value as 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592358" y="1231276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22589" y="358684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552223" y="1088704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7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910291" y="363619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01242" y="42563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3112" y="27220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5707831" y="2963824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5707832" y="2963822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1917037" y="299083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1917038" y="299083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637687" y="518637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637688" y="518635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3628290" y="385225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3628290" y="385225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 </a:t>
            </a:r>
            <a:r>
              <a:rPr lang="en-US" sz="2000" b="1" dirty="0">
                <a:solidFill>
                  <a:schemeClr val="tx1"/>
                </a:solidFill>
              </a:rPr>
              <a:t>½ times the value of each black Splat.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93632" y="195512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35" grpId="0" animBg="1"/>
      <p:bldP spid="10" grpId="0" animBg="1"/>
      <p:bldP spid="42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9979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each of the black Splats has the same value as 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871709" y="409475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622589" y="358684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64835" y="1512195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9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81158" y="85560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1013" y="242814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73112" y="272205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5707831" y="2963824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5707832" y="2963822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487904" y="21024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3487905" y="21024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917038" y="3382112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917039" y="3382110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340902" y="80871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340902" y="808716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  <a:r>
              <a:rPr lang="en-US" sz="2000" b="1" dirty="0" smtClean="0">
                <a:solidFill>
                  <a:schemeClr val="tx1"/>
                </a:solidFill>
              </a:rPr>
              <a:t>one-half of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u="sng" dirty="0">
                <a:solidFill>
                  <a:schemeClr val="tx1"/>
                </a:solidFill>
              </a:rPr>
              <a:t>sum</a:t>
            </a:r>
            <a:r>
              <a:rPr lang="en-US" sz="2000" b="1" dirty="0">
                <a:solidFill>
                  <a:schemeClr val="tx1"/>
                </a:solidFill>
              </a:rPr>
              <a:t> of the black Splats!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71608" y="208806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9554" y="69818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4" grpId="0" animBg="1"/>
      <p:bldP spid="35" grpId="0" animBg="1"/>
      <p:bldP spid="10" grpId="0" animBg="1"/>
      <p:bldP spid="42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ve Wyborney\Desktop\Blog Post Pics and email too\Clipboard D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86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7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6"/>
              </a:rPr>
              <a:t>51 </a:t>
            </a:r>
            <a:r>
              <a:rPr lang="en-US" sz="1100" b="1" dirty="0" err="1" smtClean="0">
                <a:hlinkClick r:id="rId6"/>
              </a:rPr>
              <a:t>Esti</a:t>
            </a:r>
            <a:r>
              <a:rPr lang="en-US" sz="1100" b="1" dirty="0" smtClean="0">
                <a:hlinkClick r:id="rId6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8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1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0" y="48037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4030" y="1581195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74581" y="509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hlinkClick r:id="rId2"/>
              </a:rPr>
              <a:t>Part 2 - New </a:t>
            </a:r>
            <a:r>
              <a:rPr lang="en-US" sz="1000" b="1" dirty="0" err="1" smtClean="0">
                <a:hlinkClick r:id="rId2"/>
              </a:rPr>
              <a:t>Esti</a:t>
            </a:r>
            <a:r>
              <a:rPr lang="en-US" sz="1000" b="1" dirty="0" smtClean="0">
                <a:hlinkClick r:id="rId2"/>
              </a:rPr>
              <a:t>-Mysteries and </a:t>
            </a:r>
            <a:r>
              <a:rPr lang="en-US" sz="1000" b="1" dirty="0" smtClean="0">
                <a:hlinkClick r:id=""/>
              </a:rPr>
              <a:t>Number Sense Resources Every </a:t>
            </a:r>
            <a:r>
              <a:rPr lang="en-US" sz="1000" b="1" dirty="0" smtClean="0">
                <a:hlinkClick r:id="rId2"/>
              </a:rPr>
              <a:t>Day for the Rest </a:t>
            </a:r>
            <a:r>
              <a:rPr lang="en-US" sz="1000" b="1" dirty="0" smtClean="0">
                <a:hlinkClick r:id=""/>
              </a:rPr>
              <a:t>of the School Year</a:t>
            </a:r>
            <a:endParaRPr 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69108" y="1581195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88" y="467025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0" y="5091"/>
            <a:ext cx="321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hlinkClick r:id="rId22"/>
              </a:rPr>
              <a:t>New </a:t>
            </a:r>
            <a:r>
              <a:rPr lang="en-US" sz="1000" b="1" dirty="0" err="1" smtClean="0">
                <a:hlinkClick r:id="rId22"/>
              </a:rPr>
              <a:t>Esti</a:t>
            </a:r>
            <a:r>
              <a:rPr lang="en-US" sz="1000" b="1" dirty="0" smtClean="0">
                <a:hlinkClick r:id="rId22"/>
              </a:rPr>
              <a:t>-Mysteries and </a:t>
            </a:r>
            <a:r>
              <a:rPr lang="en-US" sz="10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1000" b="1" dirty="0" smtClean="0">
                <a:hlinkClick r:id=""/>
              </a:rPr>
              <a:t>Every </a:t>
            </a:r>
            <a:r>
              <a:rPr lang="en-US" sz="1000" b="1" dirty="0" smtClean="0">
                <a:hlinkClick r:id="rId22"/>
              </a:rPr>
              <a:t>Day for the Rest </a:t>
            </a:r>
            <a:r>
              <a:rPr lang="en-US" sz="1000" b="1" dirty="0" smtClean="0">
                <a:hlinkClick r:id=""/>
              </a:rPr>
              <a:t>of the School Year</a:t>
            </a:r>
            <a:endParaRPr lang="en-US" sz="10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9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77962" y="1581195"/>
            <a:ext cx="134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1 - ongoing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-1911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hlinkClick r:id="rId24"/>
              </a:rPr>
              <a:t>Part 3 - New </a:t>
            </a:r>
            <a:r>
              <a:rPr lang="en-US" sz="1000" b="1" dirty="0" err="1" smtClean="0">
                <a:hlinkClick r:id="rId24"/>
              </a:rPr>
              <a:t>Esti</a:t>
            </a:r>
            <a:r>
              <a:rPr lang="en-US" sz="1000" b="1" dirty="0" smtClean="0">
                <a:hlinkClick r:id="rId24"/>
              </a:rPr>
              <a:t>-Mysteries and Number Sense Resources Every Day for the Rest of the School Year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276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 Wyborney\Desktop\Rare Thumb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786717" cy="28400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ve Wyborney\AppData\Local\Microsoft\Windows\INetCache\IE\KHN5ZMX0\600px-Uploadform_arrow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227" y="2590800"/>
            <a:ext cx="3200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Watch the YouTube video </a:t>
            </a:r>
            <a:r>
              <a:rPr lang="en-US" sz="2800" b="1" dirty="0" smtClean="0">
                <a:hlinkClick r:id="rId2"/>
              </a:rPr>
              <a:t>here</a:t>
            </a:r>
            <a:endParaRPr lang="en-US" sz="2800" b="1" dirty="0" smtClean="0"/>
          </a:p>
          <a:p>
            <a:r>
              <a:rPr lang="en-US" sz="2800" b="1" dirty="0" smtClean="0"/>
              <a:t>to learn how to use this resource.</a:t>
            </a:r>
          </a:p>
        </p:txBody>
      </p:sp>
    </p:spTree>
    <p:extLst>
      <p:ext uri="{BB962C8B-B14F-4D97-AF65-F5344CB8AC3E}">
        <p14:creationId xmlns:p14="http://schemas.microsoft.com/office/powerpoint/2010/main" val="19427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1238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648864" y="3463086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762992" y="1091127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36009" y="287525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2821533" y="298339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821534" y="298337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4695751" y="2794794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4695751" y="2794794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Rule For </a:t>
            </a:r>
            <a:r>
              <a:rPr lang="en-US" sz="2000" b="1" u="sng" dirty="0" smtClean="0">
                <a:solidFill>
                  <a:schemeClr val="tx1"/>
                </a:solidFill>
              </a:rPr>
              <a:t>This Picture</a:t>
            </a:r>
            <a:r>
              <a:rPr lang="en-US" sz="2000" b="1" dirty="0" smtClean="0">
                <a:solidFill>
                  <a:schemeClr val="tx1"/>
                </a:solidFill>
              </a:rPr>
              <a:t>:  The value of the red 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plat is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 less than the value of the black Splat!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5" grpId="0" animBg="1"/>
      <p:bldP spid="39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8632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each of the black Splats has the same value as 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414401" y="838923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578634" y="2771203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67280" y="3723041"/>
            <a:ext cx="885869" cy="88586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885571" y="131479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637686" y="2112700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637687" y="2112698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333361" y="15518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4333362" y="155184"/>
            <a:ext cx="2464922" cy="255870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4333364" y="3051248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4333364" y="3051248"/>
            <a:ext cx="2464921" cy="255870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10813" y="5912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698642" y="225334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2400" y="5867400"/>
            <a:ext cx="8878574" cy="7718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Rule For </a:t>
            </a:r>
            <a:r>
              <a:rPr lang="en-US" sz="2000" b="1" u="sng" dirty="0">
                <a:solidFill>
                  <a:schemeClr val="tx1"/>
                </a:solidFill>
              </a:rPr>
              <a:t>This Picture</a:t>
            </a:r>
            <a:r>
              <a:rPr lang="en-US" sz="2000" b="1" dirty="0">
                <a:solidFill>
                  <a:schemeClr val="tx1"/>
                </a:solidFill>
              </a:rPr>
              <a:t>:  The value of the red Splat is </a:t>
            </a:r>
            <a:r>
              <a:rPr lang="en-US" sz="2000" b="1" dirty="0" smtClean="0">
                <a:solidFill>
                  <a:schemeClr val="tx1"/>
                </a:solidFill>
              </a:rPr>
              <a:t>an </a:t>
            </a:r>
            <a:r>
              <a:rPr lang="en-US" sz="2000" b="1" u="sng" dirty="0" smtClean="0">
                <a:solidFill>
                  <a:schemeClr val="tx1"/>
                </a:solidFill>
              </a:rPr>
              <a:t>even number</a:t>
            </a:r>
            <a:r>
              <a:rPr lang="en-US" sz="2000" b="1" dirty="0" smtClean="0">
                <a:solidFill>
                  <a:schemeClr val="tx1"/>
                </a:solidFill>
              </a:rPr>
              <a:t> that is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 less than </a:t>
            </a:r>
            <a:r>
              <a:rPr lang="en-US" sz="2000" b="1" dirty="0">
                <a:solidFill>
                  <a:schemeClr val="tx1"/>
                </a:solidFill>
              </a:rPr>
              <a:t>the value of each black Splat.  What is the value of the Red Splat?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74579" y="1297414"/>
            <a:ext cx="1243875" cy="914400"/>
          </a:xfrm>
          <a:prstGeom prst="wedgeRectCallout">
            <a:avLst>
              <a:gd name="adj1" fmla="val 56180"/>
              <a:gd name="adj2" fmla="val 8392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next click will reveal the answer.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77603" y="365707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35" grpId="0" animBg="1"/>
      <p:bldP spid="41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  <p:bldP spid="29" grpId="0" animBg="1"/>
      <p:bldP spid="29" grpId="1" animBg="1"/>
      <p:bldP spid="30" grpId="0" animBg="1"/>
      <p:bldP spid="49" grpId="0" animBg="1"/>
      <p:bldP spid="50" grpId="0" animBg="1"/>
      <p:bldP spid="51" grpId="0" animBg="1"/>
      <p:bldP spid="5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3448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each of the black Splats has the same value as 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699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35</cp:revision>
  <dcterms:created xsi:type="dcterms:W3CDTF">2020-11-19T04:27:50Z</dcterms:created>
  <dcterms:modified xsi:type="dcterms:W3CDTF">2021-04-05T03:34:08Z</dcterms:modified>
</cp:coreProperties>
</file>