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67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F5B8-E0E8-46B8-BDEE-DF6C988A1D4E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3E8B-4CFF-45A0-998C-BB0B3BC3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8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F5B8-E0E8-46B8-BDEE-DF6C988A1D4E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3E8B-4CFF-45A0-998C-BB0B3BC3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4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F5B8-E0E8-46B8-BDEE-DF6C988A1D4E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3E8B-4CFF-45A0-998C-BB0B3BC3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8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F5B8-E0E8-46B8-BDEE-DF6C988A1D4E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3E8B-4CFF-45A0-998C-BB0B3BC3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68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F5B8-E0E8-46B8-BDEE-DF6C988A1D4E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3E8B-4CFF-45A0-998C-BB0B3BC3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4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F5B8-E0E8-46B8-BDEE-DF6C988A1D4E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3E8B-4CFF-45A0-998C-BB0B3BC3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9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F5B8-E0E8-46B8-BDEE-DF6C988A1D4E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3E8B-4CFF-45A0-998C-BB0B3BC3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7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F5B8-E0E8-46B8-BDEE-DF6C988A1D4E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3E8B-4CFF-45A0-998C-BB0B3BC3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1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F5B8-E0E8-46B8-BDEE-DF6C988A1D4E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3E8B-4CFF-45A0-998C-BB0B3BC3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3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F5B8-E0E8-46B8-BDEE-DF6C988A1D4E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3E8B-4CFF-45A0-998C-BB0B3BC3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0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F5B8-E0E8-46B8-BDEE-DF6C988A1D4E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3E8B-4CFF-45A0-998C-BB0B3BC3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1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4F5B8-E0E8-46B8-BDEE-DF6C988A1D4E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E3E8B-4CFF-45A0-998C-BB0B3BC3F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5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j8Yd48FumU" TargetMode="External"/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evewyborney.com/?p=1891" TargetMode="External"/><Relationship Id="rId13" Type="http://schemas.openxmlformats.org/officeDocument/2006/relationships/image" Target="../media/image12.jpeg"/><Relationship Id="rId18" Type="http://schemas.openxmlformats.org/officeDocument/2006/relationships/hyperlink" Target="https://www.youtube.com/c/SteveWyborneyMath/playlists?view=1&amp;sort=da&amp;flow=grid" TargetMode="External"/><Relationship Id="rId3" Type="http://schemas.openxmlformats.org/officeDocument/2006/relationships/image" Target="../media/image7.jpeg"/><Relationship Id="rId21" Type="http://schemas.openxmlformats.org/officeDocument/2006/relationships/hyperlink" Target="https://stevewyborney.com/2020/08/the-multiplication-course-by-steve-wyborney/" TargetMode="External"/><Relationship Id="rId7" Type="http://schemas.openxmlformats.org/officeDocument/2006/relationships/image" Target="../media/image9.jpeg"/><Relationship Id="rId12" Type="http://schemas.openxmlformats.org/officeDocument/2006/relationships/hyperlink" Target="http://www.stevewyborney.com/?p=1028" TargetMode="External"/><Relationship Id="rId17" Type="http://schemas.openxmlformats.org/officeDocument/2006/relationships/hyperlink" Target="https://stevewyborney.com/2018/04/the-estimation-clipboard/" TargetMode="External"/><Relationship Id="rId25" Type="http://schemas.openxmlformats.org/officeDocument/2006/relationships/image" Target="../media/image17.jpeg"/><Relationship Id="rId2" Type="http://schemas.openxmlformats.org/officeDocument/2006/relationships/hyperlink" Target="https://stevewyborney.com/2021/01/part-2-new-esti-mysteries-and-number-sense-resources-every-day-for-the-rest-of-the-school-year/" TargetMode="External"/><Relationship Id="rId16" Type="http://schemas.openxmlformats.org/officeDocument/2006/relationships/image" Target="../media/image13.jpe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vewyborney.com/2019/09/51-esti-mysteries/" TargetMode="External"/><Relationship Id="rId11" Type="http://schemas.openxmlformats.org/officeDocument/2006/relationships/image" Target="../media/image11.jpeg"/><Relationship Id="rId24" Type="http://schemas.openxmlformats.org/officeDocument/2006/relationships/hyperlink" Target="https://stevewyborney.com/2021/03/part-3-new-esti-mysteries-and-number-sense-resources-every-day-for-the-rest-of-the-school-year/" TargetMode="External"/><Relationship Id="rId5" Type="http://schemas.openxmlformats.org/officeDocument/2006/relationships/image" Target="../media/image8.jpeg"/><Relationship Id="rId15" Type="http://schemas.openxmlformats.org/officeDocument/2006/relationships/hyperlink" Target="https://www.stevewyborney.com/?p=1483" TargetMode="External"/><Relationship Id="rId23" Type="http://schemas.openxmlformats.org/officeDocument/2006/relationships/image" Target="../media/image16.jpeg"/><Relationship Id="rId10" Type="http://schemas.openxmlformats.org/officeDocument/2006/relationships/hyperlink" Target="http://www.stevewyborney.com/?p=893" TargetMode="External"/><Relationship Id="rId19" Type="http://schemas.openxmlformats.org/officeDocument/2006/relationships/image" Target="../media/image14.pn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10.jpeg"/><Relationship Id="rId14" Type="http://schemas.openxmlformats.org/officeDocument/2006/relationships/hyperlink" Target="https://stevewyborney.com/2019/02/20-days-of-number-sense-rich-math-talk/" TargetMode="External"/><Relationship Id="rId22" Type="http://schemas.openxmlformats.org/officeDocument/2006/relationships/hyperlink" Target="https://stevewyborney.com/2020/11/new-esti-mysteries-and-number-sense-resources-every-day-for-the-rest-of-the-school-yea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chemeClr val="bg1"/>
                </a:solidFill>
              </a:rPr>
              <a:t>Estimation Clipboard 59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5105400"/>
            <a:ext cx="5334000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200" dirty="0" smtClean="0"/>
              <a:t>If this is your first time using the Estimation Clipboard in your classroom, I recommend watching </a:t>
            </a:r>
            <a:r>
              <a:rPr lang="en-US" sz="1200" dirty="0" smtClean="0">
                <a:hlinkClick r:id="rId3"/>
              </a:rPr>
              <a:t>this short YouTube video</a:t>
            </a:r>
            <a:r>
              <a:rPr lang="en-US" sz="1200" dirty="0" smtClean="0"/>
              <a:t> beginning at 0:42.</a:t>
            </a:r>
          </a:p>
          <a:p>
            <a:endParaRPr lang="en-US" sz="1200" dirty="0" smtClean="0"/>
          </a:p>
          <a:p>
            <a:r>
              <a:rPr lang="en-US" sz="1200" dirty="0" smtClean="0"/>
              <a:t>Note:  To make the link active, make sure the slide show is playing.  In PPT, click on “</a:t>
            </a:r>
            <a:r>
              <a:rPr lang="en-US" sz="1200" b="1" i="1" dirty="0" smtClean="0"/>
              <a:t>Slide Show</a:t>
            </a:r>
            <a:r>
              <a:rPr lang="en-US" sz="1200" dirty="0" smtClean="0"/>
              <a:t>” then “</a:t>
            </a:r>
            <a:r>
              <a:rPr lang="en-US" sz="1200" b="1" i="1" dirty="0" smtClean="0"/>
              <a:t>From Current Slide</a:t>
            </a:r>
            <a:r>
              <a:rPr lang="en-US" sz="1200" dirty="0" smtClean="0"/>
              <a:t>.” In Google Slides, Click on “</a:t>
            </a:r>
            <a:r>
              <a:rPr lang="en-US" sz="1200" b="1" i="1" dirty="0" smtClean="0"/>
              <a:t>Present</a:t>
            </a:r>
            <a:r>
              <a:rPr lang="en-US" sz="1200" dirty="0" smtClean="0"/>
              <a:t>.”</a:t>
            </a:r>
          </a:p>
          <a:p>
            <a:endParaRPr lang="en-US" sz="1200" dirty="0"/>
          </a:p>
          <a:p>
            <a:r>
              <a:rPr lang="en-US" sz="1200" dirty="0" smtClean="0"/>
              <a:t>Then you will be able to click </a:t>
            </a:r>
            <a:r>
              <a:rPr lang="en-US" sz="1200" dirty="0" smtClean="0">
                <a:hlinkClick r:id="rId3"/>
              </a:rPr>
              <a:t>the link to the video</a:t>
            </a:r>
            <a:r>
              <a:rPr lang="en-US" sz="1200" dirty="0" smtClean="0"/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7067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Steve Wyborney\Desktop\Clipboard Shrunks\orang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174"/>
            <a:ext cx="9148238" cy="685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52400" y="6106236"/>
            <a:ext cx="3276600" cy="52316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40 solid shapes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106236"/>
            <a:ext cx="3276600" cy="52316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The Reveal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333950"/>
            <a:ext cx="1828802" cy="1143000"/>
          </a:xfrm>
          <a:prstGeom prst="wedgeRoundRectCallout">
            <a:avLst>
              <a:gd name="adj1" fmla="val -67091"/>
              <a:gd name="adj2" fmla="val 38594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How many solid shapes are in the vase?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Steve </a:t>
            </a:r>
            <a:r>
              <a:rPr lang="en-US" sz="1200" b="1" dirty="0" err="1" smtClean="0"/>
              <a:t>Wyborney</a:t>
            </a:r>
            <a:endParaRPr lang="en-US" sz="1200" b="1" dirty="0"/>
          </a:p>
        </p:txBody>
      </p:sp>
      <p:sp>
        <p:nvSpPr>
          <p:cNvPr id="15" name="Rounded Rectangular Callout 14"/>
          <p:cNvSpPr/>
          <p:nvPr/>
        </p:nvSpPr>
        <p:spPr>
          <a:xfrm>
            <a:off x="614046" y="1427476"/>
            <a:ext cx="3653154" cy="2534924"/>
          </a:xfrm>
          <a:prstGeom prst="wedgeRoundRectCallout">
            <a:avLst>
              <a:gd name="adj1" fmla="val -67091"/>
              <a:gd name="adj2" fmla="val 38594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Special Note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Every picture in this estimation clipboard has a unique feature:  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There are 4 colors of solid shapes.  In each picture, there is the same number of each color of solid shapes.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Octagon 7"/>
          <p:cNvSpPr/>
          <p:nvPr/>
        </p:nvSpPr>
        <p:spPr>
          <a:xfrm>
            <a:off x="2590800" y="2057400"/>
            <a:ext cx="3581400" cy="2971800"/>
          </a:xfrm>
          <a:prstGeom prst="octag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28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eve Wyborney\Desktop\Clipboard Shrunks\orang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174"/>
            <a:ext cx="4572001" cy="342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eve Wyborney\Desktop\Clipboard Shrunks\orang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-3176"/>
            <a:ext cx="4572000" cy="343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teve Wyborney\Desktop\Clipboard Shrunks\orange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429000"/>
            <a:ext cx="4572001" cy="342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teve Wyborney\Desktop\Clipboard Shrunks\orange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9000"/>
            <a:ext cx="4572000" cy="342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7905021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Steve </a:t>
            </a:r>
            <a:r>
              <a:rPr lang="en-US" sz="1200" b="1" dirty="0" err="1" smtClean="0"/>
              <a:t>Wyborney</a:t>
            </a:r>
            <a:endParaRPr lang="en-US" sz="1200" b="1" dirty="0"/>
          </a:p>
        </p:txBody>
      </p:sp>
      <p:sp>
        <p:nvSpPr>
          <p:cNvPr id="99" name="Rectangle 98"/>
          <p:cNvSpPr/>
          <p:nvPr/>
        </p:nvSpPr>
        <p:spPr>
          <a:xfrm>
            <a:off x="4724400" y="2895600"/>
            <a:ext cx="21336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20 solid shapes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28600" y="6324600"/>
            <a:ext cx="21336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44 solid shapes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724400" y="6324596"/>
            <a:ext cx="21336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32 solid shapes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724400" y="6324596"/>
            <a:ext cx="21336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28600" y="6324600"/>
            <a:ext cx="21336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4724400" y="2895600"/>
            <a:ext cx="21336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28600" y="2895596"/>
            <a:ext cx="21336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40 solid shapes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pSp>
        <p:nvGrpSpPr>
          <p:cNvPr id="107" name="Group 106"/>
          <p:cNvGrpSpPr/>
          <p:nvPr/>
        </p:nvGrpSpPr>
        <p:grpSpPr>
          <a:xfrm rot="5890660" flipH="1">
            <a:off x="3861657" y="3778256"/>
            <a:ext cx="687336" cy="334178"/>
            <a:chOff x="4434472" y="4025131"/>
            <a:chExt cx="1394242" cy="677872"/>
          </a:xfrm>
        </p:grpSpPr>
        <p:sp>
          <p:nvSpPr>
            <p:cNvPr id="108" name="Freeform 107"/>
            <p:cNvSpPr/>
            <p:nvPr/>
          </p:nvSpPr>
          <p:spPr>
            <a:xfrm>
              <a:off x="4434472" y="4146550"/>
              <a:ext cx="1096378" cy="556453"/>
            </a:xfrm>
            <a:custGeom>
              <a:avLst/>
              <a:gdLst>
                <a:gd name="connsiteX0" fmla="*/ 0 w 1263650"/>
                <a:gd name="connsiteY0" fmla="*/ 641350 h 641350"/>
                <a:gd name="connsiteX1" fmla="*/ 654050 w 1263650"/>
                <a:gd name="connsiteY1" fmla="*/ 222250 h 641350"/>
                <a:gd name="connsiteX2" fmla="*/ 1149350 w 1263650"/>
                <a:gd name="connsiteY2" fmla="*/ 0 h 641350"/>
                <a:gd name="connsiteX3" fmla="*/ 1263650 w 1263650"/>
                <a:gd name="connsiteY3" fmla="*/ 266700 h 641350"/>
                <a:gd name="connsiteX4" fmla="*/ 768350 w 1263650"/>
                <a:gd name="connsiteY4" fmla="*/ 476250 h 641350"/>
                <a:gd name="connsiteX5" fmla="*/ 0 w 1263650"/>
                <a:gd name="connsiteY5" fmla="*/ 641350 h 641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63650" h="641350">
                  <a:moveTo>
                    <a:pt x="0" y="641350"/>
                  </a:moveTo>
                  <a:lnTo>
                    <a:pt x="654050" y="222250"/>
                  </a:lnTo>
                  <a:lnTo>
                    <a:pt x="1149350" y="0"/>
                  </a:lnTo>
                  <a:lnTo>
                    <a:pt x="1263650" y="266700"/>
                  </a:lnTo>
                  <a:lnTo>
                    <a:pt x="768350" y="476250"/>
                  </a:lnTo>
                  <a:lnTo>
                    <a:pt x="0" y="64135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5370005" y="4025131"/>
              <a:ext cx="458709" cy="377227"/>
            </a:xfrm>
            <a:custGeom>
              <a:avLst/>
              <a:gdLst>
                <a:gd name="connsiteX0" fmla="*/ 0 w 458709"/>
                <a:gd name="connsiteY0" fmla="*/ 147873 h 377227"/>
                <a:gd name="connsiteX1" fmla="*/ 108642 w 458709"/>
                <a:gd name="connsiteY1" fmla="*/ 377227 h 377227"/>
                <a:gd name="connsiteX2" fmla="*/ 458709 w 458709"/>
                <a:gd name="connsiteY2" fmla="*/ 220301 h 377227"/>
                <a:gd name="connsiteX3" fmla="*/ 458709 w 458709"/>
                <a:gd name="connsiteY3" fmla="*/ 199176 h 377227"/>
                <a:gd name="connsiteX4" fmla="*/ 458709 w 458709"/>
                <a:gd name="connsiteY4" fmla="*/ 156926 h 377227"/>
                <a:gd name="connsiteX5" fmla="*/ 449656 w 458709"/>
                <a:gd name="connsiteY5" fmla="*/ 90534 h 377227"/>
                <a:gd name="connsiteX6" fmla="*/ 425513 w 458709"/>
                <a:gd name="connsiteY6" fmla="*/ 69410 h 377227"/>
                <a:gd name="connsiteX7" fmla="*/ 401370 w 458709"/>
                <a:gd name="connsiteY7" fmla="*/ 42249 h 377227"/>
                <a:gd name="connsiteX8" fmla="*/ 371192 w 458709"/>
                <a:gd name="connsiteY8" fmla="*/ 9053 h 377227"/>
                <a:gd name="connsiteX9" fmla="*/ 359121 w 458709"/>
                <a:gd name="connsiteY9" fmla="*/ 0 h 377227"/>
                <a:gd name="connsiteX10" fmla="*/ 328943 w 458709"/>
                <a:gd name="connsiteY10" fmla="*/ 6035 h 377227"/>
                <a:gd name="connsiteX11" fmla="*/ 0 w 458709"/>
                <a:gd name="connsiteY11" fmla="*/ 147873 h 377227"/>
                <a:gd name="connsiteX0" fmla="*/ 0 w 458709"/>
                <a:gd name="connsiteY0" fmla="*/ 147873 h 377227"/>
                <a:gd name="connsiteX1" fmla="*/ 108642 w 458709"/>
                <a:gd name="connsiteY1" fmla="*/ 377227 h 377227"/>
                <a:gd name="connsiteX2" fmla="*/ 458709 w 458709"/>
                <a:gd name="connsiteY2" fmla="*/ 220301 h 377227"/>
                <a:gd name="connsiteX3" fmla="*/ 458709 w 458709"/>
                <a:gd name="connsiteY3" fmla="*/ 199176 h 377227"/>
                <a:gd name="connsiteX4" fmla="*/ 458709 w 458709"/>
                <a:gd name="connsiteY4" fmla="*/ 156926 h 377227"/>
                <a:gd name="connsiteX5" fmla="*/ 449656 w 458709"/>
                <a:gd name="connsiteY5" fmla="*/ 90534 h 377227"/>
                <a:gd name="connsiteX6" fmla="*/ 425513 w 458709"/>
                <a:gd name="connsiteY6" fmla="*/ 69410 h 377227"/>
                <a:gd name="connsiteX7" fmla="*/ 406133 w 458709"/>
                <a:gd name="connsiteY7" fmla="*/ 32724 h 377227"/>
                <a:gd name="connsiteX8" fmla="*/ 371192 w 458709"/>
                <a:gd name="connsiteY8" fmla="*/ 9053 h 377227"/>
                <a:gd name="connsiteX9" fmla="*/ 359121 w 458709"/>
                <a:gd name="connsiteY9" fmla="*/ 0 h 377227"/>
                <a:gd name="connsiteX10" fmla="*/ 328943 w 458709"/>
                <a:gd name="connsiteY10" fmla="*/ 6035 h 377227"/>
                <a:gd name="connsiteX11" fmla="*/ 0 w 458709"/>
                <a:gd name="connsiteY11" fmla="*/ 147873 h 377227"/>
                <a:gd name="connsiteX0" fmla="*/ 0 w 458709"/>
                <a:gd name="connsiteY0" fmla="*/ 147873 h 377227"/>
                <a:gd name="connsiteX1" fmla="*/ 108642 w 458709"/>
                <a:gd name="connsiteY1" fmla="*/ 377227 h 377227"/>
                <a:gd name="connsiteX2" fmla="*/ 458709 w 458709"/>
                <a:gd name="connsiteY2" fmla="*/ 220301 h 377227"/>
                <a:gd name="connsiteX3" fmla="*/ 458709 w 458709"/>
                <a:gd name="connsiteY3" fmla="*/ 199176 h 377227"/>
                <a:gd name="connsiteX4" fmla="*/ 458709 w 458709"/>
                <a:gd name="connsiteY4" fmla="*/ 156926 h 377227"/>
                <a:gd name="connsiteX5" fmla="*/ 449656 w 458709"/>
                <a:gd name="connsiteY5" fmla="*/ 90534 h 377227"/>
                <a:gd name="connsiteX6" fmla="*/ 432657 w 458709"/>
                <a:gd name="connsiteY6" fmla="*/ 62266 h 377227"/>
                <a:gd name="connsiteX7" fmla="*/ 406133 w 458709"/>
                <a:gd name="connsiteY7" fmla="*/ 32724 h 377227"/>
                <a:gd name="connsiteX8" fmla="*/ 371192 w 458709"/>
                <a:gd name="connsiteY8" fmla="*/ 9053 h 377227"/>
                <a:gd name="connsiteX9" fmla="*/ 359121 w 458709"/>
                <a:gd name="connsiteY9" fmla="*/ 0 h 377227"/>
                <a:gd name="connsiteX10" fmla="*/ 328943 w 458709"/>
                <a:gd name="connsiteY10" fmla="*/ 6035 h 377227"/>
                <a:gd name="connsiteX11" fmla="*/ 0 w 458709"/>
                <a:gd name="connsiteY11" fmla="*/ 147873 h 377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58709" h="377227">
                  <a:moveTo>
                    <a:pt x="0" y="147873"/>
                  </a:moveTo>
                  <a:lnTo>
                    <a:pt x="108642" y="377227"/>
                  </a:lnTo>
                  <a:lnTo>
                    <a:pt x="458709" y="220301"/>
                  </a:lnTo>
                  <a:lnTo>
                    <a:pt x="458709" y="199176"/>
                  </a:lnTo>
                  <a:lnTo>
                    <a:pt x="458709" y="156926"/>
                  </a:lnTo>
                  <a:lnTo>
                    <a:pt x="449656" y="90534"/>
                  </a:lnTo>
                  <a:lnTo>
                    <a:pt x="432657" y="62266"/>
                  </a:lnTo>
                  <a:lnTo>
                    <a:pt x="406133" y="32724"/>
                  </a:lnTo>
                  <a:lnTo>
                    <a:pt x="371192" y="9053"/>
                  </a:lnTo>
                  <a:lnTo>
                    <a:pt x="359121" y="0"/>
                  </a:lnTo>
                  <a:lnTo>
                    <a:pt x="328943" y="6035"/>
                  </a:lnTo>
                  <a:lnTo>
                    <a:pt x="0" y="147873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" name="Group 109"/>
          <p:cNvGrpSpPr/>
          <p:nvPr/>
        </p:nvGrpSpPr>
        <p:grpSpPr>
          <a:xfrm rot="5890660" flipH="1">
            <a:off x="8509857" y="3778252"/>
            <a:ext cx="687336" cy="334178"/>
            <a:chOff x="4434472" y="4025131"/>
            <a:chExt cx="1394242" cy="677872"/>
          </a:xfrm>
        </p:grpSpPr>
        <p:sp>
          <p:nvSpPr>
            <p:cNvPr id="111" name="Freeform 110"/>
            <p:cNvSpPr/>
            <p:nvPr/>
          </p:nvSpPr>
          <p:spPr>
            <a:xfrm>
              <a:off x="4434472" y="4146550"/>
              <a:ext cx="1096378" cy="556453"/>
            </a:xfrm>
            <a:custGeom>
              <a:avLst/>
              <a:gdLst>
                <a:gd name="connsiteX0" fmla="*/ 0 w 1263650"/>
                <a:gd name="connsiteY0" fmla="*/ 641350 h 641350"/>
                <a:gd name="connsiteX1" fmla="*/ 654050 w 1263650"/>
                <a:gd name="connsiteY1" fmla="*/ 222250 h 641350"/>
                <a:gd name="connsiteX2" fmla="*/ 1149350 w 1263650"/>
                <a:gd name="connsiteY2" fmla="*/ 0 h 641350"/>
                <a:gd name="connsiteX3" fmla="*/ 1263650 w 1263650"/>
                <a:gd name="connsiteY3" fmla="*/ 266700 h 641350"/>
                <a:gd name="connsiteX4" fmla="*/ 768350 w 1263650"/>
                <a:gd name="connsiteY4" fmla="*/ 476250 h 641350"/>
                <a:gd name="connsiteX5" fmla="*/ 0 w 1263650"/>
                <a:gd name="connsiteY5" fmla="*/ 641350 h 641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63650" h="641350">
                  <a:moveTo>
                    <a:pt x="0" y="641350"/>
                  </a:moveTo>
                  <a:lnTo>
                    <a:pt x="654050" y="222250"/>
                  </a:lnTo>
                  <a:lnTo>
                    <a:pt x="1149350" y="0"/>
                  </a:lnTo>
                  <a:lnTo>
                    <a:pt x="1263650" y="266700"/>
                  </a:lnTo>
                  <a:lnTo>
                    <a:pt x="768350" y="476250"/>
                  </a:lnTo>
                  <a:lnTo>
                    <a:pt x="0" y="64135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5370005" y="4025131"/>
              <a:ext cx="458709" cy="377227"/>
            </a:xfrm>
            <a:custGeom>
              <a:avLst/>
              <a:gdLst>
                <a:gd name="connsiteX0" fmla="*/ 0 w 458709"/>
                <a:gd name="connsiteY0" fmla="*/ 147873 h 377227"/>
                <a:gd name="connsiteX1" fmla="*/ 108642 w 458709"/>
                <a:gd name="connsiteY1" fmla="*/ 377227 h 377227"/>
                <a:gd name="connsiteX2" fmla="*/ 458709 w 458709"/>
                <a:gd name="connsiteY2" fmla="*/ 220301 h 377227"/>
                <a:gd name="connsiteX3" fmla="*/ 458709 w 458709"/>
                <a:gd name="connsiteY3" fmla="*/ 199176 h 377227"/>
                <a:gd name="connsiteX4" fmla="*/ 458709 w 458709"/>
                <a:gd name="connsiteY4" fmla="*/ 156926 h 377227"/>
                <a:gd name="connsiteX5" fmla="*/ 449656 w 458709"/>
                <a:gd name="connsiteY5" fmla="*/ 90534 h 377227"/>
                <a:gd name="connsiteX6" fmla="*/ 425513 w 458709"/>
                <a:gd name="connsiteY6" fmla="*/ 69410 h 377227"/>
                <a:gd name="connsiteX7" fmla="*/ 401370 w 458709"/>
                <a:gd name="connsiteY7" fmla="*/ 42249 h 377227"/>
                <a:gd name="connsiteX8" fmla="*/ 371192 w 458709"/>
                <a:gd name="connsiteY8" fmla="*/ 9053 h 377227"/>
                <a:gd name="connsiteX9" fmla="*/ 359121 w 458709"/>
                <a:gd name="connsiteY9" fmla="*/ 0 h 377227"/>
                <a:gd name="connsiteX10" fmla="*/ 328943 w 458709"/>
                <a:gd name="connsiteY10" fmla="*/ 6035 h 377227"/>
                <a:gd name="connsiteX11" fmla="*/ 0 w 458709"/>
                <a:gd name="connsiteY11" fmla="*/ 147873 h 377227"/>
                <a:gd name="connsiteX0" fmla="*/ 0 w 458709"/>
                <a:gd name="connsiteY0" fmla="*/ 147873 h 377227"/>
                <a:gd name="connsiteX1" fmla="*/ 108642 w 458709"/>
                <a:gd name="connsiteY1" fmla="*/ 377227 h 377227"/>
                <a:gd name="connsiteX2" fmla="*/ 458709 w 458709"/>
                <a:gd name="connsiteY2" fmla="*/ 220301 h 377227"/>
                <a:gd name="connsiteX3" fmla="*/ 458709 w 458709"/>
                <a:gd name="connsiteY3" fmla="*/ 199176 h 377227"/>
                <a:gd name="connsiteX4" fmla="*/ 458709 w 458709"/>
                <a:gd name="connsiteY4" fmla="*/ 156926 h 377227"/>
                <a:gd name="connsiteX5" fmla="*/ 449656 w 458709"/>
                <a:gd name="connsiteY5" fmla="*/ 90534 h 377227"/>
                <a:gd name="connsiteX6" fmla="*/ 425513 w 458709"/>
                <a:gd name="connsiteY6" fmla="*/ 69410 h 377227"/>
                <a:gd name="connsiteX7" fmla="*/ 406133 w 458709"/>
                <a:gd name="connsiteY7" fmla="*/ 32724 h 377227"/>
                <a:gd name="connsiteX8" fmla="*/ 371192 w 458709"/>
                <a:gd name="connsiteY8" fmla="*/ 9053 h 377227"/>
                <a:gd name="connsiteX9" fmla="*/ 359121 w 458709"/>
                <a:gd name="connsiteY9" fmla="*/ 0 h 377227"/>
                <a:gd name="connsiteX10" fmla="*/ 328943 w 458709"/>
                <a:gd name="connsiteY10" fmla="*/ 6035 h 377227"/>
                <a:gd name="connsiteX11" fmla="*/ 0 w 458709"/>
                <a:gd name="connsiteY11" fmla="*/ 147873 h 377227"/>
                <a:gd name="connsiteX0" fmla="*/ 0 w 458709"/>
                <a:gd name="connsiteY0" fmla="*/ 147873 h 377227"/>
                <a:gd name="connsiteX1" fmla="*/ 108642 w 458709"/>
                <a:gd name="connsiteY1" fmla="*/ 377227 h 377227"/>
                <a:gd name="connsiteX2" fmla="*/ 458709 w 458709"/>
                <a:gd name="connsiteY2" fmla="*/ 220301 h 377227"/>
                <a:gd name="connsiteX3" fmla="*/ 458709 w 458709"/>
                <a:gd name="connsiteY3" fmla="*/ 199176 h 377227"/>
                <a:gd name="connsiteX4" fmla="*/ 458709 w 458709"/>
                <a:gd name="connsiteY4" fmla="*/ 156926 h 377227"/>
                <a:gd name="connsiteX5" fmla="*/ 449656 w 458709"/>
                <a:gd name="connsiteY5" fmla="*/ 90534 h 377227"/>
                <a:gd name="connsiteX6" fmla="*/ 432657 w 458709"/>
                <a:gd name="connsiteY6" fmla="*/ 62266 h 377227"/>
                <a:gd name="connsiteX7" fmla="*/ 406133 w 458709"/>
                <a:gd name="connsiteY7" fmla="*/ 32724 h 377227"/>
                <a:gd name="connsiteX8" fmla="*/ 371192 w 458709"/>
                <a:gd name="connsiteY8" fmla="*/ 9053 h 377227"/>
                <a:gd name="connsiteX9" fmla="*/ 359121 w 458709"/>
                <a:gd name="connsiteY9" fmla="*/ 0 h 377227"/>
                <a:gd name="connsiteX10" fmla="*/ 328943 w 458709"/>
                <a:gd name="connsiteY10" fmla="*/ 6035 h 377227"/>
                <a:gd name="connsiteX11" fmla="*/ 0 w 458709"/>
                <a:gd name="connsiteY11" fmla="*/ 147873 h 377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58709" h="377227">
                  <a:moveTo>
                    <a:pt x="0" y="147873"/>
                  </a:moveTo>
                  <a:lnTo>
                    <a:pt x="108642" y="377227"/>
                  </a:lnTo>
                  <a:lnTo>
                    <a:pt x="458709" y="220301"/>
                  </a:lnTo>
                  <a:lnTo>
                    <a:pt x="458709" y="199176"/>
                  </a:lnTo>
                  <a:lnTo>
                    <a:pt x="458709" y="156926"/>
                  </a:lnTo>
                  <a:lnTo>
                    <a:pt x="449656" y="90534"/>
                  </a:lnTo>
                  <a:lnTo>
                    <a:pt x="432657" y="62266"/>
                  </a:lnTo>
                  <a:lnTo>
                    <a:pt x="406133" y="32724"/>
                  </a:lnTo>
                  <a:lnTo>
                    <a:pt x="371192" y="9053"/>
                  </a:lnTo>
                  <a:lnTo>
                    <a:pt x="359121" y="0"/>
                  </a:lnTo>
                  <a:lnTo>
                    <a:pt x="328943" y="6035"/>
                  </a:lnTo>
                  <a:lnTo>
                    <a:pt x="0" y="147873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" y="-1"/>
            <a:ext cx="9143999" cy="6857997"/>
            <a:chOff x="1" y="-1"/>
            <a:chExt cx="9143999" cy="6857997"/>
          </a:xfrm>
        </p:grpSpPr>
        <p:sp>
          <p:nvSpPr>
            <p:cNvPr id="63" name="Rectangle 62"/>
            <p:cNvSpPr/>
            <p:nvPr/>
          </p:nvSpPr>
          <p:spPr>
            <a:xfrm>
              <a:off x="1" y="-1"/>
              <a:ext cx="4572000" cy="3428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572001" y="0"/>
              <a:ext cx="4571999" cy="3428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" y="3429000"/>
              <a:ext cx="4571998" cy="3428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572000" y="3429001"/>
              <a:ext cx="4572000" cy="3428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645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0" grpId="0" animBg="1"/>
      <p:bldP spid="101" grpId="0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eve Wyborney\Desktop\Blog Post Pics and email too\Clipboard D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86" y="457200"/>
            <a:ext cx="1492827" cy="111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17" y="2421515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019800" y="3393946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pic>
        <p:nvPicPr>
          <p:cNvPr id="30" name="Picture 29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23162"/>
            <a:ext cx="1217004" cy="91275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26" name="Picture 2" descr="C:\Users\Steve Wyborney\Desktop\20 Days Title Pic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2393421"/>
            <a:ext cx="1240944" cy="93070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Steve Wyborney\Desktop\SPLAT blog post folder\Splat Promo Images and GIFs\Splat Level 3 B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421515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828804" y="3324128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821" y="2421515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352801" y="3359251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1964315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4"/>
          </p:cNvPr>
          <p:cNvSpPr txBox="1"/>
          <p:nvPr/>
        </p:nvSpPr>
        <p:spPr>
          <a:xfrm>
            <a:off x="7776260" y="3324129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2424134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3438436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7"/>
              </a:rPr>
              <a:t>The Original 40 Estimation Clipboard Sets</a:t>
            </a:r>
            <a:endParaRPr lang="en-US" sz="11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050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0" y="4019238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">
            <a:hlinkClick r:id="rId18"/>
          </p:cNvPr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4"/>
          <a:stretch/>
        </p:blipFill>
        <p:spPr bwMode="auto">
          <a:xfrm>
            <a:off x="5105400" y="4637362"/>
            <a:ext cx="3962400" cy="136434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6" name="TextBox 35">
            <a:hlinkClick r:id="rId6"/>
          </p:cNvPr>
          <p:cNvSpPr txBox="1"/>
          <p:nvPr/>
        </p:nvSpPr>
        <p:spPr>
          <a:xfrm>
            <a:off x="393026" y="3335915"/>
            <a:ext cx="11929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51 </a:t>
            </a:r>
            <a:r>
              <a:rPr lang="en-US" sz="1100" b="1" dirty="0" err="1" smtClean="0">
                <a:hlinkClick r:id="rId6"/>
              </a:rPr>
              <a:t>Esti</a:t>
            </a:r>
            <a:r>
              <a:rPr lang="en-US" sz="1100" b="1" dirty="0" smtClean="0">
                <a:hlinkClick r:id="rId6"/>
              </a:rPr>
              <a:t>-Mysteries</a:t>
            </a:r>
            <a:endParaRPr lang="en-US" sz="1100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724108"/>
            <a:ext cx="340971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0" y="4057233"/>
            <a:ext cx="4953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To Access The Multiplication Course…</a:t>
            </a:r>
          </a:p>
          <a:p>
            <a:endParaRPr lang="en-US" sz="1100" b="1" dirty="0" smtClean="0"/>
          </a:p>
          <a:p>
            <a:pPr marL="342900" indent="-342900">
              <a:buAutoNum type="arabicPeriod"/>
            </a:pPr>
            <a:r>
              <a:rPr lang="en-US" sz="1100" b="1" dirty="0" smtClean="0"/>
              <a:t>Click </a:t>
            </a:r>
            <a:r>
              <a:rPr lang="en-US" sz="1200" b="1" dirty="0" smtClean="0">
                <a:hlinkClick r:id="rId18"/>
              </a:rPr>
              <a:t>here</a:t>
            </a:r>
            <a:r>
              <a:rPr lang="en-US" sz="1200" b="1" dirty="0"/>
              <a:t> </a:t>
            </a:r>
            <a:r>
              <a:rPr lang="en-US" sz="1100" b="1" dirty="0" smtClean="0"/>
              <a:t>to see the chapter playlists on my YouTube channel.</a:t>
            </a:r>
          </a:p>
          <a:p>
            <a:pPr marL="342900" indent="-342900">
              <a:buAutoNum type="arabicPeriod"/>
            </a:pPr>
            <a:r>
              <a:rPr lang="en-US" sz="1100" b="1" dirty="0"/>
              <a:t>C</a:t>
            </a:r>
            <a:r>
              <a:rPr lang="en-US" sz="1100" b="1" dirty="0" smtClean="0"/>
              <a:t>lick on “sort by” (on the right side) and choose </a:t>
            </a:r>
            <a:r>
              <a:rPr lang="en-US" sz="1100" b="1" i="1" u="sng" dirty="0" smtClean="0"/>
              <a:t>Date created (oldest)</a:t>
            </a:r>
          </a:p>
          <a:p>
            <a:pPr marL="342900" indent="-342900">
              <a:buAutoNum type="arabicPeriod"/>
            </a:pPr>
            <a:r>
              <a:rPr lang="en-US" sz="1100" b="1" dirty="0" smtClean="0"/>
              <a:t>You’ll see all 12 chapters in the course.</a:t>
            </a:r>
          </a:p>
          <a:p>
            <a:pPr marL="342900" indent="-342900">
              <a:buAutoNum type="arabicPeriod"/>
            </a:pPr>
            <a:endParaRPr lang="en-US" sz="1100" b="1" dirty="0"/>
          </a:p>
          <a:p>
            <a:r>
              <a:rPr lang="en-US" sz="1100" b="1" dirty="0" smtClean="0"/>
              <a:t>Tips for Using the Multiplication Course</a:t>
            </a:r>
          </a:p>
          <a:p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When looking at playlists, click on the words “View Full Playlist” instead of the thumbnail or the chapter title.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Then click on the share button.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Copy the link and send it to your class.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Begin with 1 lesson (1 video) per day and then adjust the pacing to meet the needs of your class.</a:t>
            </a:r>
          </a:p>
          <a:p>
            <a:endParaRPr lang="en-US" sz="1100" b="1" dirty="0"/>
          </a:p>
          <a:p>
            <a:r>
              <a:rPr lang="en-US" sz="1100" b="1" dirty="0" smtClean="0"/>
              <a:t>For more information read the blog post about The Multiplication Course </a:t>
            </a:r>
            <a:r>
              <a:rPr lang="en-US" sz="1100" b="1" dirty="0" smtClean="0">
                <a:hlinkClick r:id="rId21"/>
              </a:rPr>
              <a:t>here</a:t>
            </a:r>
            <a:r>
              <a:rPr lang="en-US" sz="1100" b="1" dirty="0" smtClean="0"/>
              <a:t>. </a:t>
            </a:r>
            <a:endParaRPr lang="en-US" sz="1100" b="1" dirty="0"/>
          </a:p>
        </p:txBody>
      </p:sp>
      <p:pic>
        <p:nvPicPr>
          <p:cNvPr id="2052" name="Picture 4" descr="C:\Users\Steve Wyborney\Desktop\STEVES Esti-Mystery Clue Toolkit and Templates FALL 2020.jpg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30" y="480370"/>
            <a:ext cx="1492826" cy="111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714030" y="1581195"/>
            <a:ext cx="1762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November  1 – January 8</a:t>
            </a:r>
            <a:endParaRPr lang="en-US" sz="12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048000" y="0"/>
            <a:ext cx="0" cy="1905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74581" y="5091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hlinkClick r:id="rId2"/>
              </a:rPr>
              <a:t>Part 2 - New </a:t>
            </a:r>
            <a:r>
              <a:rPr lang="en-US" sz="1000" b="1" dirty="0" err="1" smtClean="0">
                <a:hlinkClick r:id="rId2"/>
              </a:rPr>
              <a:t>Esti</a:t>
            </a:r>
            <a:r>
              <a:rPr lang="en-US" sz="1000" b="1" dirty="0" smtClean="0">
                <a:hlinkClick r:id="rId2"/>
              </a:rPr>
              <a:t>-Mysteries and </a:t>
            </a:r>
            <a:r>
              <a:rPr lang="en-US" sz="1000" b="1" dirty="0" smtClean="0">
                <a:hlinkClick r:id=""/>
              </a:rPr>
              <a:t>Number Sense Resources Every </a:t>
            </a:r>
            <a:r>
              <a:rPr lang="en-US" sz="1000" b="1" dirty="0" smtClean="0">
                <a:hlinkClick r:id="rId2"/>
              </a:rPr>
              <a:t>Day for the Rest </a:t>
            </a:r>
            <a:r>
              <a:rPr lang="en-US" sz="1000" b="1" dirty="0" smtClean="0">
                <a:hlinkClick r:id=""/>
              </a:rPr>
              <a:t>of the School Year</a:t>
            </a:r>
            <a:endParaRPr lang="en-US" sz="1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669108" y="1581195"/>
            <a:ext cx="1817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January 11 – February 26 </a:t>
            </a:r>
            <a:endParaRPr lang="en-US" sz="1200" b="1" dirty="0"/>
          </a:p>
        </p:txBody>
      </p:sp>
      <p:pic>
        <p:nvPicPr>
          <p:cNvPr id="3" name="Picture 2" descr="C:\Users\Steve Wyborney\Desktop\Blog Post Pics and email too\Part 3 Feature Pic.jpg">
            <a:hlinkClick r:id="rId24"/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988" y="467025"/>
            <a:ext cx="1485560" cy="11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0" y="5091"/>
            <a:ext cx="321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hlinkClick r:id="rId22"/>
              </a:rPr>
              <a:t>New </a:t>
            </a:r>
            <a:r>
              <a:rPr lang="en-US" sz="1000" b="1" dirty="0" err="1" smtClean="0">
                <a:hlinkClick r:id="rId22"/>
              </a:rPr>
              <a:t>Esti</a:t>
            </a:r>
            <a:r>
              <a:rPr lang="en-US" sz="1000" b="1" dirty="0" smtClean="0">
                <a:hlinkClick r:id="rId22"/>
              </a:rPr>
              <a:t>-Mysteries and </a:t>
            </a:r>
            <a:r>
              <a:rPr lang="en-US" sz="1000" b="1" dirty="0" smtClean="0">
                <a:hlinkClick r:id=""/>
              </a:rPr>
              <a:t>Number Sense Resources </a:t>
            </a:r>
          </a:p>
          <a:p>
            <a:pPr algn="ctr"/>
            <a:r>
              <a:rPr lang="en-US" sz="1000" b="1" dirty="0" smtClean="0">
                <a:hlinkClick r:id=""/>
              </a:rPr>
              <a:t>Every </a:t>
            </a:r>
            <a:r>
              <a:rPr lang="en-US" sz="1000" b="1" dirty="0" smtClean="0">
                <a:hlinkClick r:id="rId22"/>
              </a:rPr>
              <a:t>Day for the Rest </a:t>
            </a:r>
            <a:r>
              <a:rPr lang="en-US" sz="1000" b="1" dirty="0" smtClean="0">
                <a:hlinkClick r:id=""/>
              </a:rPr>
              <a:t>of the School Year</a:t>
            </a:r>
            <a:endParaRPr lang="en-US" sz="1000" b="1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6096000" y="0"/>
            <a:ext cx="0" cy="1905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877962" y="1581195"/>
            <a:ext cx="1343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March 1 - ongoing</a:t>
            </a:r>
            <a:endParaRPr lang="en-US" sz="12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096000" y="-1911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hlinkClick r:id="rId24"/>
              </a:rPr>
              <a:t>Part 3 - New </a:t>
            </a:r>
            <a:r>
              <a:rPr lang="en-US" sz="1000" b="1" dirty="0" err="1" smtClean="0">
                <a:hlinkClick r:id="rId24"/>
              </a:rPr>
              <a:t>Esti</a:t>
            </a:r>
            <a:r>
              <a:rPr lang="en-US" sz="1000" b="1" dirty="0" smtClean="0">
                <a:hlinkClick r:id="rId24"/>
              </a:rPr>
              <a:t>-Mysteries and Number Sense Resources Every Day for the Rest of the School Year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79457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451</Words>
  <Application>Microsoft Office PowerPoint</Application>
  <PresentationFormat>On-screen Show (4:3)</PresentationFormat>
  <Paragraphs>67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Wyborney</dc:creator>
  <cp:lastModifiedBy>Steve Wyborney</cp:lastModifiedBy>
  <cp:revision>10</cp:revision>
  <dcterms:created xsi:type="dcterms:W3CDTF">2021-02-08T13:53:37Z</dcterms:created>
  <dcterms:modified xsi:type="dcterms:W3CDTF">2021-03-14T19:55:21Z</dcterms:modified>
</cp:coreProperties>
</file>