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83" r:id="rId2"/>
    <p:sldId id="257" r:id="rId3"/>
    <p:sldId id="258" r:id="rId4"/>
    <p:sldId id="259" r:id="rId5"/>
    <p:sldId id="260" r:id="rId6"/>
    <p:sldId id="261" r:id="rId7"/>
    <p:sldId id="380" r:id="rId8"/>
    <p:sldId id="367" r:id="rId9"/>
    <p:sldId id="368" r:id="rId10"/>
    <p:sldId id="379" r:id="rId11"/>
    <p:sldId id="370" r:id="rId12"/>
    <p:sldId id="371" r:id="rId13"/>
    <p:sldId id="381" r:id="rId14"/>
    <p:sldId id="373" r:id="rId15"/>
    <p:sldId id="374" r:id="rId16"/>
    <p:sldId id="375" r:id="rId17"/>
    <p:sldId id="376" r:id="rId18"/>
    <p:sldId id="377" r:id="rId19"/>
    <p:sldId id="38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>
        <p:scale>
          <a:sx n="80" d="100"/>
          <a:sy n="80" d="100"/>
        </p:scale>
        <p:origin x="-1674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2FEE6-ECFB-4167-B702-F3781D7BCD4A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C6312-8C16-44A8-8BC3-00D60876E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0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64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47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11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90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68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3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2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4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66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39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38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81DBE-C326-4844-8DB5-D826D6CAAA87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1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pzPby1HUSQs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tevewyborney.com/?p=1891" TargetMode="External"/><Relationship Id="rId13" Type="http://schemas.openxmlformats.org/officeDocument/2006/relationships/image" Target="../media/image7.jpeg"/><Relationship Id="rId18" Type="http://schemas.openxmlformats.org/officeDocument/2006/relationships/hyperlink" Target="https://www.youtube.com/c/SteveWyborneyMath/playlists?view=1&amp;sort=da&amp;flow=grid" TargetMode="External"/><Relationship Id="rId3" Type="http://schemas.openxmlformats.org/officeDocument/2006/relationships/image" Target="../media/image2.jpeg"/><Relationship Id="rId21" Type="http://schemas.openxmlformats.org/officeDocument/2006/relationships/hyperlink" Target="https://stevewyborney.com/2020/08/the-multiplication-course-by-steve-wyborney/" TargetMode="External"/><Relationship Id="rId7" Type="http://schemas.openxmlformats.org/officeDocument/2006/relationships/image" Target="../media/image4.jpeg"/><Relationship Id="rId12" Type="http://schemas.openxmlformats.org/officeDocument/2006/relationships/hyperlink" Target="http://www.stevewyborney.com/?p=1028" TargetMode="External"/><Relationship Id="rId17" Type="http://schemas.openxmlformats.org/officeDocument/2006/relationships/hyperlink" Target="https://stevewyborney.com/2018/04/the-estimation-clipboard/" TargetMode="External"/><Relationship Id="rId25" Type="http://schemas.openxmlformats.org/officeDocument/2006/relationships/image" Target="../media/image12.jpeg"/><Relationship Id="rId2" Type="http://schemas.openxmlformats.org/officeDocument/2006/relationships/hyperlink" Target="https://stevewyborney.com/2021/01/part-2-new-esti-mysteries-and-number-sense-resources-every-day-for-the-rest-of-the-school-year/" TargetMode="External"/><Relationship Id="rId16" Type="http://schemas.openxmlformats.org/officeDocument/2006/relationships/image" Target="../media/image8.jpeg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evewyborney.com/2019/09/51-esti-mysteries/" TargetMode="External"/><Relationship Id="rId11" Type="http://schemas.openxmlformats.org/officeDocument/2006/relationships/image" Target="../media/image6.jpeg"/><Relationship Id="rId24" Type="http://schemas.openxmlformats.org/officeDocument/2006/relationships/hyperlink" Target="https://stevewyborney.com/2021/03/part-3-new-esti-mysteries-and-number-sense-resources-every-day-for-the-rest-of-the-school-year/" TargetMode="External"/><Relationship Id="rId5" Type="http://schemas.openxmlformats.org/officeDocument/2006/relationships/image" Target="../media/image3.jpeg"/><Relationship Id="rId15" Type="http://schemas.openxmlformats.org/officeDocument/2006/relationships/hyperlink" Target="https://www.stevewyborney.com/?p=1483" TargetMode="External"/><Relationship Id="rId23" Type="http://schemas.openxmlformats.org/officeDocument/2006/relationships/image" Target="../media/image11.jpeg"/><Relationship Id="rId10" Type="http://schemas.openxmlformats.org/officeDocument/2006/relationships/hyperlink" Target="http://www.stevewyborney.com/?p=893" TargetMode="External"/><Relationship Id="rId19" Type="http://schemas.openxmlformats.org/officeDocument/2006/relationships/image" Target="../media/image9.png"/><Relationship Id="rId4" Type="http://schemas.openxmlformats.org/officeDocument/2006/relationships/hyperlink" Target="http://www.stevewyborney.com/?p=1253" TargetMode="External"/><Relationship Id="rId9" Type="http://schemas.openxmlformats.org/officeDocument/2006/relationships/image" Target="../media/image5.jpeg"/><Relationship Id="rId14" Type="http://schemas.openxmlformats.org/officeDocument/2006/relationships/hyperlink" Target="https://stevewyborney.com/2019/02/20-days-of-number-sense-rich-math-talk/" TargetMode="External"/><Relationship Id="rId22" Type="http://schemas.openxmlformats.org/officeDocument/2006/relationships/hyperlink" Target="https://stevewyborney.com/2020/11/new-esti-mysteries-and-number-sense-resources-every-day-for-the-rest-of-the-school-year/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tevewyborney.com/?p=1891" TargetMode="External"/><Relationship Id="rId13" Type="http://schemas.openxmlformats.org/officeDocument/2006/relationships/image" Target="../media/image7.jpeg"/><Relationship Id="rId18" Type="http://schemas.openxmlformats.org/officeDocument/2006/relationships/hyperlink" Target="https://www.youtube.com/c/SteveWyborneyMath/playlists?view=1&amp;sort=da&amp;flow=grid" TargetMode="External"/><Relationship Id="rId3" Type="http://schemas.openxmlformats.org/officeDocument/2006/relationships/image" Target="../media/image2.jpeg"/><Relationship Id="rId21" Type="http://schemas.openxmlformats.org/officeDocument/2006/relationships/hyperlink" Target="https://stevewyborney.com/2020/08/the-multiplication-course-by-steve-wyborney/" TargetMode="External"/><Relationship Id="rId7" Type="http://schemas.openxmlformats.org/officeDocument/2006/relationships/image" Target="../media/image4.jpeg"/><Relationship Id="rId12" Type="http://schemas.openxmlformats.org/officeDocument/2006/relationships/hyperlink" Target="http://www.stevewyborney.com/?p=1028" TargetMode="External"/><Relationship Id="rId17" Type="http://schemas.openxmlformats.org/officeDocument/2006/relationships/hyperlink" Target="https://stevewyborney.com/2018/04/the-estimation-clipboard/" TargetMode="External"/><Relationship Id="rId25" Type="http://schemas.openxmlformats.org/officeDocument/2006/relationships/image" Target="../media/image12.jpeg"/><Relationship Id="rId2" Type="http://schemas.openxmlformats.org/officeDocument/2006/relationships/hyperlink" Target="https://stevewyborney.com/2021/01/part-2-new-esti-mysteries-and-number-sense-resources-every-day-for-the-rest-of-the-school-year/" TargetMode="External"/><Relationship Id="rId16" Type="http://schemas.openxmlformats.org/officeDocument/2006/relationships/image" Target="../media/image8.jpeg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evewyborney.com/2019/09/51-esti-mysteries/" TargetMode="External"/><Relationship Id="rId11" Type="http://schemas.openxmlformats.org/officeDocument/2006/relationships/image" Target="../media/image6.jpeg"/><Relationship Id="rId24" Type="http://schemas.openxmlformats.org/officeDocument/2006/relationships/hyperlink" Target="https://stevewyborney.com/2021/03/part-3-new-esti-mysteries-and-number-sense-resources-every-day-for-the-rest-of-the-school-year/" TargetMode="External"/><Relationship Id="rId5" Type="http://schemas.openxmlformats.org/officeDocument/2006/relationships/image" Target="../media/image3.jpeg"/><Relationship Id="rId15" Type="http://schemas.openxmlformats.org/officeDocument/2006/relationships/hyperlink" Target="https://www.stevewyborney.com/?p=1483" TargetMode="External"/><Relationship Id="rId23" Type="http://schemas.openxmlformats.org/officeDocument/2006/relationships/image" Target="../media/image11.jpeg"/><Relationship Id="rId10" Type="http://schemas.openxmlformats.org/officeDocument/2006/relationships/hyperlink" Target="http://www.stevewyborney.com/?p=893" TargetMode="External"/><Relationship Id="rId19" Type="http://schemas.openxmlformats.org/officeDocument/2006/relationships/image" Target="../media/image9.png"/><Relationship Id="rId4" Type="http://schemas.openxmlformats.org/officeDocument/2006/relationships/hyperlink" Target="http://www.stevewyborney.com/?p=1253" TargetMode="External"/><Relationship Id="rId9" Type="http://schemas.openxmlformats.org/officeDocument/2006/relationships/image" Target="../media/image5.jpeg"/><Relationship Id="rId14" Type="http://schemas.openxmlformats.org/officeDocument/2006/relationships/hyperlink" Target="https://stevewyborney.com/2019/02/20-days-of-number-sense-rich-math-talk/" TargetMode="External"/><Relationship Id="rId22" Type="http://schemas.openxmlformats.org/officeDocument/2006/relationships/hyperlink" Target="https://stevewyborney.com/2020/11/new-esti-mysteries-and-number-sense-resources-every-day-for-the-rest-of-the-school-year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tevewyborney.com/?p=1891" TargetMode="External"/><Relationship Id="rId13" Type="http://schemas.openxmlformats.org/officeDocument/2006/relationships/image" Target="../media/image7.jpeg"/><Relationship Id="rId18" Type="http://schemas.openxmlformats.org/officeDocument/2006/relationships/hyperlink" Target="https://www.youtube.com/c/SteveWyborneyMath/playlists?view=1&amp;sort=da&amp;flow=grid" TargetMode="External"/><Relationship Id="rId3" Type="http://schemas.openxmlformats.org/officeDocument/2006/relationships/image" Target="../media/image2.jpeg"/><Relationship Id="rId21" Type="http://schemas.openxmlformats.org/officeDocument/2006/relationships/hyperlink" Target="https://stevewyborney.com/2020/08/the-multiplication-course-by-steve-wyborney/" TargetMode="External"/><Relationship Id="rId7" Type="http://schemas.openxmlformats.org/officeDocument/2006/relationships/image" Target="../media/image4.jpeg"/><Relationship Id="rId12" Type="http://schemas.openxmlformats.org/officeDocument/2006/relationships/hyperlink" Target="http://www.stevewyborney.com/?p=1028" TargetMode="External"/><Relationship Id="rId17" Type="http://schemas.openxmlformats.org/officeDocument/2006/relationships/hyperlink" Target="https://stevewyborney.com/2018/04/the-estimation-clipboard/" TargetMode="External"/><Relationship Id="rId25" Type="http://schemas.openxmlformats.org/officeDocument/2006/relationships/image" Target="../media/image12.jpeg"/><Relationship Id="rId2" Type="http://schemas.openxmlformats.org/officeDocument/2006/relationships/hyperlink" Target="https://stevewyborney.com/2021/01/part-2-new-esti-mysteries-and-number-sense-resources-every-day-for-the-rest-of-the-school-year/" TargetMode="External"/><Relationship Id="rId16" Type="http://schemas.openxmlformats.org/officeDocument/2006/relationships/image" Target="../media/image8.jpeg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evewyborney.com/2019/09/51-esti-mysteries/" TargetMode="External"/><Relationship Id="rId11" Type="http://schemas.openxmlformats.org/officeDocument/2006/relationships/image" Target="../media/image6.jpeg"/><Relationship Id="rId24" Type="http://schemas.openxmlformats.org/officeDocument/2006/relationships/hyperlink" Target="https://stevewyborney.com/2021/03/part-3-new-esti-mysteries-and-number-sense-resources-every-day-for-the-rest-of-the-school-year/" TargetMode="External"/><Relationship Id="rId5" Type="http://schemas.openxmlformats.org/officeDocument/2006/relationships/image" Target="../media/image3.jpeg"/><Relationship Id="rId15" Type="http://schemas.openxmlformats.org/officeDocument/2006/relationships/hyperlink" Target="https://www.stevewyborney.com/?p=1483" TargetMode="External"/><Relationship Id="rId23" Type="http://schemas.openxmlformats.org/officeDocument/2006/relationships/image" Target="../media/image11.jpeg"/><Relationship Id="rId10" Type="http://schemas.openxmlformats.org/officeDocument/2006/relationships/hyperlink" Target="http://www.stevewyborney.com/?p=893" TargetMode="External"/><Relationship Id="rId19" Type="http://schemas.openxmlformats.org/officeDocument/2006/relationships/image" Target="../media/image9.png"/><Relationship Id="rId4" Type="http://schemas.openxmlformats.org/officeDocument/2006/relationships/hyperlink" Target="http://www.stevewyborney.com/?p=1253" TargetMode="External"/><Relationship Id="rId9" Type="http://schemas.openxmlformats.org/officeDocument/2006/relationships/image" Target="../media/image5.jpeg"/><Relationship Id="rId14" Type="http://schemas.openxmlformats.org/officeDocument/2006/relationships/hyperlink" Target="https://stevewyborney.com/2019/02/20-days-of-number-sense-rich-math-talk/" TargetMode="External"/><Relationship Id="rId22" Type="http://schemas.openxmlformats.org/officeDocument/2006/relationships/hyperlink" Target="https://stevewyborney.com/2020/11/new-esti-mysteries-and-number-sense-resources-every-day-for-the-rest-of-the-school-year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28194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dirty="0"/>
              <a:t>Which set should I use?</a:t>
            </a:r>
          </a:p>
          <a:p>
            <a:pPr algn="l"/>
            <a:endParaRPr lang="en-US" sz="2000" b="1" dirty="0" smtClean="0"/>
          </a:p>
          <a:p>
            <a:pPr algn="l"/>
            <a:r>
              <a:rPr lang="en-US" sz="2000" b="1" dirty="0" smtClean="0"/>
              <a:t>“</a:t>
            </a:r>
            <a:r>
              <a:rPr lang="en-US" sz="2000" b="1" dirty="0" err="1" smtClean="0"/>
              <a:t>Esti</a:t>
            </a:r>
            <a:r>
              <a:rPr lang="en-US" sz="2000" b="1" dirty="0" smtClean="0"/>
              <a:t>-Mysteries are already working well for my class.”</a:t>
            </a:r>
          </a:p>
          <a:p>
            <a:pPr algn="l"/>
            <a:endParaRPr lang="en-US" sz="1800" b="1" dirty="0"/>
          </a:p>
          <a:p>
            <a:pPr algn="l"/>
            <a:r>
              <a:rPr lang="en-US" sz="1600" b="1" i="1" dirty="0" smtClean="0"/>
              <a:t>Use slides 2-7 if </a:t>
            </a:r>
            <a:r>
              <a:rPr lang="en-US" sz="1600" b="1" i="1" dirty="0" err="1" smtClean="0"/>
              <a:t>Esti</a:t>
            </a:r>
            <a:r>
              <a:rPr lang="en-US" sz="1600" b="1" i="1" dirty="0" smtClean="0"/>
              <a:t>-Mysteries are already working well for you.  </a:t>
            </a:r>
            <a:r>
              <a:rPr lang="en-US" sz="1600" dirty="0" smtClean="0"/>
              <a:t>These slides are exactly the same with no changes.  You’re students already have a way of writing down their estimates and are responding to each clue.  They may be using a digital platform to record their thinking, or are writing on paper, or are using a dry erase board or chart – or they have another way of responding to clues in writing.  You probably already notice that when students write down their estimate after each clue that it </a:t>
            </a:r>
            <a:r>
              <a:rPr lang="en-US" sz="1600" dirty="0"/>
              <a:t>helps to propel rich math talk </a:t>
            </a:r>
            <a:r>
              <a:rPr lang="en-US" sz="1600" dirty="0" smtClean="0"/>
              <a:t>and also builds anticipation for the next clue.  If this sounds familiar, then I recommend using slides 1-6. </a:t>
            </a:r>
          </a:p>
          <a:p>
            <a:pPr algn="l"/>
            <a:endParaRPr lang="en-US" sz="1800" dirty="0"/>
          </a:p>
          <a:p>
            <a:pPr algn="l"/>
            <a:r>
              <a:rPr lang="en-US" sz="1800" i="1" dirty="0" smtClean="0"/>
              <a:t>FURTHER OPTIONS FOR DISTANCE LEARNING</a:t>
            </a:r>
          </a:p>
          <a:p>
            <a:pPr algn="l"/>
            <a:endParaRPr lang="en-US" sz="2000" b="1" dirty="0"/>
          </a:p>
          <a:p>
            <a:pPr algn="l"/>
            <a:r>
              <a:rPr lang="en-US" sz="2000" b="1" dirty="0" smtClean="0"/>
              <a:t>“I need a chart for everyone to see, and I have a way to digitally write on it.”</a:t>
            </a:r>
            <a:endParaRPr lang="en-US" sz="2000" b="1" dirty="0"/>
          </a:p>
          <a:p>
            <a:pPr algn="l"/>
            <a:endParaRPr lang="en-US" sz="1600" b="1" dirty="0"/>
          </a:p>
          <a:p>
            <a:pPr algn="l"/>
            <a:r>
              <a:rPr lang="en-US" sz="1600" dirty="0"/>
              <a:t>Use slides </a:t>
            </a:r>
            <a:r>
              <a:rPr lang="en-US" sz="1600" dirty="0" smtClean="0"/>
              <a:t>8-13 if you simply need an embedded chart to write on during discussion. This may be particularly useful for distance learning if students do not have easy access to a chart.</a:t>
            </a:r>
            <a:r>
              <a:rPr lang="en-US" sz="1600" dirty="0"/>
              <a:t> </a:t>
            </a:r>
            <a:r>
              <a:rPr lang="en-US" sz="1600" dirty="0" smtClean="0"/>
              <a:t> Perhaps they don’t have a chart at home, or they may not be able to easily navigate between tabs to a digital chart.  You </a:t>
            </a:r>
            <a:r>
              <a:rPr lang="en-US" sz="1600" dirty="0"/>
              <a:t>can use a digital </a:t>
            </a:r>
            <a:r>
              <a:rPr lang="en-US" sz="1600" dirty="0" smtClean="0"/>
              <a:t>pen (such as a drawing feature) </a:t>
            </a:r>
            <a:r>
              <a:rPr lang="en-US" sz="1600" dirty="0"/>
              <a:t>to record ideas from </a:t>
            </a:r>
            <a:r>
              <a:rPr lang="en-US" sz="1600" dirty="0" smtClean="0"/>
              <a:t>student discussions and cross out numbers </a:t>
            </a:r>
            <a:r>
              <a:rPr lang="en-US" sz="1600" dirty="0"/>
              <a:t>for the whole class to </a:t>
            </a:r>
            <a:r>
              <a:rPr lang="en-US" sz="1600" dirty="0" smtClean="0"/>
              <a:t>see</a:t>
            </a:r>
            <a:r>
              <a:rPr lang="en-US" sz="1600" dirty="0"/>
              <a:t> </a:t>
            </a:r>
            <a:r>
              <a:rPr lang="en-US" sz="1600" dirty="0" smtClean="0"/>
              <a:t>at the same time.  </a:t>
            </a:r>
            <a:endParaRPr lang="en-US" sz="1600" dirty="0"/>
          </a:p>
          <a:p>
            <a:pPr algn="l"/>
            <a:endParaRPr lang="en-US" sz="2400" b="1" dirty="0"/>
          </a:p>
          <a:p>
            <a:pPr algn="l"/>
            <a:r>
              <a:rPr lang="en-US" sz="2000" b="1" dirty="0"/>
              <a:t>“I need a </a:t>
            </a:r>
            <a:r>
              <a:rPr lang="en-US" sz="2000" b="1" dirty="0" smtClean="0"/>
              <a:t>step-by-step animated chart that eliminates numbers after every clue.”</a:t>
            </a:r>
            <a:endParaRPr lang="en-US" sz="2000" b="1" dirty="0"/>
          </a:p>
          <a:p>
            <a:pPr algn="l"/>
            <a:r>
              <a:rPr lang="en-US" sz="1600" dirty="0"/>
              <a:t>Use slides </a:t>
            </a:r>
            <a:r>
              <a:rPr lang="en-US" sz="1600" dirty="0" smtClean="0"/>
              <a:t>14-19 if you want to see numbers disappear from the chart after every clue.  This may be helpful if you need a chart and don’t have an easy way to digitally write on the chart.  You can move forward and backward to see which clues eliminated which numbers.  </a:t>
            </a:r>
          </a:p>
        </p:txBody>
      </p:sp>
      <p:sp>
        <p:nvSpPr>
          <p:cNvPr id="2" name="Rectangle 1"/>
          <p:cNvSpPr/>
          <p:nvPr/>
        </p:nvSpPr>
        <p:spPr>
          <a:xfrm>
            <a:off x="5867400" y="76200"/>
            <a:ext cx="3200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Watch this YouTube video for more information about the charts.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  <a:hlinkClick r:id="rId2"/>
              </a:rPr>
              <a:t>https://</a:t>
            </a:r>
            <a:r>
              <a:rPr lang="en-US" sz="1600" dirty="0" smtClean="0">
                <a:solidFill>
                  <a:schemeClr val="tx1"/>
                </a:solidFill>
                <a:hlinkClick r:id="rId2"/>
              </a:rPr>
              <a:t>youtu.be/pzPby1HUSQs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55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C:\Users\Steve Wyborney\Desktop\SHRUNKEN FOLDER\Picture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457200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 smtClean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</a:t>
            </a:r>
            <a:r>
              <a:rPr lang="en-US" b="1" dirty="0" smtClean="0">
                <a:solidFill>
                  <a:schemeClr val="tx1"/>
                </a:solidFill>
              </a:rPr>
              <a:t>answer </a:t>
            </a:r>
            <a:r>
              <a:rPr lang="en-US" b="1" dirty="0">
                <a:solidFill>
                  <a:schemeClr val="tx1"/>
                </a:solidFill>
              </a:rPr>
              <a:t>is greater than 22 and less than 60</a:t>
            </a:r>
            <a:r>
              <a:rPr lang="en-US" b="1" dirty="0" smtClean="0">
                <a:solidFill>
                  <a:schemeClr val="tx1"/>
                </a:solidFill>
              </a:rPr>
              <a:t>, but it does not include the digit 0.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 smtClean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Eliminate all the numbers </a:t>
            </a:r>
            <a:r>
              <a:rPr lang="en-US" b="1" dirty="0" smtClean="0">
                <a:solidFill>
                  <a:schemeClr val="tx1"/>
                </a:solidFill>
              </a:rPr>
              <a:t>that have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a certain digit.  To find out what it is,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look </a:t>
            </a:r>
            <a:r>
              <a:rPr lang="en-US" b="1" dirty="0">
                <a:solidFill>
                  <a:schemeClr val="tx1"/>
                </a:solidFill>
              </a:rPr>
              <a:t>in the mirror.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answer does not include the digit 3.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Eliminate 6 numbers with this clue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___, 53, 54, ___, ___, ___, ___, </a:t>
            </a:r>
            <a:r>
              <a:rPr lang="en-US" b="1" dirty="0" smtClean="0">
                <a:solidFill>
                  <a:schemeClr val="tx1"/>
                </a:solidFill>
              </a:rPr>
              <a:t>___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029200" y="5333999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Eliminate 4 numbers with this clue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32, 31, 30, ___, ___, ___, </a:t>
            </a:r>
            <a:r>
              <a:rPr lang="en-US" b="1" dirty="0" smtClean="0">
                <a:solidFill>
                  <a:schemeClr val="tx1"/>
                </a:solidFill>
              </a:rPr>
              <a:t>___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448537"/>
              </p:ext>
            </p:extLst>
          </p:nvPr>
        </p:nvGraphicFramePr>
        <p:xfrm>
          <a:off x="76200" y="5603336"/>
          <a:ext cx="4419600" cy="10260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7502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Steve Wyborney\Desktop\SHRUNKEN FOLDER\Picture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457200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290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Steve Wyborney\Desktop\SHRUNKEN FOLDER\Picture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457200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51 rockets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Click to see the answer.</a:t>
            </a:r>
          </a:p>
        </p:txBody>
      </p:sp>
      <p:sp>
        <p:nvSpPr>
          <p:cNvPr id="6" name="Rectangle 5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Beginning.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33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teve Wyborney\Desktop\Blog Post Pics and email too\Clipboard Dic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586" y="457200"/>
            <a:ext cx="1492827" cy="1119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Users\Steve Wyborney\Desktop\Presentation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717" y="2421515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019800" y="3393946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pic>
        <p:nvPicPr>
          <p:cNvPr id="30" name="Picture 29">
            <a:hlinkClick r:id="rId6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423162"/>
            <a:ext cx="1217004" cy="91275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26" name="Picture 2" descr="C:\Users\Steve Wyborney\Desktop\20 Days Title Pic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2393421"/>
            <a:ext cx="1240944" cy="93070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teve Wyborney\Desktop\SPLAT blog post folder\Splat Promo Images and GIFs\Splat Level 3 B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421515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828804" y="3324128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21" y="2421515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352801" y="3359251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1964315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4"/>
          </p:cNvPr>
          <p:cNvSpPr txBox="1"/>
          <p:nvPr/>
        </p:nvSpPr>
        <p:spPr>
          <a:xfrm>
            <a:off x="7776260" y="3324129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2424134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3438436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7"/>
              </a:rPr>
              <a:t>The Original 40 Estimation Clipboard Sets</a:t>
            </a:r>
            <a:endParaRPr lang="en-US" sz="11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905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4019238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>
            <a:hlinkClick r:id="rId18"/>
          </p:cNvPr>
          <p:cNvPicPr>
            <a:picLocks noChangeAspect="1" noChangeArrowheads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4"/>
          <a:stretch/>
        </p:blipFill>
        <p:spPr bwMode="auto">
          <a:xfrm>
            <a:off x="5105400" y="4637362"/>
            <a:ext cx="3962400" cy="136434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6" name="TextBox 35">
            <a:hlinkClick r:id="rId6"/>
          </p:cNvPr>
          <p:cNvSpPr txBox="1"/>
          <p:nvPr/>
        </p:nvSpPr>
        <p:spPr>
          <a:xfrm>
            <a:off x="393026" y="3335915"/>
            <a:ext cx="1192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6"/>
              </a:rPr>
              <a:t>51 </a:t>
            </a:r>
            <a:r>
              <a:rPr lang="en-US" sz="1100" b="1" dirty="0" err="1" smtClean="0">
                <a:hlinkClick r:id="rId6"/>
              </a:rPr>
              <a:t>Esti</a:t>
            </a:r>
            <a:r>
              <a:rPr lang="en-US" sz="1100" b="1" dirty="0" smtClean="0">
                <a:hlinkClick r:id="rId6"/>
              </a:rPr>
              <a:t>-Mysteries</a:t>
            </a:r>
            <a:endParaRPr lang="en-US" sz="1100" b="1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724108"/>
            <a:ext cx="340971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0" y="4057233"/>
            <a:ext cx="4953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To Access The Multiplication Course…</a:t>
            </a:r>
          </a:p>
          <a:p>
            <a:endParaRPr lang="en-US" sz="1100" b="1" dirty="0" smtClean="0"/>
          </a:p>
          <a:p>
            <a:pPr marL="342900" indent="-342900">
              <a:buAutoNum type="arabicPeriod"/>
            </a:pPr>
            <a:r>
              <a:rPr lang="en-US" sz="1100" b="1" dirty="0" smtClean="0"/>
              <a:t>Click </a:t>
            </a:r>
            <a:r>
              <a:rPr lang="en-US" sz="1200" b="1" dirty="0" smtClean="0">
                <a:hlinkClick r:id="rId18"/>
              </a:rPr>
              <a:t>here</a:t>
            </a:r>
            <a:r>
              <a:rPr lang="en-US" sz="1200" b="1" dirty="0"/>
              <a:t> </a:t>
            </a:r>
            <a:r>
              <a:rPr lang="en-US" sz="1100" b="1" dirty="0" smtClean="0"/>
              <a:t>to see the chapter playlists on my YouTube channel.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C</a:t>
            </a:r>
            <a:r>
              <a:rPr lang="en-US" sz="1100" b="1" dirty="0" smtClean="0"/>
              <a:t>lick on “sort by” (on the right side) and choose </a:t>
            </a:r>
            <a:r>
              <a:rPr lang="en-US" sz="1100" b="1" i="1" u="sng" dirty="0" smtClean="0"/>
              <a:t>Date created (oldest)</a:t>
            </a:r>
          </a:p>
          <a:p>
            <a:pPr marL="342900" indent="-342900">
              <a:buAutoNum type="arabicPeriod"/>
            </a:pPr>
            <a:r>
              <a:rPr lang="en-US" sz="1100" b="1" dirty="0" smtClean="0"/>
              <a:t>You’ll see all 12 chapters in the course.</a:t>
            </a:r>
          </a:p>
          <a:p>
            <a:pPr marL="342900" indent="-342900">
              <a:buAutoNum type="arabicPeriod"/>
            </a:pPr>
            <a:endParaRPr lang="en-US" sz="1100" b="1" dirty="0"/>
          </a:p>
          <a:p>
            <a:r>
              <a:rPr lang="en-US" sz="1100" b="1" dirty="0" smtClean="0"/>
              <a:t>Tips for Using the Multiplication Course</a:t>
            </a:r>
          </a:p>
          <a:p>
            <a:endParaRPr lang="en-US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When looking at playlists, click on the words “View Full Playlist” instead of the thumbnail or the chapter title.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Then click on the share button.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Copy the link and send it to your class.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Begin with 1 lesson (1 video) per day and then adjust the pacing to meet the needs of your class.</a:t>
            </a:r>
          </a:p>
          <a:p>
            <a:endParaRPr lang="en-US" sz="1100" b="1" dirty="0"/>
          </a:p>
          <a:p>
            <a:r>
              <a:rPr lang="en-US" sz="1100" b="1" dirty="0" smtClean="0"/>
              <a:t>For more information read the blog post about The Multiplication Course </a:t>
            </a:r>
            <a:r>
              <a:rPr lang="en-US" sz="1100" b="1" dirty="0" smtClean="0">
                <a:hlinkClick r:id="rId21"/>
              </a:rPr>
              <a:t>here</a:t>
            </a:r>
            <a:r>
              <a:rPr lang="en-US" sz="1100" b="1" dirty="0" smtClean="0"/>
              <a:t>. </a:t>
            </a:r>
            <a:endParaRPr lang="en-US" sz="1100" b="1" dirty="0"/>
          </a:p>
        </p:txBody>
      </p:sp>
      <p:pic>
        <p:nvPicPr>
          <p:cNvPr id="2052" name="Picture 4" descr="C:\Users\Steve Wyborney\Desktop\STEVES Esti-Mystery Clue Toolkit and Templates FALL 2020.jpg">
            <a:hlinkClick r:id="rId22"/>
          </p:cNvPr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230" y="480370"/>
            <a:ext cx="1492826" cy="1119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714030" y="1581195"/>
            <a:ext cx="1762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November  1 – January 8</a:t>
            </a:r>
            <a:endParaRPr lang="en-US" sz="1200" b="1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3048000" y="0"/>
            <a:ext cx="0" cy="1905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074581" y="5091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hlinkClick r:id="rId2"/>
              </a:rPr>
              <a:t>Part 2 - New </a:t>
            </a:r>
            <a:r>
              <a:rPr lang="en-US" sz="1000" b="1" dirty="0" err="1" smtClean="0">
                <a:hlinkClick r:id="rId2"/>
              </a:rPr>
              <a:t>Esti</a:t>
            </a:r>
            <a:r>
              <a:rPr lang="en-US" sz="1000" b="1" dirty="0" smtClean="0">
                <a:hlinkClick r:id="rId2"/>
              </a:rPr>
              <a:t>-Mysteries and </a:t>
            </a:r>
            <a:r>
              <a:rPr lang="en-US" sz="1000" b="1" dirty="0" smtClean="0">
                <a:hlinkClick r:id=""/>
              </a:rPr>
              <a:t>Number Sense Resources Every </a:t>
            </a:r>
            <a:r>
              <a:rPr lang="en-US" sz="1000" b="1" dirty="0" smtClean="0">
                <a:hlinkClick r:id="rId2"/>
              </a:rPr>
              <a:t>Day for the Rest </a:t>
            </a:r>
            <a:r>
              <a:rPr lang="en-US" sz="1000" b="1" dirty="0" smtClean="0">
                <a:hlinkClick r:id=""/>
              </a:rPr>
              <a:t>of the School Year</a:t>
            </a:r>
            <a:endParaRPr lang="en-US" sz="10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3669108" y="1581195"/>
            <a:ext cx="1817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January 11 – February 26 </a:t>
            </a:r>
            <a:endParaRPr lang="en-US" sz="1200" b="1" dirty="0"/>
          </a:p>
        </p:txBody>
      </p:sp>
      <p:pic>
        <p:nvPicPr>
          <p:cNvPr id="3" name="Picture 2" descr="C:\Users\Steve Wyborney\Desktop\Blog Post Pics and email too\Part 3 Feature Pic.jpg">
            <a:hlinkClick r:id="rId24"/>
          </p:cNvPr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988" y="467025"/>
            <a:ext cx="1485560" cy="111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TextBox 41"/>
          <p:cNvSpPr txBox="1"/>
          <p:nvPr/>
        </p:nvSpPr>
        <p:spPr>
          <a:xfrm>
            <a:off x="0" y="5091"/>
            <a:ext cx="32170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hlinkClick r:id="rId22"/>
              </a:rPr>
              <a:t>New </a:t>
            </a:r>
            <a:r>
              <a:rPr lang="en-US" sz="1000" b="1" dirty="0" err="1" smtClean="0">
                <a:hlinkClick r:id="rId22"/>
              </a:rPr>
              <a:t>Esti</a:t>
            </a:r>
            <a:r>
              <a:rPr lang="en-US" sz="1000" b="1" dirty="0" smtClean="0">
                <a:hlinkClick r:id="rId22"/>
              </a:rPr>
              <a:t>-Mysteries and </a:t>
            </a:r>
            <a:r>
              <a:rPr lang="en-US" sz="1000" b="1" dirty="0" smtClean="0">
                <a:hlinkClick r:id=""/>
              </a:rPr>
              <a:t>Number Sense Resources </a:t>
            </a:r>
          </a:p>
          <a:p>
            <a:pPr algn="ctr"/>
            <a:r>
              <a:rPr lang="en-US" sz="1000" b="1" dirty="0" smtClean="0">
                <a:hlinkClick r:id=""/>
              </a:rPr>
              <a:t>Every </a:t>
            </a:r>
            <a:r>
              <a:rPr lang="en-US" sz="1000" b="1" dirty="0" smtClean="0">
                <a:hlinkClick r:id="rId22"/>
              </a:rPr>
              <a:t>Day for the Rest </a:t>
            </a:r>
            <a:r>
              <a:rPr lang="en-US" sz="1000" b="1" dirty="0" smtClean="0">
                <a:hlinkClick r:id=""/>
              </a:rPr>
              <a:t>of the School Year</a:t>
            </a:r>
            <a:endParaRPr lang="en-US" sz="1000" b="1" dirty="0"/>
          </a:p>
        </p:txBody>
      </p:sp>
      <p:cxnSp>
        <p:nvCxnSpPr>
          <p:cNvPr id="48" name="Straight Connector 47"/>
          <p:cNvCxnSpPr/>
          <p:nvPr/>
        </p:nvCxnSpPr>
        <p:spPr>
          <a:xfrm>
            <a:off x="6096000" y="0"/>
            <a:ext cx="0" cy="1905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877962" y="1581195"/>
            <a:ext cx="13431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March 1 - ongoing</a:t>
            </a:r>
            <a:endParaRPr lang="en-US" sz="12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6096000" y="-19110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hlinkClick r:id="rId24"/>
              </a:rPr>
              <a:t>Part 3 - New </a:t>
            </a:r>
            <a:r>
              <a:rPr lang="en-US" sz="1000" b="1" dirty="0" err="1" smtClean="0">
                <a:hlinkClick r:id="rId24"/>
              </a:rPr>
              <a:t>Esti</a:t>
            </a:r>
            <a:r>
              <a:rPr lang="en-US" sz="1000" b="1" dirty="0" smtClean="0">
                <a:hlinkClick r:id="rId24"/>
              </a:rPr>
              <a:t>-Mysteries and Number Sense Resources Every Day for the Rest of the School Year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201880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rgbClr val="FFFF00"/>
                </a:solidFill>
              </a:rPr>
              <a:t>“Rockets and Reflections”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918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Steve Wyborney\Desktop\SHRUNKEN FOLDER\Picture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457200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How many rockets are in the container?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010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C:\Users\Steve Wyborney\Desktop\SHRUNKEN FOLDER\Picture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216400" cy="632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 smtClean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</a:t>
            </a:r>
            <a:r>
              <a:rPr lang="en-US" b="1" dirty="0" smtClean="0">
                <a:solidFill>
                  <a:schemeClr val="tx1"/>
                </a:solidFill>
              </a:rPr>
              <a:t>answer </a:t>
            </a:r>
            <a:r>
              <a:rPr lang="en-US" b="1" dirty="0">
                <a:solidFill>
                  <a:schemeClr val="tx1"/>
                </a:solidFill>
              </a:rPr>
              <a:t>is greater than 22 and less than </a:t>
            </a:r>
            <a:r>
              <a:rPr lang="en-US" b="1" dirty="0" smtClean="0">
                <a:solidFill>
                  <a:schemeClr val="tx1"/>
                </a:solidFill>
              </a:rPr>
              <a:t>60, but it does not include the digit 0.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 smtClean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Eliminate all the numbers </a:t>
            </a:r>
            <a:r>
              <a:rPr lang="en-US" b="1" dirty="0" smtClean="0">
                <a:solidFill>
                  <a:schemeClr val="tx1"/>
                </a:solidFill>
              </a:rPr>
              <a:t>that have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a certain digit.  To find out what it is,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look </a:t>
            </a:r>
            <a:r>
              <a:rPr lang="en-US" b="1" dirty="0">
                <a:solidFill>
                  <a:schemeClr val="tx1"/>
                </a:solidFill>
              </a:rPr>
              <a:t>in the mirror.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answer does not include the digit 3.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Eliminate 6 numbers with this clue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___, 53, 54, ___, ___, ___, ___, </a:t>
            </a:r>
            <a:r>
              <a:rPr lang="en-US" b="1" dirty="0" smtClean="0">
                <a:solidFill>
                  <a:schemeClr val="tx1"/>
                </a:solidFill>
              </a:rPr>
              <a:t>___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029200" y="5333999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Eliminate 4 numbers with this clue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32, 31, 30, ___, ___, ___, </a:t>
            </a:r>
            <a:r>
              <a:rPr lang="en-US" b="1" dirty="0" smtClean="0">
                <a:solidFill>
                  <a:schemeClr val="tx1"/>
                </a:solidFill>
              </a:rPr>
              <a:t>___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448678"/>
              </p:ext>
            </p:extLst>
          </p:nvPr>
        </p:nvGraphicFramePr>
        <p:xfrm>
          <a:off x="76200" y="5603336"/>
          <a:ext cx="4419600" cy="10260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859379"/>
              </p:ext>
            </p:extLst>
          </p:nvPr>
        </p:nvGraphicFramePr>
        <p:xfrm>
          <a:off x="76200" y="5603336"/>
          <a:ext cx="4419600" cy="10260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9265219"/>
              </p:ext>
            </p:extLst>
          </p:nvPr>
        </p:nvGraphicFramePr>
        <p:xfrm>
          <a:off x="76200" y="5603336"/>
          <a:ext cx="4419600" cy="10260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5976866"/>
              </p:ext>
            </p:extLst>
          </p:nvPr>
        </p:nvGraphicFramePr>
        <p:xfrm>
          <a:off x="76200" y="5603336"/>
          <a:ext cx="4419600" cy="10260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8620103"/>
              </p:ext>
            </p:extLst>
          </p:nvPr>
        </p:nvGraphicFramePr>
        <p:xfrm>
          <a:off x="76200" y="5603336"/>
          <a:ext cx="4419600" cy="10260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7483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Steve Wyborney\Desktop\SHRUNKEN FOLDER\Picture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457200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290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Steve Wyborney\Desktop\SHRUNKEN FOLDER\Picture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457200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51 rockets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Click to see the answer.</a:t>
            </a:r>
          </a:p>
        </p:txBody>
      </p:sp>
      <p:sp>
        <p:nvSpPr>
          <p:cNvPr id="6" name="Rectangle 5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Beginning.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33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teve Wyborney\Desktop\Blog Post Pics and email too\Clipboard Dic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586" y="457200"/>
            <a:ext cx="1492827" cy="1119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Users\Steve Wyborney\Desktop\Presentation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717" y="2421515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019800" y="3393946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pic>
        <p:nvPicPr>
          <p:cNvPr id="30" name="Picture 29">
            <a:hlinkClick r:id="rId6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423162"/>
            <a:ext cx="1217004" cy="91275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26" name="Picture 2" descr="C:\Users\Steve Wyborney\Desktop\20 Days Title Pic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2393421"/>
            <a:ext cx="1240944" cy="93070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teve Wyborney\Desktop\SPLAT blog post folder\Splat Promo Images and GIFs\Splat Level 3 B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421515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828804" y="3324128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21" y="2421515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352801" y="3359251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1964315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4"/>
          </p:cNvPr>
          <p:cNvSpPr txBox="1"/>
          <p:nvPr/>
        </p:nvSpPr>
        <p:spPr>
          <a:xfrm>
            <a:off x="7776260" y="3324129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2424134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3438436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7"/>
              </a:rPr>
              <a:t>The Original 40 Estimation Clipboard Sets</a:t>
            </a:r>
            <a:endParaRPr lang="en-US" sz="11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905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4019238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>
            <a:hlinkClick r:id="rId18"/>
          </p:cNvPr>
          <p:cNvPicPr>
            <a:picLocks noChangeAspect="1" noChangeArrowheads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4"/>
          <a:stretch/>
        </p:blipFill>
        <p:spPr bwMode="auto">
          <a:xfrm>
            <a:off x="5105400" y="4637362"/>
            <a:ext cx="3962400" cy="136434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6" name="TextBox 35">
            <a:hlinkClick r:id="rId6"/>
          </p:cNvPr>
          <p:cNvSpPr txBox="1"/>
          <p:nvPr/>
        </p:nvSpPr>
        <p:spPr>
          <a:xfrm>
            <a:off x="393026" y="3335915"/>
            <a:ext cx="1192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6"/>
              </a:rPr>
              <a:t>51 </a:t>
            </a:r>
            <a:r>
              <a:rPr lang="en-US" sz="1100" b="1" dirty="0" err="1" smtClean="0">
                <a:hlinkClick r:id="rId6"/>
              </a:rPr>
              <a:t>Esti</a:t>
            </a:r>
            <a:r>
              <a:rPr lang="en-US" sz="1100" b="1" dirty="0" smtClean="0">
                <a:hlinkClick r:id="rId6"/>
              </a:rPr>
              <a:t>-Mysteries</a:t>
            </a:r>
            <a:endParaRPr lang="en-US" sz="1100" b="1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724108"/>
            <a:ext cx="340971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0" y="4057233"/>
            <a:ext cx="4953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To Access The Multiplication Course…</a:t>
            </a:r>
          </a:p>
          <a:p>
            <a:endParaRPr lang="en-US" sz="1100" b="1" dirty="0" smtClean="0"/>
          </a:p>
          <a:p>
            <a:pPr marL="342900" indent="-342900">
              <a:buAutoNum type="arabicPeriod"/>
            </a:pPr>
            <a:r>
              <a:rPr lang="en-US" sz="1100" b="1" dirty="0" smtClean="0"/>
              <a:t>Click </a:t>
            </a:r>
            <a:r>
              <a:rPr lang="en-US" sz="1200" b="1" dirty="0" smtClean="0">
                <a:hlinkClick r:id="rId18"/>
              </a:rPr>
              <a:t>here</a:t>
            </a:r>
            <a:r>
              <a:rPr lang="en-US" sz="1200" b="1" dirty="0"/>
              <a:t> </a:t>
            </a:r>
            <a:r>
              <a:rPr lang="en-US" sz="1100" b="1" dirty="0" smtClean="0"/>
              <a:t>to see the chapter playlists on my YouTube channel.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C</a:t>
            </a:r>
            <a:r>
              <a:rPr lang="en-US" sz="1100" b="1" dirty="0" smtClean="0"/>
              <a:t>lick on “sort by” (on the right side) and choose </a:t>
            </a:r>
            <a:r>
              <a:rPr lang="en-US" sz="1100" b="1" i="1" u="sng" dirty="0" smtClean="0"/>
              <a:t>Date created (oldest)</a:t>
            </a:r>
          </a:p>
          <a:p>
            <a:pPr marL="342900" indent="-342900">
              <a:buAutoNum type="arabicPeriod"/>
            </a:pPr>
            <a:r>
              <a:rPr lang="en-US" sz="1100" b="1" dirty="0" smtClean="0"/>
              <a:t>You’ll see all 12 chapters in the course.</a:t>
            </a:r>
          </a:p>
          <a:p>
            <a:pPr marL="342900" indent="-342900">
              <a:buAutoNum type="arabicPeriod"/>
            </a:pPr>
            <a:endParaRPr lang="en-US" sz="1100" b="1" dirty="0"/>
          </a:p>
          <a:p>
            <a:r>
              <a:rPr lang="en-US" sz="1100" b="1" dirty="0" smtClean="0"/>
              <a:t>Tips for Using the Multiplication Course</a:t>
            </a:r>
          </a:p>
          <a:p>
            <a:endParaRPr lang="en-US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When looking at playlists, click on the words “View Full Playlist” instead of the thumbnail or the chapter title.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Then click on the share button.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Copy the link and send it to your class.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Begin with 1 lesson (1 video) per day and then adjust the pacing to meet the needs of your class.</a:t>
            </a:r>
          </a:p>
          <a:p>
            <a:endParaRPr lang="en-US" sz="1100" b="1" dirty="0"/>
          </a:p>
          <a:p>
            <a:r>
              <a:rPr lang="en-US" sz="1100" b="1" dirty="0" smtClean="0"/>
              <a:t>For more information read the blog post about The Multiplication Course </a:t>
            </a:r>
            <a:r>
              <a:rPr lang="en-US" sz="1100" b="1" dirty="0" smtClean="0">
                <a:hlinkClick r:id="rId21"/>
              </a:rPr>
              <a:t>here</a:t>
            </a:r>
            <a:r>
              <a:rPr lang="en-US" sz="1100" b="1" dirty="0" smtClean="0"/>
              <a:t>. </a:t>
            </a:r>
            <a:endParaRPr lang="en-US" sz="1100" b="1" dirty="0"/>
          </a:p>
        </p:txBody>
      </p:sp>
      <p:pic>
        <p:nvPicPr>
          <p:cNvPr id="2052" name="Picture 4" descr="C:\Users\Steve Wyborney\Desktop\STEVES Esti-Mystery Clue Toolkit and Templates FALL 2020.jpg">
            <a:hlinkClick r:id="rId22"/>
          </p:cNvPr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230" y="480370"/>
            <a:ext cx="1492826" cy="1119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714030" y="1581195"/>
            <a:ext cx="1762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November  1 – January 8</a:t>
            </a:r>
            <a:endParaRPr lang="en-US" sz="1200" b="1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3048000" y="0"/>
            <a:ext cx="0" cy="1905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074581" y="5091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hlinkClick r:id="rId2"/>
              </a:rPr>
              <a:t>Part 2 - New </a:t>
            </a:r>
            <a:r>
              <a:rPr lang="en-US" sz="1000" b="1" dirty="0" err="1" smtClean="0">
                <a:hlinkClick r:id="rId2"/>
              </a:rPr>
              <a:t>Esti</a:t>
            </a:r>
            <a:r>
              <a:rPr lang="en-US" sz="1000" b="1" dirty="0" smtClean="0">
                <a:hlinkClick r:id="rId2"/>
              </a:rPr>
              <a:t>-Mysteries and </a:t>
            </a:r>
            <a:r>
              <a:rPr lang="en-US" sz="1000" b="1" dirty="0" smtClean="0">
                <a:hlinkClick r:id=""/>
              </a:rPr>
              <a:t>Number Sense Resources Every </a:t>
            </a:r>
            <a:r>
              <a:rPr lang="en-US" sz="1000" b="1" dirty="0" smtClean="0">
                <a:hlinkClick r:id="rId2"/>
              </a:rPr>
              <a:t>Day for the Rest </a:t>
            </a:r>
            <a:r>
              <a:rPr lang="en-US" sz="1000" b="1" dirty="0" smtClean="0">
                <a:hlinkClick r:id=""/>
              </a:rPr>
              <a:t>of the School Year</a:t>
            </a:r>
            <a:endParaRPr lang="en-US" sz="10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3669108" y="1581195"/>
            <a:ext cx="1817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January 11 – February 26 </a:t>
            </a:r>
            <a:endParaRPr lang="en-US" sz="1200" b="1" dirty="0"/>
          </a:p>
        </p:txBody>
      </p:sp>
      <p:pic>
        <p:nvPicPr>
          <p:cNvPr id="3" name="Picture 2" descr="C:\Users\Steve Wyborney\Desktop\Blog Post Pics and email too\Part 3 Feature Pic.jpg">
            <a:hlinkClick r:id="rId24"/>
          </p:cNvPr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988" y="467025"/>
            <a:ext cx="1485560" cy="111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TextBox 41"/>
          <p:cNvSpPr txBox="1"/>
          <p:nvPr/>
        </p:nvSpPr>
        <p:spPr>
          <a:xfrm>
            <a:off x="0" y="5091"/>
            <a:ext cx="32170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hlinkClick r:id="rId22"/>
              </a:rPr>
              <a:t>New </a:t>
            </a:r>
            <a:r>
              <a:rPr lang="en-US" sz="1000" b="1" dirty="0" err="1" smtClean="0">
                <a:hlinkClick r:id="rId22"/>
              </a:rPr>
              <a:t>Esti</a:t>
            </a:r>
            <a:r>
              <a:rPr lang="en-US" sz="1000" b="1" dirty="0" smtClean="0">
                <a:hlinkClick r:id="rId22"/>
              </a:rPr>
              <a:t>-Mysteries and </a:t>
            </a:r>
            <a:r>
              <a:rPr lang="en-US" sz="1000" b="1" dirty="0" smtClean="0">
                <a:hlinkClick r:id=""/>
              </a:rPr>
              <a:t>Number Sense Resources </a:t>
            </a:r>
          </a:p>
          <a:p>
            <a:pPr algn="ctr"/>
            <a:r>
              <a:rPr lang="en-US" sz="1000" b="1" dirty="0" smtClean="0">
                <a:hlinkClick r:id=""/>
              </a:rPr>
              <a:t>Every </a:t>
            </a:r>
            <a:r>
              <a:rPr lang="en-US" sz="1000" b="1" dirty="0" smtClean="0">
                <a:hlinkClick r:id="rId22"/>
              </a:rPr>
              <a:t>Day for the Rest </a:t>
            </a:r>
            <a:r>
              <a:rPr lang="en-US" sz="1000" b="1" dirty="0" smtClean="0">
                <a:hlinkClick r:id=""/>
              </a:rPr>
              <a:t>of the School Year</a:t>
            </a:r>
            <a:endParaRPr lang="en-US" sz="1000" b="1" dirty="0"/>
          </a:p>
        </p:txBody>
      </p:sp>
      <p:cxnSp>
        <p:nvCxnSpPr>
          <p:cNvPr id="48" name="Straight Connector 47"/>
          <p:cNvCxnSpPr/>
          <p:nvPr/>
        </p:nvCxnSpPr>
        <p:spPr>
          <a:xfrm>
            <a:off x="6096000" y="0"/>
            <a:ext cx="0" cy="1905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877962" y="1581195"/>
            <a:ext cx="13431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March 1 - ongoing</a:t>
            </a:r>
            <a:endParaRPr lang="en-US" sz="12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6096000" y="-19110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hlinkClick r:id="rId24"/>
              </a:rPr>
              <a:t>Part 3 - New </a:t>
            </a:r>
            <a:r>
              <a:rPr lang="en-US" sz="1000" b="1" dirty="0" err="1" smtClean="0">
                <a:hlinkClick r:id="rId24"/>
              </a:rPr>
              <a:t>Esti</a:t>
            </a:r>
            <a:r>
              <a:rPr lang="en-US" sz="1000" b="1" dirty="0" smtClean="0">
                <a:hlinkClick r:id="rId24"/>
              </a:rPr>
              <a:t>-Mysteries and Number Sense Resources Every Day for the Rest of the School Year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201880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rgbClr val="FFFF00"/>
                </a:solidFill>
              </a:rPr>
              <a:t>“Rockets and Reflections”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185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Steve Wyborney\Desktop\SHRUNKEN FOLDER\Picture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457200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How many rockets are in the container?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346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C:\Users\Steve Wyborney\Desktop\SHRUNKEN FOLDER\Picture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457200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 smtClean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</a:t>
            </a:r>
            <a:r>
              <a:rPr lang="en-US" b="1" dirty="0" smtClean="0">
                <a:solidFill>
                  <a:schemeClr val="tx1"/>
                </a:solidFill>
              </a:rPr>
              <a:t>answer </a:t>
            </a:r>
            <a:r>
              <a:rPr lang="en-US" b="1" dirty="0">
                <a:solidFill>
                  <a:schemeClr val="tx1"/>
                </a:solidFill>
              </a:rPr>
              <a:t>is greater than 22 and less than 60</a:t>
            </a:r>
            <a:r>
              <a:rPr lang="en-US" b="1" dirty="0" smtClean="0">
                <a:solidFill>
                  <a:schemeClr val="tx1"/>
                </a:solidFill>
              </a:rPr>
              <a:t>, but it does not include the digit 0.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 smtClean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Eliminate all the numbers </a:t>
            </a:r>
            <a:r>
              <a:rPr lang="en-US" b="1" dirty="0" smtClean="0">
                <a:solidFill>
                  <a:schemeClr val="tx1"/>
                </a:solidFill>
              </a:rPr>
              <a:t>that have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a certain digit.  To find out what it is,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look </a:t>
            </a:r>
            <a:r>
              <a:rPr lang="en-US" b="1" dirty="0">
                <a:solidFill>
                  <a:schemeClr val="tx1"/>
                </a:solidFill>
              </a:rPr>
              <a:t>in the mirror.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answer does not include the digit 3.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Eliminate 6 numbers with this clue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___, 53, 54, ___, ___, ___, ___, </a:t>
            </a:r>
            <a:r>
              <a:rPr lang="en-US" b="1" dirty="0" smtClean="0">
                <a:solidFill>
                  <a:schemeClr val="tx1"/>
                </a:solidFill>
              </a:rPr>
              <a:t>___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029200" y="5333999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Eliminate 4 numbers with this clue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32, 31, 30, ___, ___, ___, </a:t>
            </a:r>
            <a:r>
              <a:rPr lang="en-US" b="1" dirty="0" smtClean="0">
                <a:solidFill>
                  <a:schemeClr val="tx1"/>
                </a:solidFill>
              </a:rPr>
              <a:t>___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947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Steve Wyborney\Desktop\SHRUNKEN FOLDER\Picture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457200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017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Steve Wyborney\Desktop\SHRUNKEN FOLDER\Picture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457200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51 rockets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Click to see the answer.</a:t>
            </a:r>
          </a:p>
        </p:txBody>
      </p:sp>
      <p:sp>
        <p:nvSpPr>
          <p:cNvPr id="6" name="Rectangle 5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Beginning.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809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teve Wyborney\Desktop\Blog Post Pics and email too\Clipboard Dic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586" y="457200"/>
            <a:ext cx="1492827" cy="1119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Users\Steve Wyborney\Desktop\Presentation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717" y="2421515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019800" y="3393946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pic>
        <p:nvPicPr>
          <p:cNvPr id="30" name="Picture 29">
            <a:hlinkClick r:id="rId6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423162"/>
            <a:ext cx="1217004" cy="91275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26" name="Picture 2" descr="C:\Users\Steve Wyborney\Desktop\20 Days Title Pic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2393421"/>
            <a:ext cx="1240944" cy="93070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teve Wyborney\Desktop\SPLAT blog post folder\Splat Promo Images and GIFs\Splat Level 3 B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421515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828804" y="3324128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21" y="2421515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352801" y="3359251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1964315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4"/>
          </p:cNvPr>
          <p:cNvSpPr txBox="1"/>
          <p:nvPr/>
        </p:nvSpPr>
        <p:spPr>
          <a:xfrm>
            <a:off x="7776260" y="3324129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2424134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3438436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7"/>
              </a:rPr>
              <a:t>The Original 40 Estimation Clipboard Sets</a:t>
            </a:r>
            <a:endParaRPr lang="en-US" sz="11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905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4019238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>
            <a:hlinkClick r:id="rId18"/>
          </p:cNvPr>
          <p:cNvPicPr>
            <a:picLocks noChangeAspect="1" noChangeArrowheads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4"/>
          <a:stretch/>
        </p:blipFill>
        <p:spPr bwMode="auto">
          <a:xfrm>
            <a:off x="5105400" y="4637362"/>
            <a:ext cx="3962400" cy="136434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6" name="TextBox 35">
            <a:hlinkClick r:id="rId6"/>
          </p:cNvPr>
          <p:cNvSpPr txBox="1"/>
          <p:nvPr/>
        </p:nvSpPr>
        <p:spPr>
          <a:xfrm>
            <a:off x="393026" y="3335915"/>
            <a:ext cx="1192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6"/>
              </a:rPr>
              <a:t>51 </a:t>
            </a:r>
            <a:r>
              <a:rPr lang="en-US" sz="1100" b="1" dirty="0" err="1" smtClean="0">
                <a:hlinkClick r:id="rId6"/>
              </a:rPr>
              <a:t>Esti</a:t>
            </a:r>
            <a:r>
              <a:rPr lang="en-US" sz="1100" b="1" dirty="0" smtClean="0">
                <a:hlinkClick r:id="rId6"/>
              </a:rPr>
              <a:t>-Mysteries</a:t>
            </a:r>
            <a:endParaRPr lang="en-US" sz="1100" b="1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724108"/>
            <a:ext cx="340971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0" y="4057233"/>
            <a:ext cx="4953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To Access The Multiplication Course…</a:t>
            </a:r>
          </a:p>
          <a:p>
            <a:endParaRPr lang="en-US" sz="1100" b="1" dirty="0" smtClean="0"/>
          </a:p>
          <a:p>
            <a:pPr marL="342900" indent="-342900">
              <a:buAutoNum type="arabicPeriod"/>
            </a:pPr>
            <a:r>
              <a:rPr lang="en-US" sz="1100" b="1" dirty="0" smtClean="0"/>
              <a:t>Click </a:t>
            </a:r>
            <a:r>
              <a:rPr lang="en-US" sz="1200" b="1" dirty="0" smtClean="0">
                <a:hlinkClick r:id="rId18"/>
              </a:rPr>
              <a:t>here</a:t>
            </a:r>
            <a:r>
              <a:rPr lang="en-US" sz="1200" b="1" dirty="0"/>
              <a:t> </a:t>
            </a:r>
            <a:r>
              <a:rPr lang="en-US" sz="1100" b="1" dirty="0" smtClean="0"/>
              <a:t>to see the chapter playlists on my YouTube channel.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C</a:t>
            </a:r>
            <a:r>
              <a:rPr lang="en-US" sz="1100" b="1" dirty="0" smtClean="0"/>
              <a:t>lick on “sort by” (on the right side) and choose </a:t>
            </a:r>
            <a:r>
              <a:rPr lang="en-US" sz="1100" b="1" i="1" u="sng" dirty="0" smtClean="0"/>
              <a:t>Date created (oldest)</a:t>
            </a:r>
          </a:p>
          <a:p>
            <a:pPr marL="342900" indent="-342900">
              <a:buAutoNum type="arabicPeriod"/>
            </a:pPr>
            <a:r>
              <a:rPr lang="en-US" sz="1100" b="1" dirty="0" smtClean="0"/>
              <a:t>You’ll see all 12 chapters in the course.</a:t>
            </a:r>
          </a:p>
          <a:p>
            <a:pPr marL="342900" indent="-342900">
              <a:buAutoNum type="arabicPeriod"/>
            </a:pPr>
            <a:endParaRPr lang="en-US" sz="1100" b="1" dirty="0"/>
          </a:p>
          <a:p>
            <a:r>
              <a:rPr lang="en-US" sz="1100" b="1" dirty="0" smtClean="0"/>
              <a:t>Tips for Using the Multiplication Course</a:t>
            </a:r>
          </a:p>
          <a:p>
            <a:endParaRPr lang="en-US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When looking at playlists, click on the words “View Full Playlist” instead of the thumbnail or the chapter title.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Then click on the share button.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Copy the link and send it to your class.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Begin with 1 lesson (1 video) per day and then adjust the pacing to meet the needs of your class.</a:t>
            </a:r>
          </a:p>
          <a:p>
            <a:endParaRPr lang="en-US" sz="1100" b="1" dirty="0"/>
          </a:p>
          <a:p>
            <a:r>
              <a:rPr lang="en-US" sz="1100" b="1" dirty="0" smtClean="0"/>
              <a:t>For more information read the blog post about The Multiplication Course </a:t>
            </a:r>
            <a:r>
              <a:rPr lang="en-US" sz="1100" b="1" dirty="0" smtClean="0">
                <a:hlinkClick r:id="rId21"/>
              </a:rPr>
              <a:t>here</a:t>
            </a:r>
            <a:r>
              <a:rPr lang="en-US" sz="1100" b="1" dirty="0" smtClean="0"/>
              <a:t>. </a:t>
            </a:r>
            <a:endParaRPr lang="en-US" sz="1100" b="1" dirty="0"/>
          </a:p>
        </p:txBody>
      </p:sp>
      <p:pic>
        <p:nvPicPr>
          <p:cNvPr id="2052" name="Picture 4" descr="C:\Users\Steve Wyborney\Desktop\STEVES Esti-Mystery Clue Toolkit and Templates FALL 2020.jpg">
            <a:hlinkClick r:id="rId22"/>
          </p:cNvPr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230" y="480370"/>
            <a:ext cx="1492826" cy="1119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714030" y="1581195"/>
            <a:ext cx="1762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November  1 – January 8</a:t>
            </a:r>
            <a:endParaRPr lang="en-US" sz="1200" b="1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3048000" y="0"/>
            <a:ext cx="0" cy="1905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074581" y="5091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hlinkClick r:id="rId2"/>
              </a:rPr>
              <a:t>Part 2 - New </a:t>
            </a:r>
            <a:r>
              <a:rPr lang="en-US" sz="1000" b="1" dirty="0" err="1" smtClean="0">
                <a:hlinkClick r:id="rId2"/>
              </a:rPr>
              <a:t>Esti</a:t>
            </a:r>
            <a:r>
              <a:rPr lang="en-US" sz="1000" b="1" dirty="0" smtClean="0">
                <a:hlinkClick r:id="rId2"/>
              </a:rPr>
              <a:t>-Mysteries and </a:t>
            </a:r>
            <a:r>
              <a:rPr lang="en-US" sz="1000" b="1" dirty="0" smtClean="0">
                <a:hlinkClick r:id=""/>
              </a:rPr>
              <a:t>Number Sense Resources Every </a:t>
            </a:r>
            <a:r>
              <a:rPr lang="en-US" sz="1000" b="1" dirty="0" smtClean="0">
                <a:hlinkClick r:id="rId2"/>
              </a:rPr>
              <a:t>Day for the Rest </a:t>
            </a:r>
            <a:r>
              <a:rPr lang="en-US" sz="1000" b="1" dirty="0" smtClean="0">
                <a:hlinkClick r:id=""/>
              </a:rPr>
              <a:t>of the School Year</a:t>
            </a:r>
            <a:endParaRPr lang="en-US" sz="10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3669108" y="1581195"/>
            <a:ext cx="1817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January 11 – February 26 </a:t>
            </a:r>
            <a:endParaRPr lang="en-US" sz="1200" b="1" dirty="0"/>
          </a:p>
        </p:txBody>
      </p:sp>
      <p:pic>
        <p:nvPicPr>
          <p:cNvPr id="3" name="Picture 2" descr="C:\Users\Steve Wyborney\Desktop\Blog Post Pics and email too\Part 3 Feature Pic.jpg">
            <a:hlinkClick r:id="rId24"/>
          </p:cNvPr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988" y="467025"/>
            <a:ext cx="1485560" cy="111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TextBox 41"/>
          <p:cNvSpPr txBox="1"/>
          <p:nvPr/>
        </p:nvSpPr>
        <p:spPr>
          <a:xfrm>
            <a:off x="0" y="5091"/>
            <a:ext cx="32170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hlinkClick r:id="rId22"/>
              </a:rPr>
              <a:t>New </a:t>
            </a:r>
            <a:r>
              <a:rPr lang="en-US" sz="1000" b="1" dirty="0" err="1" smtClean="0">
                <a:hlinkClick r:id="rId22"/>
              </a:rPr>
              <a:t>Esti</a:t>
            </a:r>
            <a:r>
              <a:rPr lang="en-US" sz="1000" b="1" dirty="0" smtClean="0">
                <a:hlinkClick r:id="rId22"/>
              </a:rPr>
              <a:t>-Mysteries and </a:t>
            </a:r>
            <a:r>
              <a:rPr lang="en-US" sz="1000" b="1" dirty="0" smtClean="0">
                <a:hlinkClick r:id=""/>
              </a:rPr>
              <a:t>Number Sense Resources </a:t>
            </a:r>
          </a:p>
          <a:p>
            <a:pPr algn="ctr"/>
            <a:r>
              <a:rPr lang="en-US" sz="1000" b="1" dirty="0" smtClean="0">
                <a:hlinkClick r:id=""/>
              </a:rPr>
              <a:t>Every </a:t>
            </a:r>
            <a:r>
              <a:rPr lang="en-US" sz="1000" b="1" dirty="0" smtClean="0">
                <a:hlinkClick r:id="rId22"/>
              </a:rPr>
              <a:t>Day for the Rest </a:t>
            </a:r>
            <a:r>
              <a:rPr lang="en-US" sz="1000" b="1" dirty="0" smtClean="0">
                <a:hlinkClick r:id=""/>
              </a:rPr>
              <a:t>of the School Year</a:t>
            </a:r>
            <a:endParaRPr lang="en-US" sz="1000" b="1" dirty="0"/>
          </a:p>
        </p:txBody>
      </p:sp>
      <p:cxnSp>
        <p:nvCxnSpPr>
          <p:cNvPr id="48" name="Straight Connector 47"/>
          <p:cNvCxnSpPr/>
          <p:nvPr/>
        </p:nvCxnSpPr>
        <p:spPr>
          <a:xfrm>
            <a:off x="6096000" y="0"/>
            <a:ext cx="0" cy="1905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877962" y="1581195"/>
            <a:ext cx="13431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March 1 - ongoing</a:t>
            </a:r>
            <a:endParaRPr lang="en-US" sz="12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6096000" y="-19110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hlinkClick r:id="rId24"/>
              </a:rPr>
              <a:t>Part 3 - New </a:t>
            </a:r>
            <a:r>
              <a:rPr lang="en-US" sz="1000" b="1" dirty="0" err="1" smtClean="0">
                <a:hlinkClick r:id="rId24"/>
              </a:rPr>
              <a:t>Esti</a:t>
            </a:r>
            <a:r>
              <a:rPr lang="en-US" sz="1000" b="1" dirty="0" smtClean="0">
                <a:hlinkClick r:id="rId24"/>
              </a:rPr>
              <a:t>-Mysteries and Number Sense Resources Every Day for the Rest of the School Year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201880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rgbClr val="FFFF00"/>
                </a:solidFill>
              </a:rPr>
              <a:t>“Rockets and Reflections”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918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Steve Wyborney\Desktop\SHRUNKEN FOLDER\Picture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457200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How many rockets are in the container?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010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2467</Words>
  <Application>Microsoft Office PowerPoint</Application>
  <PresentationFormat>On-screen Show (4:3)</PresentationFormat>
  <Paragraphs>523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31</cp:revision>
  <dcterms:created xsi:type="dcterms:W3CDTF">2020-11-09T02:38:45Z</dcterms:created>
  <dcterms:modified xsi:type="dcterms:W3CDTF">2021-04-05T03:26:55Z</dcterms:modified>
</cp:coreProperties>
</file>