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82" r:id="rId2"/>
    <p:sldId id="257" r:id="rId3"/>
    <p:sldId id="258" r:id="rId4"/>
    <p:sldId id="259" r:id="rId5"/>
    <p:sldId id="260" r:id="rId6"/>
    <p:sldId id="261" r:id="rId7"/>
    <p:sldId id="379" r:id="rId8"/>
    <p:sldId id="366" r:id="rId9"/>
    <p:sldId id="367" r:id="rId10"/>
    <p:sldId id="378" r:id="rId11"/>
    <p:sldId id="369" r:id="rId12"/>
    <p:sldId id="370" r:id="rId13"/>
    <p:sldId id="380" r:id="rId14"/>
    <p:sldId id="372" r:id="rId15"/>
    <p:sldId id="373" r:id="rId16"/>
    <p:sldId id="374" r:id="rId17"/>
    <p:sldId id="375" r:id="rId18"/>
    <p:sldId id="376" r:id="rId19"/>
    <p:sldId id="38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67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zPby1HUSQs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5" Type="http://schemas.openxmlformats.org/officeDocument/2006/relationships/image" Target="../media/image12.jpeg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24" Type="http://schemas.openxmlformats.org/officeDocument/2006/relationships/hyperlink" Target="https://stevewyborney.com/2021/03/part-3-new-esti-mysteries-and-number-sense-resources-every-day-for-the-rest-of-the-school-year/" TargetMode="External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5" Type="http://schemas.openxmlformats.org/officeDocument/2006/relationships/image" Target="../media/image12.jpeg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24" Type="http://schemas.openxmlformats.org/officeDocument/2006/relationships/hyperlink" Target="https://stevewyborney.com/2021/03/part-3-new-esti-mysteries-and-number-sense-resources-every-day-for-the-rest-of-the-school-year/" TargetMode="External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7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2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4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5" Type="http://schemas.openxmlformats.org/officeDocument/2006/relationships/image" Target="../media/image12.jpeg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8.jpeg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6.jpeg"/><Relationship Id="rId24" Type="http://schemas.openxmlformats.org/officeDocument/2006/relationships/hyperlink" Target="https://stevewyborney.com/2021/03/part-3-new-esti-mysteries-and-number-sense-resources-every-day-for-the-rest-of-the-school-year/" TargetMode="External"/><Relationship Id="rId5" Type="http://schemas.openxmlformats.org/officeDocument/2006/relationships/image" Target="../media/image3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1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9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5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819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dirty="0"/>
              <a:t>Which set should I use?</a:t>
            </a:r>
          </a:p>
          <a:p>
            <a:pPr algn="l"/>
            <a:endParaRPr lang="en-US" sz="2000" b="1" dirty="0" smtClean="0"/>
          </a:p>
          <a:p>
            <a:pPr algn="l"/>
            <a:r>
              <a:rPr lang="en-US" sz="2000" b="1" dirty="0" smtClean="0"/>
              <a:t>“</a:t>
            </a:r>
            <a:r>
              <a:rPr lang="en-US" sz="2000" b="1" dirty="0" err="1" smtClean="0"/>
              <a:t>Esti</a:t>
            </a:r>
            <a:r>
              <a:rPr lang="en-US" sz="2000" b="1" dirty="0" smtClean="0"/>
              <a:t>-Mysteries are already working well for my class.”</a:t>
            </a:r>
          </a:p>
          <a:p>
            <a:pPr algn="l"/>
            <a:endParaRPr lang="en-US" sz="1800" b="1" dirty="0"/>
          </a:p>
          <a:p>
            <a:pPr algn="l"/>
            <a:r>
              <a:rPr lang="en-US" sz="1600" b="1" i="1" dirty="0" smtClean="0"/>
              <a:t>Use slides 2-7 if </a:t>
            </a:r>
            <a:r>
              <a:rPr lang="en-US" sz="1600" b="1" i="1" dirty="0" err="1" smtClean="0"/>
              <a:t>Esti</a:t>
            </a:r>
            <a:r>
              <a:rPr lang="en-US" sz="1600" b="1" i="1" dirty="0" smtClean="0"/>
              <a:t>-Mysteries are already working well for you.  </a:t>
            </a:r>
            <a:r>
              <a:rPr lang="en-US" sz="1600" dirty="0" smtClean="0"/>
              <a:t>These slides are exactly the same with no changes.  You’re students already have a way of writing down their estimates and are responding to each clue.  They may be using a digital platform to record their thinking, or are writing on paper, or are using a dry erase board or chart – or they have another way of responding to clues in writing.  You probably already notice that when students write down their estimate after each clue that it </a:t>
            </a:r>
            <a:r>
              <a:rPr lang="en-US" sz="1600" dirty="0"/>
              <a:t>helps to propel rich math talk </a:t>
            </a:r>
            <a:r>
              <a:rPr lang="en-US" sz="1600" dirty="0" smtClean="0"/>
              <a:t>and also builds anticipation for the next clue.  If this sounds familiar, then I recommend using slides 1-6. </a:t>
            </a:r>
          </a:p>
          <a:p>
            <a:pPr algn="l"/>
            <a:endParaRPr lang="en-US" sz="1800" dirty="0"/>
          </a:p>
          <a:p>
            <a:pPr algn="l"/>
            <a:r>
              <a:rPr lang="en-US" sz="1800" i="1" dirty="0" smtClean="0"/>
              <a:t>FURTHER OPTIONS FOR DISTANCE LEARNING</a:t>
            </a:r>
          </a:p>
          <a:p>
            <a:pPr algn="l"/>
            <a:endParaRPr lang="en-US" sz="2000" b="1" dirty="0"/>
          </a:p>
          <a:p>
            <a:pPr algn="l"/>
            <a:r>
              <a:rPr lang="en-US" sz="2000" b="1" dirty="0" smtClean="0"/>
              <a:t>“I need a chart for everyone to see, and I have a way to digitally write on it.”</a:t>
            </a:r>
            <a:endParaRPr lang="en-US" sz="2000" b="1" dirty="0"/>
          </a:p>
          <a:p>
            <a:pPr algn="l"/>
            <a:endParaRPr lang="en-US" sz="16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8-13 if you simply need an embedded chart to write on during discussion. This may be particularly useful for distance learning if students do not have easy access to a chart.</a:t>
            </a:r>
            <a:r>
              <a:rPr lang="en-US" sz="1600" dirty="0"/>
              <a:t> </a:t>
            </a:r>
            <a:r>
              <a:rPr lang="en-US" sz="1600" dirty="0" smtClean="0"/>
              <a:t> Perhaps they don’t have a chart at home, or they may not be able to easily navigate between tabs to a digital chart.  You </a:t>
            </a:r>
            <a:r>
              <a:rPr lang="en-US" sz="1600" dirty="0"/>
              <a:t>can use a digital </a:t>
            </a:r>
            <a:r>
              <a:rPr lang="en-US" sz="1600" dirty="0" smtClean="0"/>
              <a:t>pen (such as a drawing feature) </a:t>
            </a:r>
            <a:r>
              <a:rPr lang="en-US" sz="1600" dirty="0"/>
              <a:t>to record ideas from </a:t>
            </a:r>
            <a:r>
              <a:rPr lang="en-US" sz="1600" dirty="0" smtClean="0"/>
              <a:t>student discussions and cross out numbers </a:t>
            </a:r>
            <a:r>
              <a:rPr lang="en-US" sz="1600" dirty="0"/>
              <a:t>for the whole class to </a:t>
            </a:r>
            <a:r>
              <a:rPr lang="en-US" sz="1600" dirty="0" smtClean="0"/>
              <a:t>see</a:t>
            </a:r>
            <a:r>
              <a:rPr lang="en-US" sz="1600" dirty="0"/>
              <a:t> </a:t>
            </a:r>
            <a:r>
              <a:rPr lang="en-US" sz="1600" dirty="0" smtClean="0"/>
              <a:t>at the same time.  </a:t>
            </a:r>
            <a:endParaRPr lang="en-US" sz="1600" dirty="0"/>
          </a:p>
          <a:p>
            <a:pPr algn="l"/>
            <a:endParaRPr lang="en-US" sz="2400" b="1" dirty="0"/>
          </a:p>
          <a:p>
            <a:pPr algn="l"/>
            <a:r>
              <a:rPr lang="en-US" sz="2000" b="1" dirty="0"/>
              <a:t>“I need a </a:t>
            </a:r>
            <a:r>
              <a:rPr lang="en-US" sz="2000" b="1" dirty="0" smtClean="0"/>
              <a:t>step-by-step animated chart that eliminates numbers after every clue.”</a:t>
            </a:r>
            <a:endParaRPr lang="en-US" sz="2000" b="1" dirty="0"/>
          </a:p>
          <a:p>
            <a:pPr algn="l"/>
            <a:r>
              <a:rPr lang="en-US" sz="1600" dirty="0"/>
              <a:t>Use slides </a:t>
            </a:r>
            <a:r>
              <a:rPr lang="en-US" sz="1600" dirty="0" smtClean="0"/>
              <a:t>14-19 if you want to see numbers disappear from the chart after every clue.  This may be helpful if you need a chart and don’t have an easy way to digitally write on the chart.  You can move forward and backward to see which clues eliminated which numbers.  </a:t>
            </a:r>
          </a:p>
        </p:txBody>
      </p:sp>
      <p:sp>
        <p:nvSpPr>
          <p:cNvPr id="2" name="Rectangle 1"/>
          <p:cNvSpPr/>
          <p:nvPr/>
        </p:nvSpPr>
        <p:spPr>
          <a:xfrm>
            <a:off x="5867400" y="76200"/>
            <a:ext cx="3200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Watch this YouTube video for more information about the charts.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sz="1600" dirty="0" smtClean="0">
                <a:solidFill>
                  <a:schemeClr val="tx1"/>
                </a:solidFill>
                <a:hlinkClick r:id="rId2"/>
              </a:rPr>
              <a:t>youtu.be/pzPby1HUSQs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53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SHRUNKEN FOLDER\Picture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23"/>
          <a:stretch/>
        </p:blipFill>
        <p:spPr bwMode="auto">
          <a:xfrm>
            <a:off x="457200" y="0"/>
            <a:ext cx="3657600" cy="5543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less than 50, but it does not include any of the digits that are in the picture.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digits 6 or 7.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not 43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or 1 more than 43.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Find the sum of the 3 large numbers on top.  Eliminate the sum.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Eliminate 5 numbers with this clue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___, ___, 35, 36, 37, ___, ___, ___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392796"/>
              </p:ext>
            </p:extLst>
          </p:nvPr>
        </p:nvGraphicFramePr>
        <p:xfrm>
          <a:off x="152400" y="52578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06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SHRUNKEN FOLDER\Pictur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4815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Steve Wyborney\Desktop\SHRUNKEN FOLDER\Pictur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4815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49 clothespins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54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586" y="457200"/>
            <a:ext cx="1492827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421515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393946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23162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393421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3324128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3359251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964315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3324129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424134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438436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905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4019238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637362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3335915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724108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4057233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30" y="480370"/>
            <a:ext cx="1492826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714030" y="1581195"/>
            <a:ext cx="1762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November  1 – January 8</a:t>
            </a:r>
            <a:endParaRPr lang="en-US" sz="12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048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74581" y="5091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hlinkClick r:id="rId2"/>
              </a:rPr>
              <a:t>Part 2 - New </a:t>
            </a:r>
            <a:r>
              <a:rPr lang="en-US" sz="1000" b="1" dirty="0" err="1" smtClean="0">
                <a:hlinkClick r:id="rId2"/>
              </a:rPr>
              <a:t>Esti</a:t>
            </a:r>
            <a:r>
              <a:rPr lang="en-US" sz="1000" b="1" dirty="0" smtClean="0">
                <a:hlinkClick r:id="rId2"/>
              </a:rPr>
              <a:t>-Mysteries and </a:t>
            </a:r>
            <a:r>
              <a:rPr lang="en-US" sz="1000" b="1" dirty="0" smtClean="0">
                <a:hlinkClick r:id=""/>
              </a:rPr>
              <a:t>Number Sense Resources Every </a:t>
            </a:r>
            <a:r>
              <a:rPr lang="en-US" sz="1000" b="1" dirty="0" smtClean="0">
                <a:hlinkClick r:id="rId2"/>
              </a:rPr>
              <a:t>Day for the Rest </a:t>
            </a:r>
            <a:r>
              <a:rPr lang="en-US" sz="1000" b="1" dirty="0" smtClean="0">
                <a:hlinkClick r:id=""/>
              </a:rPr>
              <a:t>of the School Year</a:t>
            </a:r>
            <a:endParaRPr lang="en-US" sz="1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669108" y="1581195"/>
            <a:ext cx="1817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January 11 – February 26 </a:t>
            </a:r>
            <a:endParaRPr lang="en-US" sz="1200" b="1" dirty="0"/>
          </a:p>
        </p:txBody>
      </p:sp>
      <p:pic>
        <p:nvPicPr>
          <p:cNvPr id="3" name="Picture 2" descr="C:\Users\Steve Wyborney\Desktop\Blog Post Pics and email too\Part 3 Feature Pic.jpg">
            <a:hlinkClick r:id="rId24"/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988" y="467025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0" y="5091"/>
            <a:ext cx="321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hlinkClick r:id="rId22"/>
              </a:rPr>
              <a:t>New </a:t>
            </a:r>
            <a:r>
              <a:rPr lang="en-US" sz="1000" b="1" dirty="0" err="1" smtClean="0">
                <a:hlinkClick r:id="rId22"/>
              </a:rPr>
              <a:t>Esti</a:t>
            </a:r>
            <a:r>
              <a:rPr lang="en-US" sz="1000" b="1" dirty="0" smtClean="0">
                <a:hlinkClick r:id="rId22"/>
              </a:rPr>
              <a:t>-Mysteries and </a:t>
            </a:r>
            <a:r>
              <a:rPr lang="en-US" sz="1000" b="1" dirty="0" smtClean="0">
                <a:hlinkClick r:id=""/>
              </a:rPr>
              <a:t>Number Sense Resources </a:t>
            </a:r>
          </a:p>
          <a:p>
            <a:pPr algn="ctr"/>
            <a:r>
              <a:rPr lang="en-US" sz="1000" b="1" dirty="0" smtClean="0">
                <a:hlinkClick r:id=""/>
              </a:rPr>
              <a:t>Every </a:t>
            </a:r>
            <a:r>
              <a:rPr lang="en-US" sz="1000" b="1" dirty="0" smtClean="0">
                <a:hlinkClick r:id="rId22"/>
              </a:rPr>
              <a:t>Day for the Rest </a:t>
            </a:r>
            <a:r>
              <a:rPr lang="en-US" sz="1000" b="1" dirty="0" smtClean="0">
                <a:hlinkClick r:id=""/>
              </a:rPr>
              <a:t>of the School Year</a:t>
            </a:r>
            <a:endParaRPr lang="en-US" sz="1000" b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6096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877962" y="1581195"/>
            <a:ext cx="1343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March 1 - ongoing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096000" y="-1911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hlinkClick r:id="rId24"/>
              </a:rPr>
              <a:t>Part 3 - New </a:t>
            </a:r>
            <a:r>
              <a:rPr lang="en-US" sz="1000" b="1" dirty="0" err="1" smtClean="0">
                <a:hlinkClick r:id="rId24"/>
              </a:rPr>
              <a:t>Esti</a:t>
            </a:r>
            <a:r>
              <a:rPr lang="en-US" sz="1000" b="1" dirty="0" smtClean="0">
                <a:hlinkClick r:id="rId24"/>
              </a:rPr>
              <a:t>-Mysteries and Number Sense Resources Every Day for the Rest of the School Year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83950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“Empty Clothesline”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10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SHRUNKEN FOLDER\Pictur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4815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small clothespins are in the vase?  That </a:t>
            </a:r>
            <a:r>
              <a:rPr lang="en-US" sz="2000" b="1" i="1" u="sng" dirty="0" smtClean="0">
                <a:solidFill>
                  <a:schemeClr val="tx1"/>
                </a:solidFill>
              </a:rPr>
              <a:t>does not count</a:t>
            </a:r>
            <a:r>
              <a:rPr lang="en-US" sz="2000" b="1" dirty="0" smtClean="0">
                <a:solidFill>
                  <a:schemeClr val="tx1"/>
                </a:solidFill>
              </a:rPr>
              <a:t> the large ones on the top.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08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SHRUNKEN FOLDER\Picture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23"/>
          <a:stretch/>
        </p:blipFill>
        <p:spPr bwMode="auto">
          <a:xfrm>
            <a:off x="457200" y="0"/>
            <a:ext cx="3657600" cy="5543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less than 50, but it does not include any of the digits that are in the picture.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digits 6 or 7.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not 43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or 1 more than 43.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Find the sum of the 3 large numbers on top.  Eliminate the sum.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Eliminate 5 numbers with this clue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___, ___, 35, 36, 37, ___, ___, ___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066197"/>
              </p:ext>
            </p:extLst>
          </p:nvPr>
        </p:nvGraphicFramePr>
        <p:xfrm>
          <a:off x="152400" y="52578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112664"/>
              </p:ext>
            </p:extLst>
          </p:nvPr>
        </p:nvGraphicFramePr>
        <p:xfrm>
          <a:off x="152400" y="52578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407911"/>
              </p:ext>
            </p:extLst>
          </p:nvPr>
        </p:nvGraphicFramePr>
        <p:xfrm>
          <a:off x="152400" y="52578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941471"/>
              </p:ext>
            </p:extLst>
          </p:nvPr>
        </p:nvGraphicFramePr>
        <p:xfrm>
          <a:off x="152400" y="52578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50153"/>
              </p:ext>
            </p:extLst>
          </p:nvPr>
        </p:nvGraphicFramePr>
        <p:xfrm>
          <a:off x="152400" y="52578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569728"/>
              </p:ext>
            </p:extLst>
          </p:nvPr>
        </p:nvGraphicFramePr>
        <p:xfrm>
          <a:off x="152400" y="5257800"/>
          <a:ext cx="4419600" cy="12825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  <a:gridCol w="441960"/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88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SHRUNKEN FOLDER\Pictur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4815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1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Steve Wyborney\Desktop\SHRUNKEN FOLDER\Pictur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4815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49 clothespins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54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586" y="457200"/>
            <a:ext cx="1492827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421515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393946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23162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393421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3324128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3359251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964315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3324129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424134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438436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905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4019238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637362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3335915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724108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4057233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30" y="480370"/>
            <a:ext cx="1492826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714030" y="1581195"/>
            <a:ext cx="1762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November  1 – January 8</a:t>
            </a:r>
            <a:endParaRPr lang="en-US" sz="12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048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74581" y="5091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hlinkClick r:id="rId2"/>
              </a:rPr>
              <a:t>Part 2 - New </a:t>
            </a:r>
            <a:r>
              <a:rPr lang="en-US" sz="1000" b="1" dirty="0" err="1" smtClean="0">
                <a:hlinkClick r:id="rId2"/>
              </a:rPr>
              <a:t>Esti</a:t>
            </a:r>
            <a:r>
              <a:rPr lang="en-US" sz="1000" b="1" dirty="0" smtClean="0">
                <a:hlinkClick r:id="rId2"/>
              </a:rPr>
              <a:t>-Mysteries and </a:t>
            </a:r>
            <a:r>
              <a:rPr lang="en-US" sz="1000" b="1" dirty="0" smtClean="0">
                <a:hlinkClick r:id=""/>
              </a:rPr>
              <a:t>Number Sense Resources Every </a:t>
            </a:r>
            <a:r>
              <a:rPr lang="en-US" sz="1000" b="1" dirty="0" smtClean="0">
                <a:hlinkClick r:id="rId2"/>
              </a:rPr>
              <a:t>Day for the Rest </a:t>
            </a:r>
            <a:r>
              <a:rPr lang="en-US" sz="1000" b="1" dirty="0" smtClean="0">
                <a:hlinkClick r:id=""/>
              </a:rPr>
              <a:t>of the School Year</a:t>
            </a:r>
            <a:endParaRPr lang="en-US" sz="1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669108" y="1581195"/>
            <a:ext cx="1817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January 11 – February 26 </a:t>
            </a:r>
            <a:endParaRPr lang="en-US" sz="1200" b="1" dirty="0"/>
          </a:p>
        </p:txBody>
      </p:sp>
      <p:pic>
        <p:nvPicPr>
          <p:cNvPr id="3" name="Picture 2" descr="C:\Users\Steve Wyborney\Desktop\Blog Post Pics and email too\Part 3 Feature Pic.jpg">
            <a:hlinkClick r:id="rId24"/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988" y="467025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0" y="5091"/>
            <a:ext cx="321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hlinkClick r:id="rId22"/>
              </a:rPr>
              <a:t>New </a:t>
            </a:r>
            <a:r>
              <a:rPr lang="en-US" sz="1000" b="1" dirty="0" err="1" smtClean="0">
                <a:hlinkClick r:id="rId22"/>
              </a:rPr>
              <a:t>Esti</a:t>
            </a:r>
            <a:r>
              <a:rPr lang="en-US" sz="1000" b="1" dirty="0" smtClean="0">
                <a:hlinkClick r:id="rId22"/>
              </a:rPr>
              <a:t>-Mysteries and </a:t>
            </a:r>
            <a:r>
              <a:rPr lang="en-US" sz="1000" b="1" dirty="0" smtClean="0">
                <a:hlinkClick r:id=""/>
              </a:rPr>
              <a:t>Number Sense Resources </a:t>
            </a:r>
          </a:p>
          <a:p>
            <a:pPr algn="ctr"/>
            <a:r>
              <a:rPr lang="en-US" sz="1000" b="1" dirty="0" smtClean="0">
                <a:hlinkClick r:id=""/>
              </a:rPr>
              <a:t>Every </a:t>
            </a:r>
            <a:r>
              <a:rPr lang="en-US" sz="1000" b="1" dirty="0" smtClean="0">
                <a:hlinkClick r:id="rId22"/>
              </a:rPr>
              <a:t>Day for the Rest </a:t>
            </a:r>
            <a:r>
              <a:rPr lang="en-US" sz="1000" b="1" dirty="0" smtClean="0">
                <a:hlinkClick r:id=""/>
              </a:rPr>
              <a:t>of the School Year</a:t>
            </a:r>
            <a:endParaRPr lang="en-US" sz="1000" b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6096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877962" y="1581195"/>
            <a:ext cx="1343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March 1 - ongoing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096000" y="-1911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hlinkClick r:id="rId24"/>
              </a:rPr>
              <a:t>Part 3 - New </a:t>
            </a:r>
            <a:r>
              <a:rPr lang="en-US" sz="1000" b="1" dirty="0" err="1" smtClean="0">
                <a:hlinkClick r:id="rId24"/>
              </a:rPr>
              <a:t>Esti</a:t>
            </a:r>
            <a:r>
              <a:rPr lang="en-US" sz="1000" b="1" dirty="0" smtClean="0">
                <a:hlinkClick r:id="rId24"/>
              </a:rPr>
              <a:t>-Mysteries and Number Sense Resources Every Day for the Rest of the School Year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83950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rgbClr val="FFFF00"/>
                </a:solidFill>
              </a:rPr>
              <a:t>“Empty Clothesline”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185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SHRUNKEN FOLDER\Pictur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4815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small clothespins are in the vase?  That </a:t>
            </a:r>
            <a:r>
              <a:rPr lang="en-US" sz="2000" b="1" i="1" u="sng" dirty="0" smtClean="0">
                <a:solidFill>
                  <a:schemeClr val="tx1"/>
                </a:solidFill>
              </a:rPr>
              <a:t>does not count</a:t>
            </a:r>
            <a:r>
              <a:rPr lang="en-US" sz="2000" b="1" dirty="0" smtClean="0">
                <a:solidFill>
                  <a:schemeClr val="tx1"/>
                </a:solidFill>
              </a:rPr>
              <a:t> the large ones on the top.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4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Steve Wyborney\Desktop\SHRUNKEN FOLDER\Pictur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4815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less than 50, but it does not include any of the digits that are in the picture.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digits 6 or 7.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answer is not 43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or 1 more than 43.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Find the sum of the 3 large numbers on top.  Eliminate the sum.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Eliminate 5 numbers with this clue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___, ___, 35, 36, 37, ___, ___, ___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94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Steve Wyborney\Desktop\SHRUNKEN FOLDER\Pictur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4815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Steve Wyborney\Desktop\SHRUNKEN FOLDER\Pictur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4815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49 clothespins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Beginning.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0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586" y="457200"/>
            <a:ext cx="1492827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421515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393946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23162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393421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3324128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3359251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964315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3324129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424134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438436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905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4019238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637362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3335915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724108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4057233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30" y="480370"/>
            <a:ext cx="1492826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714030" y="1581195"/>
            <a:ext cx="1762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November  1 – January 8</a:t>
            </a:r>
            <a:endParaRPr lang="en-US" sz="12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048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74581" y="5091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hlinkClick r:id="rId2"/>
              </a:rPr>
              <a:t>Part 2 - New </a:t>
            </a:r>
            <a:r>
              <a:rPr lang="en-US" sz="1000" b="1" dirty="0" err="1" smtClean="0">
                <a:hlinkClick r:id="rId2"/>
              </a:rPr>
              <a:t>Esti</a:t>
            </a:r>
            <a:r>
              <a:rPr lang="en-US" sz="1000" b="1" dirty="0" smtClean="0">
                <a:hlinkClick r:id="rId2"/>
              </a:rPr>
              <a:t>-Mysteries and </a:t>
            </a:r>
            <a:r>
              <a:rPr lang="en-US" sz="1000" b="1" dirty="0" smtClean="0">
                <a:hlinkClick r:id=""/>
              </a:rPr>
              <a:t>Number Sense Resources Every </a:t>
            </a:r>
            <a:r>
              <a:rPr lang="en-US" sz="1000" b="1" dirty="0" smtClean="0">
                <a:hlinkClick r:id="rId2"/>
              </a:rPr>
              <a:t>Day for the Rest </a:t>
            </a:r>
            <a:r>
              <a:rPr lang="en-US" sz="1000" b="1" dirty="0" smtClean="0">
                <a:hlinkClick r:id=""/>
              </a:rPr>
              <a:t>of the School Year</a:t>
            </a:r>
            <a:endParaRPr lang="en-US" sz="1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669108" y="1581195"/>
            <a:ext cx="1817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January 11 – February 26 </a:t>
            </a:r>
            <a:endParaRPr lang="en-US" sz="1200" b="1" dirty="0"/>
          </a:p>
        </p:txBody>
      </p:sp>
      <p:pic>
        <p:nvPicPr>
          <p:cNvPr id="3" name="Picture 2" descr="C:\Users\Steve Wyborney\Desktop\Blog Post Pics and email too\Part 3 Feature Pic.jpg">
            <a:hlinkClick r:id="rId24"/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988" y="467025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0" y="5091"/>
            <a:ext cx="321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hlinkClick r:id="rId22"/>
              </a:rPr>
              <a:t>New </a:t>
            </a:r>
            <a:r>
              <a:rPr lang="en-US" sz="1000" b="1" dirty="0" err="1" smtClean="0">
                <a:hlinkClick r:id="rId22"/>
              </a:rPr>
              <a:t>Esti</a:t>
            </a:r>
            <a:r>
              <a:rPr lang="en-US" sz="1000" b="1" dirty="0" smtClean="0">
                <a:hlinkClick r:id="rId22"/>
              </a:rPr>
              <a:t>-Mysteries and </a:t>
            </a:r>
            <a:r>
              <a:rPr lang="en-US" sz="1000" b="1" dirty="0" smtClean="0">
                <a:hlinkClick r:id=""/>
              </a:rPr>
              <a:t>Number Sense Resources </a:t>
            </a:r>
          </a:p>
          <a:p>
            <a:pPr algn="ctr"/>
            <a:r>
              <a:rPr lang="en-US" sz="1000" b="1" dirty="0" smtClean="0">
                <a:hlinkClick r:id=""/>
              </a:rPr>
              <a:t>Every </a:t>
            </a:r>
            <a:r>
              <a:rPr lang="en-US" sz="1000" b="1" dirty="0" smtClean="0">
                <a:hlinkClick r:id="rId22"/>
              </a:rPr>
              <a:t>Day for the Rest </a:t>
            </a:r>
            <a:r>
              <a:rPr lang="en-US" sz="1000" b="1" dirty="0" smtClean="0">
                <a:hlinkClick r:id=""/>
              </a:rPr>
              <a:t>of the School Year</a:t>
            </a:r>
            <a:endParaRPr lang="en-US" sz="1000" b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6096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877962" y="1581195"/>
            <a:ext cx="1343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March 1 - ongoing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096000" y="-1911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hlinkClick r:id="rId24"/>
              </a:rPr>
              <a:t>Part 3 - New </a:t>
            </a:r>
            <a:r>
              <a:rPr lang="en-US" sz="1000" b="1" dirty="0" err="1" smtClean="0">
                <a:hlinkClick r:id="rId24"/>
              </a:rPr>
              <a:t>Esti</a:t>
            </a:r>
            <a:r>
              <a:rPr lang="en-US" sz="1000" b="1" dirty="0" smtClean="0">
                <a:hlinkClick r:id="rId24"/>
              </a:rPr>
              <a:t>-Mysteries and Number Sense Resources Every Day for the Rest of the School Year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83950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“Empty Clothesline”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10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Steve Wyborney\Desktop\SHRUNKEN FOLDER\Picture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4815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How many small clothespins are in the vase?  That </a:t>
            </a:r>
            <a:r>
              <a:rPr lang="en-US" sz="2000" b="1" i="1" u="sng" dirty="0" smtClean="0">
                <a:solidFill>
                  <a:schemeClr val="tx1"/>
                </a:solidFill>
              </a:rPr>
              <a:t>does not count</a:t>
            </a:r>
            <a:r>
              <a:rPr lang="en-US" sz="2000" b="1" dirty="0" smtClean="0">
                <a:solidFill>
                  <a:schemeClr val="tx1"/>
                </a:solidFill>
              </a:rPr>
              <a:t> the large ones on the top.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108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2586</Words>
  <Application>Microsoft Office PowerPoint</Application>
  <PresentationFormat>On-screen Show (4:3)</PresentationFormat>
  <Paragraphs>624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29</cp:revision>
  <dcterms:created xsi:type="dcterms:W3CDTF">2020-11-09T02:38:45Z</dcterms:created>
  <dcterms:modified xsi:type="dcterms:W3CDTF">2021-03-22T15:23:53Z</dcterms:modified>
</cp:coreProperties>
</file>