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302" r:id="rId2"/>
    <p:sldId id="303" r:id="rId3"/>
    <p:sldId id="311" r:id="rId4"/>
    <p:sldId id="325" r:id="rId5"/>
    <p:sldId id="367" r:id="rId6"/>
    <p:sldId id="368" r:id="rId7"/>
    <p:sldId id="369" r:id="rId8"/>
    <p:sldId id="370" r:id="rId9"/>
    <p:sldId id="355" r:id="rId10"/>
    <p:sldId id="353" r:id="rId11"/>
    <p:sldId id="350" r:id="rId12"/>
    <p:sldId id="351" r:id="rId13"/>
    <p:sldId id="371" r:id="rId14"/>
    <p:sldId id="372" r:id="rId15"/>
    <p:sldId id="373" r:id="rId16"/>
    <p:sldId id="374" r:id="rId17"/>
    <p:sldId id="356" r:id="rId18"/>
    <p:sldId id="354" r:id="rId19"/>
    <p:sldId id="342" r:id="rId20"/>
    <p:sldId id="326" r:id="rId21"/>
    <p:sldId id="384" r:id="rId22"/>
    <p:sldId id="388" r:id="rId23"/>
    <p:sldId id="386" r:id="rId24"/>
    <p:sldId id="387" r:id="rId25"/>
    <p:sldId id="35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789" autoAdjust="0"/>
    <p:restoredTop sz="94660"/>
  </p:normalViewPr>
  <p:slideViewPr>
    <p:cSldViewPr showGuides="1">
      <p:cViewPr>
        <p:scale>
          <a:sx n="78" d="100"/>
          <a:sy n="78" d="100"/>
        </p:scale>
        <p:origin x="-1158" y="-28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ECA704-C6C5-4C3B-A9A9-C8CA789FDF76}" type="datetimeFigureOut">
              <a:rPr lang="en-US" smtClean="0"/>
              <a:t>3/25/2021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131C5D-E85E-4CE2-B2FB-DA0E47506827}" type="slidenum">
              <a:rPr lang="en-US" smtClean="0"/>
              <a:t>‹#›</a:t>
            </a:fld>
            <a:endParaRPr lang="en-US"/>
          </a:p>
        </p:txBody>
      </p:sp>
    </p:spTree>
    <p:extLst>
      <p:ext uri="{BB962C8B-B14F-4D97-AF65-F5344CB8AC3E}">
        <p14:creationId xmlns:p14="http://schemas.microsoft.com/office/powerpoint/2010/main" val="1626144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4D683D-9CFA-4767-8E09-0D6D34DE3F4A}"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6EB0A3-C17C-4E6D-BB42-B865EA3FB803}" type="slidenum">
              <a:rPr lang="en-US" smtClean="0"/>
              <a:t>‹#›</a:t>
            </a:fld>
            <a:endParaRPr lang="en-US" dirty="0"/>
          </a:p>
        </p:txBody>
      </p:sp>
    </p:spTree>
    <p:extLst>
      <p:ext uri="{BB962C8B-B14F-4D97-AF65-F5344CB8AC3E}">
        <p14:creationId xmlns:p14="http://schemas.microsoft.com/office/powerpoint/2010/main" val="808908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4D683D-9CFA-4767-8E09-0D6D34DE3F4A}"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6EB0A3-C17C-4E6D-BB42-B865EA3FB803}" type="slidenum">
              <a:rPr lang="en-US" smtClean="0"/>
              <a:t>‹#›</a:t>
            </a:fld>
            <a:endParaRPr lang="en-US" dirty="0"/>
          </a:p>
        </p:txBody>
      </p:sp>
    </p:spTree>
    <p:extLst>
      <p:ext uri="{BB962C8B-B14F-4D97-AF65-F5344CB8AC3E}">
        <p14:creationId xmlns:p14="http://schemas.microsoft.com/office/powerpoint/2010/main" val="934384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4D683D-9CFA-4767-8E09-0D6D34DE3F4A}"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6EB0A3-C17C-4E6D-BB42-B865EA3FB803}" type="slidenum">
              <a:rPr lang="en-US" smtClean="0"/>
              <a:t>‹#›</a:t>
            </a:fld>
            <a:endParaRPr lang="en-US" dirty="0"/>
          </a:p>
        </p:txBody>
      </p:sp>
    </p:spTree>
    <p:extLst>
      <p:ext uri="{BB962C8B-B14F-4D97-AF65-F5344CB8AC3E}">
        <p14:creationId xmlns:p14="http://schemas.microsoft.com/office/powerpoint/2010/main" val="3384865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4D683D-9CFA-4767-8E09-0D6D34DE3F4A}"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6EB0A3-C17C-4E6D-BB42-B865EA3FB803}" type="slidenum">
              <a:rPr lang="en-US" smtClean="0"/>
              <a:t>‹#›</a:t>
            </a:fld>
            <a:endParaRPr lang="en-US" dirty="0"/>
          </a:p>
        </p:txBody>
      </p:sp>
    </p:spTree>
    <p:extLst>
      <p:ext uri="{BB962C8B-B14F-4D97-AF65-F5344CB8AC3E}">
        <p14:creationId xmlns:p14="http://schemas.microsoft.com/office/powerpoint/2010/main" val="928548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4D683D-9CFA-4767-8E09-0D6D34DE3F4A}"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6EB0A3-C17C-4E6D-BB42-B865EA3FB803}" type="slidenum">
              <a:rPr lang="en-US" smtClean="0"/>
              <a:t>‹#›</a:t>
            </a:fld>
            <a:endParaRPr lang="en-US" dirty="0"/>
          </a:p>
        </p:txBody>
      </p:sp>
    </p:spTree>
    <p:extLst>
      <p:ext uri="{BB962C8B-B14F-4D97-AF65-F5344CB8AC3E}">
        <p14:creationId xmlns:p14="http://schemas.microsoft.com/office/powerpoint/2010/main" val="3631386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4D683D-9CFA-4767-8E09-0D6D34DE3F4A}" type="datetimeFigureOut">
              <a:rPr lang="en-US" smtClean="0"/>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6EB0A3-C17C-4E6D-BB42-B865EA3FB803}" type="slidenum">
              <a:rPr lang="en-US" smtClean="0"/>
              <a:t>‹#›</a:t>
            </a:fld>
            <a:endParaRPr lang="en-US" dirty="0"/>
          </a:p>
        </p:txBody>
      </p:sp>
    </p:spTree>
    <p:extLst>
      <p:ext uri="{BB962C8B-B14F-4D97-AF65-F5344CB8AC3E}">
        <p14:creationId xmlns:p14="http://schemas.microsoft.com/office/powerpoint/2010/main" val="778987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4D683D-9CFA-4767-8E09-0D6D34DE3F4A}" type="datetimeFigureOut">
              <a:rPr lang="en-US" smtClean="0"/>
              <a:t>3/25/2021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06EB0A3-C17C-4E6D-BB42-B865EA3FB803}" type="slidenum">
              <a:rPr lang="en-US" smtClean="0"/>
              <a:t>‹#›</a:t>
            </a:fld>
            <a:endParaRPr lang="en-US" dirty="0"/>
          </a:p>
        </p:txBody>
      </p:sp>
    </p:spTree>
    <p:extLst>
      <p:ext uri="{BB962C8B-B14F-4D97-AF65-F5344CB8AC3E}">
        <p14:creationId xmlns:p14="http://schemas.microsoft.com/office/powerpoint/2010/main" val="969533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4D683D-9CFA-4767-8E09-0D6D34DE3F4A}" type="datetimeFigureOut">
              <a:rPr lang="en-US" smtClean="0"/>
              <a:t>3/25/2021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06EB0A3-C17C-4E6D-BB42-B865EA3FB803}" type="slidenum">
              <a:rPr lang="en-US" smtClean="0"/>
              <a:t>‹#›</a:t>
            </a:fld>
            <a:endParaRPr lang="en-US" dirty="0"/>
          </a:p>
        </p:txBody>
      </p:sp>
    </p:spTree>
    <p:extLst>
      <p:ext uri="{BB962C8B-B14F-4D97-AF65-F5344CB8AC3E}">
        <p14:creationId xmlns:p14="http://schemas.microsoft.com/office/powerpoint/2010/main" val="3766981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4D683D-9CFA-4767-8E09-0D6D34DE3F4A}" type="datetimeFigureOut">
              <a:rPr lang="en-US" smtClean="0"/>
              <a:t>3/25/2021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06EB0A3-C17C-4E6D-BB42-B865EA3FB803}" type="slidenum">
              <a:rPr lang="en-US" smtClean="0"/>
              <a:t>‹#›</a:t>
            </a:fld>
            <a:endParaRPr lang="en-US" dirty="0"/>
          </a:p>
        </p:txBody>
      </p:sp>
    </p:spTree>
    <p:extLst>
      <p:ext uri="{BB962C8B-B14F-4D97-AF65-F5344CB8AC3E}">
        <p14:creationId xmlns:p14="http://schemas.microsoft.com/office/powerpoint/2010/main" val="756726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4D683D-9CFA-4767-8E09-0D6D34DE3F4A}" type="datetimeFigureOut">
              <a:rPr lang="en-US" smtClean="0"/>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6EB0A3-C17C-4E6D-BB42-B865EA3FB803}" type="slidenum">
              <a:rPr lang="en-US" smtClean="0"/>
              <a:t>‹#›</a:t>
            </a:fld>
            <a:endParaRPr lang="en-US" dirty="0"/>
          </a:p>
        </p:txBody>
      </p:sp>
    </p:spTree>
    <p:extLst>
      <p:ext uri="{BB962C8B-B14F-4D97-AF65-F5344CB8AC3E}">
        <p14:creationId xmlns:p14="http://schemas.microsoft.com/office/powerpoint/2010/main" val="59301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4D683D-9CFA-4767-8E09-0D6D34DE3F4A}" type="datetimeFigureOut">
              <a:rPr lang="en-US" smtClean="0"/>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6EB0A3-C17C-4E6D-BB42-B865EA3FB803}" type="slidenum">
              <a:rPr lang="en-US" smtClean="0"/>
              <a:t>‹#›</a:t>
            </a:fld>
            <a:endParaRPr lang="en-US" dirty="0"/>
          </a:p>
        </p:txBody>
      </p:sp>
    </p:spTree>
    <p:extLst>
      <p:ext uri="{BB962C8B-B14F-4D97-AF65-F5344CB8AC3E}">
        <p14:creationId xmlns:p14="http://schemas.microsoft.com/office/powerpoint/2010/main" val="1425623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4D683D-9CFA-4767-8E09-0D6D34DE3F4A}" type="datetimeFigureOut">
              <a:rPr lang="en-US" smtClean="0"/>
              <a:t>3/25/2021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6EB0A3-C17C-4E6D-BB42-B865EA3FB803}" type="slidenum">
              <a:rPr lang="en-US" smtClean="0"/>
              <a:t>‹#›</a:t>
            </a:fld>
            <a:endParaRPr lang="en-US" dirty="0"/>
          </a:p>
        </p:txBody>
      </p:sp>
    </p:spTree>
    <p:extLst>
      <p:ext uri="{BB962C8B-B14F-4D97-AF65-F5344CB8AC3E}">
        <p14:creationId xmlns:p14="http://schemas.microsoft.com/office/powerpoint/2010/main" val="1745556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youtu.be/jM-8SyyYjJM"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youtube.com/watch?v=VBsix_1buzQ"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14.jpeg"/><Relationship Id="rId18" Type="http://schemas.openxmlformats.org/officeDocument/2006/relationships/hyperlink" Target="https://www.youtube.com/c/SteveWyborneyMath/playlists?view=1&amp;sort=da&amp;flow=grid" TargetMode="External"/><Relationship Id="rId3" Type="http://schemas.openxmlformats.org/officeDocument/2006/relationships/image" Target="../media/image9.jpeg"/><Relationship Id="rId21" Type="http://schemas.openxmlformats.org/officeDocument/2006/relationships/hyperlink" Target="https://stevewyborney.com/2020/08/the-multiplication-course-by-steve-wyborney/" TargetMode="External"/><Relationship Id="rId7" Type="http://schemas.openxmlformats.org/officeDocument/2006/relationships/image" Target="../media/image11.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image" Target="../media/image19.jpeg"/><Relationship Id="rId2" Type="http://schemas.openxmlformats.org/officeDocument/2006/relationships/hyperlink" Target="https://stevewyborney.com/2021/01/part-2-new-esti-mysteries-and-number-sense-resources-every-day-for-the-rest-of-the-school-year/" TargetMode="External"/><Relationship Id="rId16" Type="http://schemas.openxmlformats.org/officeDocument/2006/relationships/image" Target="../media/image15.jpeg"/><Relationship Id="rId20"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13.jpeg"/><Relationship Id="rId24" Type="http://schemas.openxmlformats.org/officeDocument/2006/relationships/hyperlink" Target="https://stevewyborney.com/2021/03/part-3-new-esti-mysteries-and-number-sense-resources-every-day-for-the-rest-of-the-school-year/" TargetMode="External"/><Relationship Id="rId5" Type="http://schemas.openxmlformats.org/officeDocument/2006/relationships/image" Target="../media/image10.jpeg"/><Relationship Id="rId15" Type="http://schemas.openxmlformats.org/officeDocument/2006/relationships/hyperlink" Target="https://www.stevewyborney.com/?p=1483" TargetMode="External"/><Relationship Id="rId23" Type="http://schemas.openxmlformats.org/officeDocument/2006/relationships/image" Target="../media/image18.jpeg"/><Relationship Id="rId10" Type="http://schemas.openxmlformats.org/officeDocument/2006/relationships/hyperlink" Target="http://www.stevewyborney.com/?p=893" TargetMode="External"/><Relationship Id="rId19" Type="http://schemas.openxmlformats.org/officeDocument/2006/relationships/image" Target="../media/image16.png"/><Relationship Id="rId4" Type="http://schemas.openxmlformats.org/officeDocument/2006/relationships/hyperlink" Target="http://www.stevewyborney.com/?p=1253" TargetMode="External"/><Relationship Id="rId9" Type="http://schemas.openxmlformats.org/officeDocument/2006/relationships/image" Target="../media/image12.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0/11/new-esti-mysteries-and-number-sense-resources-every-day-for-the-rest-of-the-school-year/"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youtu.be/jM-8SyyYjJM"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youtube.com/watch?v=VBsix_1buzQ"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youtu.be/jM-8SyyYjJM"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youtube.com/watch?v=VBsix_1buzQ"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14.jpeg"/><Relationship Id="rId18" Type="http://schemas.openxmlformats.org/officeDocument/2006/relationships/hyperlink" Target="https://www.youtube.com/c/SteveWyborneyMath/playlists?view=1&amp;sort=da&amp;flow=grid" TargetMode="External"/><Relationship Id="rId3" Type="http://schemas.openxmlformats.org/officeDocument/2006/relationships/image" Target="../media/image9.jpeg"/><Relationship Id="rId21" Type="http://schemas.openxmlformats.org/officeDocument/2006/relationships/hyperlink" Target="https://stevewyborney.com/2020/08/the-multiplication-course-by-steve-wyborney/" TargetMode="External"/><Relationship Id="rId7" Type="http://schemas.openxmlformats.org/officeDocument/2006/relationships/image" Target="../media/image11.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image" Target="../media/image19.jpeg"/><Relationship Id="rId2" Type="http://schemas.openxmlformats.org/officeDocument/2006/relationships/hyperlink" Target="https://stevewyborney.com/2021/01/part-2-new-esti-mysteries-and-number-sense-resources-every-day-for-the-rest-of-the-school-year/" TargetMode="External"/><Relationship Id="rId16" Type="http://schemas.openxmlformats.org/officeDocument/2006/relationships/image" Target="../media/image15.jpeg"/><Relationship Id="rId20"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13.jpeg"/><Relationship Id="rId24" Type="http://schemas.openxmlformats.org/officeDocument/2006/relationships/hyperlink" Target="https://stevewyborney.com/2021/03/part-3-new-esti-mysteries-and-number-sense-resources-every-day-for-the-rest-of-the-school-year/" TargetMode="External"/><Relationship Id="rId5" Type="http://schemas.openxmlformats.org/officeDocument/2006/relationships/image" Target="../media/image10.jpeg"/><Relationship Id="rId15" Type="http://schemas.openxmlformats.org/officeDocument/2006/relationships/hyperlink" Target="https://www.stevewyborney.com/?p=1483" TargetMode="External"/><Relationship Id="rId23" Type="http://schemas.openxmlformats.org/officeDocument/2006/relationships/image" Target="../media/image18.jpeg"/><Relationship Id="rId10" Type="http://schemas.openxmlformats.org/officeDocument/2006/relationships/hyperlink" Target="http://www.stevewyborney.com/?p=893" TargetMode="External"/><Relationship Id="rId19" Type="http://schemas.openxmlformats.org/officeDocument/2006/relationships/image" Target="../media/image16.png"/><Relationship Id="rId4" Type="http://schemas.openxmlformats.org/officeDocument/2006/relationships/hyperlink" Target="http://www.stevewyborney.com/?p=1253" TargetMode="External"/><Relationship Id="rId9" Type="http://schemas.openxmlformats.org/officeDocument/2006/relationships/image" Target="../media/image12.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0/11/new-esti-mysteries-and-number-sense-resources-every-day-for-the-rest-of-the-school-year/"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14.jpeg"/><Relationship Id="rId18" Type="http://schemas.openxmlformats.org/officeDocument/2006/relationships/hyperlink" Target="https://www.youtube.com/c/SteveWyborneyMath/playlists?view=1&amp;sort=da&amp;flow=grid" TargetMode="External"/><Relationship Id="rId3" Type="http://schemas.openxmlformats.org/officeDocument/2006/relationships/image" Target="../media/image9.jpeg"/><Relationship Id="rId21" Type="http://schemas.openxmlformats.org/officeDocument/2006/relationships/hyperlink" Target="https://stevewyborney.com/2020/08/the-multiplication-course-by-steve-wyborney/" TargetMode="External"/><Relationship Id="rId7" Type="http://schemas.openxmlformats.org/officeDocument/2006/relationships/image" Target="../media/image11.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image" Target="../media/image19.jpeg"/><Relationship Id="rId2" Type="http://schemas.openxmlformats.org/officeDocument/2006/relationships/hyperlink" Target="https://stevewyborney.com/2021/01/part-2-new-esti-mysteries-and-number-sense-resources-every-day-for-the-rest-of-the-school-year/" TargetMode="External"/><Relationship Id="rId16" Type="http://schemas.openxmlformats.org/officeDocument/2006/relationships/image" Target="../media/image15.jpeg"/><Relationship Id="rId20"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13.jpeg"/><Relationship Id="rId24" Type="http://schemas.openxmlformats.org/officeDocument/2006/relationships/hyperlink" Target="https://stevewyborney.com/2021/03/part-3-new-esti-mysteries-and-number-sense-resources-every-day-for-the-rest-of-the-school-year/" TargetMode="External"/><Relationship Id="rId5" Type="http://schemas.openxmlformats.org/officeDocument/2006/relationships/image" Target="../media/image10.jpeg"/><Relationship Id="rId15" Type="http://schemas.openxmlformats.org/officeDocument/2006/relationships/hyperlink" Target="https://www.stevewyborney.com/?p=1483" TargetMode="External"/><Relationship Id="rId23" Type="http://schemas.openxmlformats.org/officeDocument/2006/relationships/image" Target="../media/image18.jpeg"/><Relationship Id="rId10" Type="http://schemas.openxmlformats.org/officeDocument/2006/relationships/hyperlink" Target="http://www.stevewyborney.com/?p=893" TargetMode="External"/><Relationship Id="rId19" Type="http://schemas.openxmlformats.org/officeDocument/2006/relationships/image" Target="../media/image16.png"/><Relationship Id="rId4" Type="http://schemas.openxmlformats.org/officeDocument/2006/relationships/hyperlink" Target="http://www.stevewyborney.com/?p=1253" TargetMode="External"/><Relationship Id="rId9" Type="http://schemas.openxmlformats.org/officeDocument/2006/relationships/image" Target="../media/image12.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0/11/new-esti-mysteries-and-number-sense-resources-every-day-for-the-rest-of-the-school-yea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TextBox 6"/>
          <p:cNvSpPr txBox="1"/>
          <p:nvPr/>
        </p:nvSpPr>
        <p:spPr>
          <a:xfrm>
            <a:off x="7915908" y="6581001"/>
            <a:ext cx="1228092" cy="276999"/>
          </a:xfrm>
          <a:prstGeom prst="rect">
            <a:avLst/>
          </a:prstGeom>
          <a:noFill/>
        </p:spPr>
        <p:txBody>
          <a:bodyPr wrap="none" rtlCol="0">
            <a:spAutoFit/>
          </a:bodyPr>
          <a:lstStyle/>
          <a:p>
            <a:pPr algn="r"/>
            <a:r>
              <a:rPr lang="en-US" sz="1200" b="1" dirty="0" smtClean="0">
                <a:solidFill>
                  <a:schemeClr val="tx2">
                    <a:lumMod val="60000"/>
                    <a:lumOff val="40000"/>
                  </a:schemeClr>
                </a:solidFill>
              </a:rPr>
              <a:t>Steve Wyborney</a:t>
            </a:r>
            <a:endParaRPr lang="en-US" sz="1200" b="1" dirty="0">
              <a:solidFill>
                <a:schemeClr val="tx2">
                  <a:lumMod val="60000"/>
                  <a:lumOff val="40000"/>
                </a:schemeClr>
              </a:solidFill>
            </a:endParaRPr>
          </a:p>
        </p:txBody>
      </p:sp>
      <p:sp>
        <p:nvSpPr>
          <p:cNvPr id="10" name="TextBox 9"/>
          <p:cNvSpPr txBox="1"/>
          <p:nvPr/>
        </p:nvSpPr>
        <p:spPr>
          <a:xfrm>
            <a:off x="1242174" y="1371600"/>
            <a:ext cx="6659708" cy="3416320"/>
          </a:xfrm>
          <a:prstGeom prst="rect">
            <a:avLst/>
          </a:prstGeom>
          <a:noFill/>
        </p:spPr>
        <p:txBody>
          <a:bodyPr wrap="none" rtlCol="0">
            <a:spAutoFit/>
          </a:bodyPr>
          <a:lstStyle/>
          <a:p>
            <a:pPr algn="ctr"/>
            <a:r>
              <a:rPr lang="en-US" sz="7200" b="1" dirty="0" smtClean="0">
                <a:solidFill>
                  <a:schemeClr val="tx2">
                    <a:lumMod val="60000"/>
                    <a:lumOff val="40000"/>
                  </a:schemeClr>
                </a:solidFill>
              </a:rPr>
              <a:t>Cube Connectors</a:t>
            </a:r>
          </a:p>
          <a:p>
            <a:pPr algn="ctr"/>
            <a:endParaRPr lang="en-US" sz="7200" b="1" dirty="0">
              <a:solidFill>
                <a:schemeClr val="tx2">
                  <a:lumMod val="60000"/>
                  <a:lumOff val="40000"/>
                </a:schemeClr>
              </a:solidFill>
            </a:endParaRPr>
          </a:p>
          <a:p>
            <a:pPr algn="ctr"/>
            <a:r>
              <a:rPr lang="en-US" sz="7200" b="1" dirty="0" smtClean="0">
                <a:solidFill>
                  <a:schemeClr val="tx2">
                    <a:lumMod val="60000"/>
                    <a:lumOff val="40000"/>
                  </a:schemeClr>
                </a:solidFill>
              </a:rPr>
              <a:t>Part 2</a:t>
            </a:r>
            <a:endParaRPr lang="en-US" sz="7200" b="1" dirty="0">
              <a:solidFill>
                <a:schemeClr val="tx2">
                  <a:lumMod val="60000"/>
                  <a:lumOff val="40000"/>
                </a:schemeClr>
              </a:solidFill>
            </a:endParaRPr>
          </a:p>
        </p:txBody>
      </p:sp>
    </p:spTree>
    <p:extLst>
      <p:ext uri="{BB962C8B-B14F-4D97-AF65-F5344CB8AC3E}">
        <p14:creationId xmlns:p14="http://schemas.microsoft.com/office/powerpoint/2010/main" val="2094047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0" name="Picture 2" descr="C:\Users\Steve Wyborney\Desktop\Cube Connector Thumb 1.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19600" y="2362200"/>
            <a:ext cx="3786717" cy="2840038"/>
          </a:xfrm>
          <a:prstGeom prst="rect">
            <a:avLst/>
          </a:prstGeom>
          <a:noFill/>
          <a:ln w="38100">
            <a:solidFill>
              <a:schemeClr val="bg1"/>
            </a:solidFill>
          </a:ln>
          <a:extLst>
            <a:ext uri="{909E8E84-426E-40DD-AFC4-6F175D3DCCD1}">
              <a14:hiddenFill xmlns:a14="http://schemas.microsoft.com/office/drawing/2010/main">
                <a:solidFill>
                  <a:srgbClr val="FFFFFF"/>
                </a:solidFill>
              </a14:hiddenFill>
            </a:ext>
          </a:extLst>
        </p:spPr>
      </p:pic>
      <p:pic>
        <p:nvPicPr>
          <p:cNvPr id="1027" name="Picture 3" descr="C:\Users\Steve Wyborney\AppData\Local\Microsoft\Windows\INetCache\IE\KHN5ZMX0\600px-Uploadform_arrow.svg[1].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883227" y="2590800"/>
            <a:ext cx="3200400" cy="1562100"/>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0" y="304800"/>
            <a:ext cx="9144000" cy="1066800"/>
          </a:xfrm>
          <a:prstGeom prst="rect">
            <a:avLst/>
          </a:prstGeom>
          <a:solidFill>
            <a:schemeClr val="bg1"/>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t>Watch the YouTube video </a:t>
            </a:r>
            <a:r>
              <a:rPr lang="en-US" sz="2800" b="1" dirty="0" smtClean="0">
                <a:hlinkClick r:id="rId2"/>
              </a:rPr>
              <a:t>here</a:t>
            </a:r>
            <a:endParaRPr lang="en-US" sz="2800" b="1" dirty="0" smtClean="0"/>
          </a:p>
          <a:p>
            <a:r>
              <a:rPr lang="en-US" sz="2800" b="1" dirty="0" smtClean="0"/>
              <a:t>to learn how to use this resource.</a:t>
            </a:r>
          </a:p>
        </p:txBody>
      </p:sp>
    </p:spTree>
    <p:extLst>
      <p:ext uri="{BB962C8B-B14F-4D97-AF65-F5344CB8AC3E}">
        <p14:creationId xmlns:p14="http://schemas.microsoft.com/office/powerpoint/2010/main" val="41447165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C:\Users\Steve Wyborney\Desktop\Cube Connector Stuff\this is slide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142998"/>
            <a:ext cx="2641601" cy="19812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Steve Wyborney\Desktop\Where to Connect\Slide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4343399"/>
            <a:ext cx="2641601" cy="198120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Steve Wyborney\Desktop\Cube Connector Stuff\this is slide 2 and 3\Slide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81400" y="1135910"/>
            <a:ext cx="2641600" cy="19812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Steve Wyborney\Desktop\Cube Connector Stuff\this is slide 2 and 3\Slide2.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00800" y="1142998"/>
            <a:ext cx="2641600" cy="19812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Steve Wyborney\Desktop\Where to Connect\Slide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81399" y="4334538"/>
            <a:ext cx="2641601" cy="198120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C:\Users\Steve Wyborney\Desktop\Where to Connect\Slide2.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00799" y="4343398"/>
            <a:ext cx="2641601" cy="198120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33405" y="759021"/>
            <a:ext cx="2479590" cy="307777"/>
          </a:xfrm>
          <a:prstGeom prst="rect">
            <a:avLst/>
          </a:prstGeom>
          <a:noFill/>
        </p:spPr>
        <p:txBody>
          <a:bodyPr wrap="none" rtlCol="0">
            <a:spAutoFit/>
          </a:bodyPr>
          <a:lstStyle/>
          <a:p>
            <a:pPr algn="ctr"/>
            <a:r>
              <a:rPr lang="en-US" sz="1400" b="1" dirty="0" smtClean="0">
                <a:solidFill>
                  <a:schemeClr val="tx2">
                    <a:lumMod val="60000"/>
                    <a:lumOff val="40000"/>
                  </a:schemeClr>
                </a:solidFill>
              </a:rPr>
              <a:t>Step 1:  Examine the structure.</a:t>
            </a:r>
            <a:endParaRPr lang="en-US" sz="1400" b="1" dirty="0">
              <a:solidFill>
                <a:schemeClr val="tx2">
                  <a:lumMod val="60000"/>
                  <a:lumOff val="40000"/>
                </a:schemeClr>
              </a:solidFill>
            </a:endParaRPr>
          </a:p>
        </p:txBody>
      </p:sp>
      <p:sp>
        <p:nvSpPr>
          <p:cNvPr id="11" name="TextBox 10"/>
          <p:cNvSpPr txBox="1"/>
          <p:nvPr/>
        </p:nvSpPr>
        <p:spPr>
          <a:xfrm>
            <a:off x="3664501" y="761998"/>
            <a:ext cx="4184094" cy="307777"/>
          </a:xfrm>
          <a:prstGeom prst="rect">
            <a:avLst/>
          </a:prstGeom>
          <a:noFill/>
        </p:spPr>
        <p:txBody>
          <a:bodyPr wrap="none" rtlCol="0">
            <a:spAutoFit/>
          </a:bodyPr>
          <a:lstStyle/>
          <a:p>
            <a:r>
              <a:rPr lang="en-US" sz="1400" b="1" dirty="0" smtClean="0">
                <a:solidFill>
                  <a:schemeClr val="tx2">
                    <a:lumMod val="60000"/>
                    <a:lumOff val="40000"/>
                  </a:schemeClr>
                </a:solidFill>
              </a:rPr>
              <a:t>Step 2:  Duplicate the structure and change the colors.</a:t>
            </a:r>
            <a:endParaRPr lang="en-US" sz="1400" b="1" dirty="0">
              <a:solidFill>
                <a:schemeClr val="tx2">
                  <a:lumMod val="60000"/>
                  <a:lumOff val="40000"/>
                </a:schemeClr>
              </a:solidFill>
            </a:endParaRPr>
          </a:p>
        </p:txBody>
      </p:sp>
      <p:sp>
        <p:nvSpPr>
          <p:cNvPr id="12" name="TextBox 11"/>
          <p:cNvSpPr txBox="1"/>
          <p:nvPr/>
        </p:nvSpPr>
        <p:spPr>
          <a:xfrm>
            <a:off x="375320" y="3809998"/>
            <a:ext cx="2195794" cy="523220"/>
          </a:xfrm>
          <a:prstGeom prst="rect">
            <a:avLst/>
          </a:prstGeom>
          <a:noFill/>
        </p:spPr>
        <p:txBody>
          <a:bodyPr wrap="none" rtlCol="0">
            <a:spAutoFit/>
          </a:bodyPr>
          <a:lstStyle/>
          <a:p>
            <a:pPr algn="ctr"/>
            <a:r>
              <a:rPr lang="en-US" sz="1400" b="1" dirty="0" smtClean="0">
                <a:solidFill>
                  <a:schemeClr val="tx2">
                    <a:lumMod val="60000"/>
                    <a:lumOff val="40000"/>
                  </a:schemeClr>
                </a:solidFill>
              </a:rPr>
              <a:t>Step 3:  Circle descriptions </a:t>
            </a:r>
          </a:p>
          <a:p>
            <a:pPr algn="ctr"/>
            <a:r>
              <a:rPr lang="en-US" sz="1400" b="1" dirty="0" smtClean="0">
                <a:solidFill>
                  <a:schemeClr val="tx2">
                    <a:lumMod val="60000"/>
                    <a:lumOff val="40000"/>
                  </a:schemeClr>
                </a:solidFill>
              </a:rPr>
              <a:t>and connect to structures.</a:t>
            </a:r>
            <a:endParaRPr lang="en-US" sz="1400" b="1" dirty="0">
              <a:solidFill>
                <a:schemeClr val="tx2">
                  <a:lumMod val="60000"/>
                  <a:lumOff val="40000"/>
                </a:schemeClr>
              </a:solidFill>
            </a:endParaRPr>
          </a:p>
        </p:txBody>
      </p:sp>
      <p:sp>
        <p:nvSpPr>
          <p:cNvPr id="13" name="TextBox 12"/>
          <p:cNvSpPr txBox="1"/>
          <p:nvPr/>
        </p:nvSpPr>
        <p:spPr>
          <a:xfrm>
            <a:off x="3664506" y="3809998"/>
            <a:ext cx="5246629" cy="523220"/>
          </a:xfrm>
          <a:prstGeom prst="rect">
            <a:avLst/>
          </a:prstGeom>
          <a:noFill/>
        </p:spPr>
        <p:txBody>
          <a:bodyPr wrap="none" rtlCol="0">
            <a:spAutoFit/>
          </a:bodyPr>
          <a:lstStyle/>
          <a:p>
            <a:r>
              <a:rPr lang="en-US" sz="1400" b="1" dirty="0" smtClean="0">
                <a:solidFill>
                  <a:schemeClr val="tx2">
                    <a:lumMod val="60000"/>
                    <a:lumOff val="40000"/>
                  </a:schemeClr>
                </a:solidFill>
              </a:rPr>
              <a:t>Step 4:  Circle structures and connect to descriptions.</a:t>
            </a:r>
          </a:p>
          <a:p>
            <a:r>
              <a:rPr lang="en-US" sz="1400" b="1" dirty="0" smtClean="0">
                <a:solidFill>
                  <a:schemeClr val="tx2">
                    <a:lumMod val="60000"/>
                    <a:lumOff val="40000"/>
                  </a:schemeClr>
                </a:solidFill>
              </a:rPr>
              <a:t>Then connect descriptions to descriptions and look for connections.</a:t>
            </a:r>
            <a:endParaRPr lang="en-US" sz="1400" b="1" dirty="0">
              <a:solidFill>
                <a:schemeClr val="tx2">
                  <a:lumMod val="60000"/>
                  <a:lumOff val="40000"/>
                </a:schemeClr>
              </a:solidFill>
            </a:endParaRPr>
          </a:p>
        </p:txBody>
      </p:sp>
      <p:sp>
        <p:nvSpPr>
          <p:cNvPr id="14" name="TextBox 13"/>
          <p:cNvSpPr txBox="1"/>
          <p:nvPr/>
        </p:nvSpPr>
        <p:spPr>
          <a:xfrm>
            <a:off x="2895002" y="0"/>
            <a:ext cx="3353995" cy="461665"/>
          </a:xfrm>
          <a:prstGeom prst="rect">
            <a:avLst/>
          </a:prstGeom>
          <a:noFill/>
        </p:spPr>
        <p:txBody>
          <a:bodyPr wrap="none" rtlCol="0">
            <a:spAutoFit/>
          </a:bodyPr>
          <a:lstStyle/>
          <a:p>
            <a:pPr algn="ctr"/>
            <a:r>
              <a:rPr lang="en-US" sz="2400" b="1" dirty="0" smtClean="0">
                <a:solidFill>
                  <a:schemeClr val="tx2">
                    <a:lumMod val="60000"/>
                    <a:lumOff val="40000"/>
                  </a:schemeClr>
                </a:solidFill>
              </a:rPr>
              <a:t>Quick Guide for Teachers</a:t>
            </a:r>
            <a:endParaRPr lang="en-US" sz="2400" b="1" dirty="0">
              <a:solidFill>
                <a:schemeClr val="tx2">
                  <a:lumMod val="60000"/>
                  <a:lumOff val="40000"/>
                </a:schemeClr>
              </a:solidFill>
            </a:endParaRPr>
          </a:p>
        </p:txBody>
      </p:sp>
    </p:spTree>
    <p:extLst>
      <p:ext uri="{BB962C8B-B14F-4D97-AF65-F5344CB8AC3E}">
        <p14:creationId xmlns:p14="http://schemas.microsoft.com/office/powerpoint/2010/main" val="426672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fade">
                                      <p:cBhvr>
                                        <p:cTn id="10" dur="5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10" presetClass="entr" presetSubtype="0" fill="hold" nodeType="withEffect">
                                  <p:stCondLst>
                                    <p:cond delay="0"/>
                                  </p:stCondLst>
                                  <p:childTnLst>
                                    <p:set>
                                      <p:cBhvr>
                                        <p:cTn id="17" dur="1" fill="hold">
                                          <p:stCondLst>
                                            <p:cond delay="0"/>
                                          </p:stCondLst>
                                        </p:cTn>
                                        <p:tgtEl>
                                          <p:spTgt spid="1027"/>
                                        </p:tgtEl>
                                        <p:attrNameLst>
                                          <p:attrName>style.visibility</p:attrName>
                                        </p:attrNameLst>
                                      </p:cBhvr>
                                      <p:to>
                                        <p:strVal val="visible"/>
                                      </p:to>
                                    </p:set>
                                    <p:animEffect transition="in" filter="fade">
                                      <p:cBhvr>
                                        <p:cTn id="18" dur="500"/>
                                        <p:tgtEl>
                                          <p:spTgt spid="102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028"/>
                                        </p:tgtEl>
                                        <p:attrNameLst>
                                          <p:attrName>style.visibility</p:attrName>
                                        </p:attrNameLst>
                                      </p:cBhvr>
                                      <p:to>
                                        <p:strVal val="visible"/>
                                      </p:to>
                                    </p:set>
                                    <p:animEffect transition="in" filter="fade">
                                      <p:cBhvr>
                                        <p:cTn id="23" dur="500"/>
                                        <p:tgtEl>
                                          <p:spTgt spid="102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par>
                                <p:cTn id="29" presetID="10" presetClass="entr" presetSubtype="0" fill="hold"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500"/>
                                        <p:tgtEl>
                                          <p:spTgt spid="13"/>
                                        </p:tgtEl>
                                      </p:cBhvr>
                                    </p:animEffect>
                                  </p:childTnLst>
                                </p:cTn>
                              </p:par>
                              <p:par>
                                <p:cTn id="37" presetID="10" presetClass="entr" presetSubtype="0" fill="hold"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500"/>
                                        <p:tgtEl>
                                          <p:spTgt spid="8"/>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p:bldP spid="12"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TextBox 6"/>
          <p:cNvSpPr txBox="1"/>
          <p:nvPr/>
        </p:nvSpPr>
        <p:spPr>
          <a:xfrm>
            <a:off x="7915908" y="6581001"/>
            <a:ext cx="1228092" cy="276999"/>
          </a:xfrm>
          <a:prstGeom prst="rect">
            <a:avLst/>
          </a:prstGeom>
          <a:noFill/>
        </p:spPr>
        <p:txBody>
          <a:bodyPr wrap="none" rtlCol="0">
            <a:spAutoFit/>
          </a:bodyPr>
          <a:lstStyle/>
          <a:p>
            <a:pPr algn="r"/>
            <a:r>
              <a:rPr lang="en-US" sz="1200" b="1" dirty="0" smtClean="0">
                <a:solidFill>
                  <a:schemeClr val="tx2">
                    <a:lumMod val="60000"/>
                    <a:lumOff val="40000"/>
                  </a:schemeClr>
                </a:solidFill>
              </a:rPr>
              <a:t>Steve Wyborney</a:t>
            </a:r>
            <a:endParaRPr lang="en-US" sz="1200" b="1" dirty="0">
              <a:solidFill>
                <a:schemeClr val="tx2">
                  <a:lumMod val="60000"/>
                  <a:lumOff val="40000"/>
                </a:schemeClr>
              </a:solidFill>
            </a:endParaRPr>
          </a:p>
        </p:txBody>
      </p:sp>
      <p:sp>
        <p:nvSpPr>
          <p:cNvPr id="10" name="TextBox 9"/>
          <p:cNvSpPr txBox="1"/>
          <p:nvPr/>
        </p:nvSpPr>
        <p:spPr>
          <a:xfrm>
            <a:off x="2876022" y="1371600"/>
            <a:ext cx="3392019" cy="1200329"/>
          </a:xfrm>
          <a:prstGeom prst="rect">
            <a:avLst/>
          </a:prstGeom>
          <a:noFill/>
        </p:spPr>
        <p:txBody>
          <a:bodyPr wrap="none" rtlCol="0">
            <a:spAutoFit/>
          </a:bodyPr>
          <a:lstStyle/>
          <a:p>
            <a:pPr algn="ctr"/>
            <a:r>
              <a:rPr lang="en-US" sz="7200" b="1" dirty="0" smtClean="0">
                <a:solidFill>
                  <a:schemeClr val="tx2">
                    <a:lumMod val="60000"/>
                    <a:lumOff val="40000"/>
                  </a:schemeClr>
                </a:solidFill>
              </a:rPr>
              <a:t>Level 2A</a:t>
            </a:r>
            <a:endParaRPr lang="en-US" sz="7200" b="1" dirty="0">
              <a:solidFill>
                <a:schemeClr val="tx2">
                  <a:lumMod val="60000"/>
                  <a:lumOff val="40000"/>
                </a:schemeClr>
              </a:solidFill>
            </a:endParaRPr>
          </a:p>
        </p:txBody>
      </p:sp>
      <p:sp>
        <p:nvSpPr>
          <p:cNvPr id="4" name="TextBox 3"/>
          <p:cNvSpPr txBox="1"/>
          <p:nvPr/>
        </p:nvSpPr>
        <p:spPr>
          <a:xfrm>
            <a:off x="2015979" y="3257729"/>
            <a:ext cx="5112169" cy="1200329"/>
          </a:xfrm>
          <a:prstGeom prst="rect">
            <a:avLst/>
          </a:prstGeom>
          <a:noFill/>
        </p:spPr>
        <p:txBody>
          <a:bodyPr wrap="none" rtlCol="0">
            <a:spAutoFit/>
          </a:bodyPr>
          <a:lstStyle/>
          <a:p>
            <a:pPr algn="ctr"/>
            <a:r>
              <a:rPr lang="en-US" sz="2400" b="1" dirty="0">
                <a:solidFill>
                  <a:schemeClr val="tx2">
                    <a:lumMod val="60000"/>
                    <a:lumOff val="40000"/>
                  </a:schemeClr>
                </a:solidFill>
              </a:rPr>
              <a:t>Use this level if multiplication </a:t>
            </a:r>
          </a:p>
          <a:p>
            <a:pPr algn="ctr"/>
            <a:r>
              <a:rPr lang="en-US" sz="2400" b="1" dirty="0">
                <a:solidFill>
                  <a:schemeClr val="tx2">
                    <a:lumMod val="60000"/>
                    <a:lumOff val="40000"/>
                  </a:schemeClr>
                </a:solidFill>
              </a:rPr>
              <a:t>has been introduced to your students, </a:t>
            </a:r>
          </a:p>
          <a:p>
            <a:pPr algn="ctr"/>
            <a:r>
              <a:rPr lang="en-US" sz="2400" b="1" i="1" u="sng" dirty="0">
                <a:solidFill>
                  <a:schemeClr val="tx2">
                    <a:lumMod val="60000"/>
                    <a:lumOff val="40000"/>
                  </a:schemeClr>
                </a:solidFill>
              </a:rPr>
              <a:t>but ratios have not been introduced.</a:t>
            </a:r>
          </a:p>
        </p:txBody>
      </p:sp>
      <p:sp>
        <p:nvSpPr>
          <p:cNvPr id="5" name="TextBox 4"/>
          <p:cNvSpPr txBox="1"/>
          <p:nvPr/>
        </p:nvSpPr>
        <p:spPr>
          <a:xfrm>
            <a:off x="2183123" y="304800"/>
            <a:ext cx="4738541" cy="1200329"/>
          </a:xfrm>
          <a:prstGeom prst="rect">
            <a:avLst/>
          </a:prstGeom>
          <a:noFill/>
        </p:spPr>
        <p:txBody>
          <a:bodyPr wrap="none" rtlCol="0">
            <a:spAutoFit/>
          </a:bodyPr>
          <a:lstStyle/>
          <a:p>
            <a:pPr algn="ctr"/>
            <a:r>
              <a:rPr lang="en-US" sz="7200" b="1" dirty="0" smtClean="0">
                <a:solidFill>
                  <a:schemeClr val="tx2">
                    <a:lumMod val="60000"/>
                    <a:lumOff val="40000"/>
                  </a:schemeClr>
                </a:solidFill>
              </a:rPr>
              <a:t>Bonus Level</a:t>
            </a:r>
            <a:endParaRPr lang="en-US" sz="7200" b="1" dirty="0">
              <a:solidFill>
                <a:schemeClr val="tx2">
                  <a:lumMod val="60000"/>
                  <a:lumOff val="40000"/>
                </a:schemeClr>
              </a:solidFill>
            </a:endParaRPr>
          </a:p>
        </p:txBody>
      </p:sp>
    </p:spTree>
    <p:extLst>
      <p:ext uri="{BB962C8B-B14F-4D97-AF65-F5344CB8AC3E}">
        <p14:creationId xmlns:p14="http://schemas.microsoft.com/office/powerpoint/2010/main" val="15733689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 name="Group 3"/>
          <p:cNvGrpSpPr/>
          <p:nvPr/>
        </p:nvGrpSpPr>
        <p:grpSpPr>
          <a:xfrm>
            <a:off x="0" y="0"/>
            <a:ext cx="9144000" cy="6858000"/>
            <a:chOff x="0" y="0"/>
            <a:chExt cx="9144000" cy="6858000"/>
          </a:xfrm>
        </p:grpSpPr>
        <p:sp>
          <p:nvSpPr>
            <p:cNvPr id="118" name="Rectangle 117"/>
            <p:cNvSpPr/>
            <p:nvPr/>
          </p:nvSpPr>
          <p:spPr>
            <a:xfrm>
              <a:off x="2819400" y="0"/>
              <a:ext cx="35052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p:cNvSpPr/>
            <p:nvPr/>
          </p:nvSpPr>
          <p:spPr>
            <a:xfrm>
              <a:off x="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632460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p:cNvSpPr/>
            <p:nvPr/>
          </p:nvSpPr>
          <p:spPr>
            <a:xfrm>
              <a:off x="0" y="0"/>
              <a:ext cx="9144000" cy="609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grpSp>
      <p:sp>
        <p:nvSpPr>
          <p:cNvPr id="550" name="TextBox 549"/>
          <p:cNvSpPr txBox="1"/>
          <p:nvPr/>
        </p:nvSpPr>
        <p:spPr>
          <a:xfrm>
            <a:off x="6822532" y="6642556"/>
            <a:ext cx="2321468" cy="215444"/>
          </a:xfrm>
          <a:prstGeom prst="rect">
            <a:avLst/>
          </a:prstGeom>
          <a:noFill/>
        </p:spPr>
        <p:txBody>
          <a:bodyPr wrap="none" rtlCol="0">
            <a:spAutoFit/>
          </a:bodyPr>
          <a:lstStyle/>
          <a:p>
            <a:pPr algn="r"/>
            <a:r>
              <a:rPr lang="en-US" sz="800" b="1" dirty="0" smtClean="0"/>
              <a:t>Find more resources at </a:t>
            </a:r>
            <a:r>
              <a:rPr lang="en-US" sz="800" b="1" dirty="0" smtClean="0">
                <a:hlinkClick r:id="rId2"/>
              </a:rPr>
              <a:t>www.stevewyborney.com</a:t>
            </a:r>
            <a:r>
              <a:rPr lang="en-US" sz="800" b="1" dirty="0" smtClean="0"/>
              <a:t> </a:t>
            </a:r>
            <a:endParaRPr lang="en-US" sz="800" b="1" dirty="0"/>
          </a:p>
        </p:txBody>
      </p:sp>
      <p:sp>
        <p:nvSpPr>
          <p:cNvPr id="22" name="Rectangle 21"/>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1:  </a:t>
            </a:r>
            <a:r>
              <a:rPr lang="en-US" sz="1000" dirty="0" smtClean="0">
                <a:solidFill>
                  <a:schemeClr val="tx1"/>
                </a:solidFill>
              </a:rPr>
              <a:t>How do you see this structure?  How else can you see it?  How many cubes are there? </a:t>
            </a:r>
            <a:endParaRPr lang="en-US" sz="1000" dirty="0">
              <a:solidFill>
                <a:schemeClr val="tx1"/>
              </a:solidFill>
            </a:endParaRPr>
          </a:p>
        </p:txBody>
      </p:sp>
      <p:grpSp>
        <p:nvGrpSpPr>
          <p:cNvPr id="36" name="Group 35"/>
          <p:cNvGrpSpPr/>
          <p:nvPr/>
        </p:nvGrpSpPr>
        <p:grpSpPr>
          <a:xfrm>
            <a:off x="3759200" y="827280"/>
            <a:ext cx="1788920" cy="1433320"/>
            <a:chOff x="3759200" y="827280"/>
            <a:chExt cx="1788920" cy="1433320"/>
          </a:xfrm>
          <a:solidFill>
            <a:schemeClr val="bg1"/>
          </a:solidFill>
        </p:grpSpPr>
        <p:sp>
          <p:nvSpPr>
            <p:cNvPr id="37" name="Cube 36"/>
            <p:cNvSpPr/>
            <p:nvPr/>
          </p:nvSpPr>
          <p:spPr>
            <a:xfrm>
              <a:off x="3886200" y="1614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Cube 37"/>
            <p:cNvSpPr/>
            <p:nvPr/>
          </p:nvSpPr>
          <p:spPr>
            <a:xfrm>
              <a:off x="3886200" y="12192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Cube 38"/>
            <p:cNvSpPr/>
            <p:nvPr/>
          </p:nvSpPr>
          <p:spPr>
            <a:xfrm>
              <a:off x="3886200" y="827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Cube 39"/>
            <p:cNvSpPr/>
            <p:nvPr/>
          </p:nvSpPr>
          <p:spPr>
            <a:xfrm>
              <a:off x="4267200" y="1614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Cube 40"/>
            <p:cNvSpPr/>
            <p:nvPr/>
          </p:nvSpPr>
          <p:spPr>
            <a:xfrm>
              <a:off x="4267200" y="827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Cube 41"/>
            <p:cNvSpPr/>
            <p:nvPr/>
          </p:nvSpPr>
          <p:spPr>
            <a:xfrm>
              <a:off x="4648200" y="1614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Cube 42"/>
            <p:cNvSpPr/>
            <p:nvPr/>
          </p:nvSpPr>
          <p:spPr>
            <a:xfrm>
              <a:off x="4648200" y="827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Cube 46"/>
            <p:cNvSpPr/>
            <p:nvPr/>
          </p:nvSpPr>
          <p:spPr>
            <a:xfrm>
              <a:off x="5029200" y="1614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Cube 47"/>
            <p:cNvSpPr/>
            <p:nvPr/>
          </p:nvSpPr>
          <p:spPr>
            <a:xfrm>
              <a:off x="5029200" y="12192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Cube 48"/>
            <p:cNvSpPr/>
            <p:nvPr/>
          </p:nvSpPr>
          <p:spPr>
            <a:xfrm>
              <a:off x="5029200" y="827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Cube 49"/>
            <p:cNvSpPr/>
            <p:nvPr/>
          </p:nvSpPr>
          <p:spPr>
            <a:xfrm>
              <a:off x="3759200" y="1741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Cube 50"/>
            <p:cNvSpPr/>
            <p:nvPr/>
          </p:nvSpPr>
          <p:spPr>
            <a:xfrm>
              <a:off x="3759200" y="13462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Cube 51"/>
            <p:cNvSpPr/>
            <p:nvPr/>
          </p:nvSpPr>
          <p:spPr>
            <a:xfrm>
              <a:off x="3759200" y="954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Cube 52"/>
            <p:cNvSpPr/>
            <p:nvPr/>
          </p:nvSpPr>
          <p:spPr>
            <a:xfrm>
              <a:off x="4140200" y="1741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Cube 53"/>
            <p:cNvSpPr/>
            <p:nvPr/>
          </p:nvSpPr>
          <p:spPr>
            <a:xfrm>
              <a:off x="4140200" y="954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Cube 54"/>
            <p:cNvSpPr/>
            <p:nvPr/>
          </p:nvSpPr>
          <p:spPr>
            <a:xfrm>
              <a:off x="4521200" y="1741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Cube 55"/>
            <p:cNvSpPr/>
            <p:nvPr/>
          </p:nvSpPr>
          <p:spPr>
            <a:xfrm>
              <a:off x="4521200" y="954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Cube 56"/>
            <p:cNvSpPr/>
            <p:nvPr/>
          </p:nvSpPr>
          <p:spPr>
            <a:xfrm>
              <a:off x="4902200" y="1741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Cube 57"/>
            <p:cNvSpPr/>
            <p:nvPr/>
          </p:nvSpPr>
          <p:spPr>
            <a:xfrm>
              <a:off x="4902200" y="13462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Cube 58"/>
            <p:cNvSpPr/>
            <p:nvPr/>
          </p:nvSpPr>
          <p:spPr>
            <a:xfrm>
              <a:off x="4902200" y="954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36196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500"/>
                                        <p:tgtEl>
                                          <p:spTgt spid="3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9" name="Group 108"/>
          <p:cNvGrpSpPr/>
          <p:nvPr/>
        </p:nvGrpSpPr>
        <p:grpSpPr>
          <a:xfrm>
            <a:off x="3759200" y="827280"/>
            <a:ext cx="1788920" cy="1433320"/>
            <a:chOff x="3759200" y="827280"/>
            <a:chExt cx="1788920" cy="1433320"/>
          </a:xfrm>
        </p:grpSpPr>
        <p:sp>
          <p:nvSpPr>
            <p:cNvPr id="115" name="Cube 114"/>
            <p:cNvSpPr/>
            <p:nvPr/>
          </p:nvSpPr>
          <p:spPr>
            <a:xfrm>
              <a:off x="3886200" y="16146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Cube 119"/>
            <p:cNvSpPr/>
            <p:nvPr/>
          </p:nvSpPr>
          <p:spPr>
            <a:xfrm>
              <a:off x="3886200" y="12192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Cube 120"/>
            <p:cNvSpPr/>
            <p:nvPr/>
          </p:nvSpPr>
          <p:spPr>
            <a:xfrm>
              <a:off x="3886200" y="827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Cube 121"/>
            <p:cNvSpPr/>
            <p:nvPr/>
          </p:nvSpPr>
          <p:spPr>
            <a:xfrm>
              <a:off x="4267200" y="16146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Cube 122"/>
            <p:cNvSpPr/>
            <p:nvPr/>
          </p:nvSpPr>
          <p:spPr>
            <a:xfrm>
              <a:off x="4267200" y="827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Cube 123"/>
            <p:cNvSpPr/>
            <p:nvPr/>
          </p:nvSpPr>
          <p:spPr>
            <a:xfrm>
              <a:off x="4648200" y="16146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Cube 124"/>
            <p:cNvSpPr/>
            <p:nvPr/>
          </p:nvSpPr>
          <p:spPr>
            <a:xfrm>
              <a:off x="4648200" y="827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Cube 125"/>
            <p:cNvSpPr/>
            <p:nvPr/>
          </p:nvSpPr>
          <p:spPr>
            <a:xfrm>
              <a:off x="5029200" y="16146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Cube 126"/>
            <p:cNvSpPr/>
            <p:nvPr/>
          </p:nvSpPr>
          <p:spPr>
            <a:xfrm>
              <a:off x="5029200" y="12192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Cube 127"/>
            <p:cNvSpPr/>
            <p:nvPr/>
          </p:nvSpPr>
          <p:spPr>
            <a:xfrm>
              <a:off x="5029200" y="827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Cube 128"/>
            <p:cNvSpPr/>
            <p:nvPr/>
          </p:nvSpPr>
          <p:spPr>
            <a:xfrm>
              <a:off x="3759200" y="17416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Cube 129"/>
            <p:cNvSpPr/>
            <p:nvPr/>
          </p:nvSpPr>
          <p:spPr>
            <a:xfrm>
              <a:off x="3759200" y="13462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Cube 130"/>
            <p:cNvSpPr/>
            <p:nvPr/>
          </p:nvSpPr>
          <p:spPr>
            <a:xfrm>
              <a:off x="3759200" y="954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Cube 131"/>
            <p:cNvSpPr/>
            <p:nvPr/>
          </p:nvSpPr>
          <p:spPr>
            <a:xfrm>
              <a:off x="4140200" y="17416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Cube 132"/>
            <p:cNvSpPr/>
            <p:nvPr/>
          </p:nvSpPr>
          <p:spPr>
            <a:xfrm>
              <a:off x="4140200" y="954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Cube 133"/>
            <p:cNvSpPr/>
            <p:nvPr/>
          </p:nvSpPr>
          <p:spPr>
            <a:xfrm>
              <a:off x="4521200" y="17416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Cube 134"/>
            <p:cNvSpPr/>
            <p:nvPr/>
          </p:nvSpPr>
          <p:spPr>
            <a:xfrm>
              <a:off x="4521200" y="954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Cube 135"/>
            <p:cNvSpPr/>
            <p:nvPr/>
          </p:nvSpPr>
          <p:spPr>
            <a:xfrm>
              <a:off x="4902200" y="17416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Cube 136"/>
            <p:cNvSpPr/>
            <p:nvPr/>
          </p:nvSpPr>
          <p:spPr>
            <a:xfrm>
              <a:off x="4902200" y="13462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Cube 137"/>
            <p:cNvSpPr/>
            <p:nvPr/>
          </p:nvSpPr>
          <p:spPr>
            <a:xfrm>
              <a:off x="4902200" y="954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p:cNvGrpSpPr/>
          <p:nvPr/>
        </p:nvGrpSpPr>
        <p:grpSpPr>
          <a:xfrm>
            <a:off x="0" y="0"/>
            <a:ext cx="9144000" cy="6858000"/>
            <a:chOff x="0" y="0"/>
            <a:chExt cx="9144000" cy="6858000"/>
          </a:xfrm>
        </p:grpSpPr>
        <p:sp>
          <p:nvSpPr>
            <p:cNvPr id="118" name="Rectangle 117"/>
            <p:cNvSpPr/>
            <p:nvPr/>
          </p:nvSpPr>
          <p:spPr>
            <a:xfrm>
              <a:off x="2819400" y="0"/>
              <a:ext cx="35052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p:cNvSpPr/>
            <p:nvPr/>
          </p:nvSpPr>
          <p:spPr>
            <a:xfrm>
              <a:off x="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632460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50" name="TextBox 549"/>
          <p:cNvSpPr txBox="1"/>
          <p:nvPr/>
        </p:nvSpPr>
        <p:spPr>
          <a:xfrm>
            <a:off x="6822532" y="6642556"/>
            <a:ext cx="2321468" cy="215444"/>
          </a:xfrm>
          <a:prstGeom prst="rect">
            <a:avLst/>
          </a:prstGeom>
          <a:noFill/>
        </p:spPr>
        <p:txBody>
          <a:bodyPr wrap="none" rtlCol="0">
            <a:spAutoFit/>
          </a:bodyPr>
          <a:lstStyle/>
          <a:p>
            <a:pPr algn="r"/>
            <a:r>
              <a:rPr lang="en-US" sz="800" b="1" dirty="0" smtClean="0"/>
              <a:t>Find more resources at </a:t>
            </a:r>
            <a:r>
              <a:rPr lang="en-US" sz="800" b="1" dirty="0" smtClean="0">
                <a:hlinkClick r:id="rId2"/>
              </a:rPr>
              <a:t>www.stevewyborney.com</a:t>
            </a:r>
            <a:r>
              <a:rPr lang="en-US" sz="800" b="1" dirty="0" smtClean="0"/>
              <a:t> </a:t>
            </a:r>
            <a:endParaRPr lang="en-US" sz="800" b="1" dirty="0"/>
          </a:p>
        </p:txBody>
      </p:sp>
      <p:sp>
        <p:nvSpPr>
          <p:cNvPr id="112" name="Rectangle 111"/>
          <p:cNvSpPr/>
          <p:nvPr/>
        </p:nvSpPr>
        <p:spPr>
          <a:xfrm>
            <a:off x="0" y="0"/>
            <a:ext cx="9144000" cy="609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sp>
        <p:nvSpPr>
          <p:cNvPr id="110" name="Rectangle 109"/>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2:  </a:t>
            </a:r>
            <a:r>
              <a:rPr lang="en-US" sz="1000" dirty="0" smtClean="0">
                <a:solidFill>
                  <a:schemeClr val="tx1"/>
                </a:solidFill>
              </a:rPr>
              <a:t>I’m going to make 2 copies of this structure...</a:t>
            </a:r>
            <a:endParaRPr lang="en-US" sz="1000" dirty="0">
              <a:solidFill>
                <a:schemeClr val="tx1"/>
              </a:solidFill>
            </a:endParaRPr>
          </a:p>
        </p:txBody>
      </p:sp>
      <p:sp>
        <p:nvSpPr>
          <p:cNvPr id="111" name="Rectangle 110"/>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2:  </a:t>
            </a:r>
            <a:r>
              <a:rPr lang="en-US" sz="1000" dirty="0" smtClean="0">
                <a:solidFill>
                  <a:schemeClr val="tx1"/>
                </a:solidFill>
              </a:rPr>
              <a:t>Now look carefully at the top structure.  I’m going to change the colors…</a:t>
            </a:r>
            <a:endParaRPr lang="en-US" sz="1000" dirty="0">
              <a:solidFill>
                <a:schemeClr val="tx1"/>
              </a:solidFill>
            </a:endParaRPr>
          </a:p>
        </p:txBody>
      </p:sp>
      <p:sp>
        <p:nvSpPr>
          <p:cNvPr id="113" name="Rectangle 112"/>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2:  </a:t>
            </a:r>
            <a:r>
              <a:rPr lang="en-US" sz="1000" dirty="0" smtClean="0">
                <a:solidFill>
                  <a:schemeClr val="tx1"/>
                </a:solidFill>
              </a:rPr>
              <a:t>What do you </a:t>
            </a:r>
            <a:r>
              <a:rPr lang="en-US" sz="1000" dirty="0">
                <a:solidFill>
                  <a:schemeClr val="tx1"/>
                </a:solidFill>
              </a:rPr>
              <a:t>notice? </a:t>
            </a:r>
            <a:r>
              <a:rPr lang="en-US" sz="1000" dirty="0" smtClean="0">
                <a:solidFill>
                  <a:schemeClr val="tx1"/>
                </a:solidFill>
              </a:rPr>
              <a:t>      (discussion)</a:t>
            </a:r>
            <a:endParaRPr lang="en-US" sz="1000" dirty="0">
              <a:solidFill>
                <a:schemeClr val="tx1"/>
              </a:solidFill>
            </a:endParaRPr>
          </a:p>
        </p:txBody>
      </p:sp>
      <p:sp>
        <p:nvSpPr>
          <p:cNvPr id="116" name="Rectangle 115"/>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2:  </a:t>
            </a:r>
            <a:r>
              <a:rPr lang="en-US" sz="1000" dirty="0" smtClean="0">
                <a:solidFill>
                  <a:schemeClr val="tx1"/>
                </a:solidFill>
              </a:rPr>
              <a:t>Now </a:t>
            </a:r>
            <a:r>
              <a:rPr lang="en-US" sz="1000" dirty="0">
                <a:solidFill>
                  <a:schemeClr val="tx1"/>
                </a:solidFill>
              </a:rPr>
              <a:t>look carefully at the </a:t>
            </a:r>
            <a:r>
              <a:rPr lang="en-US" sz="1000" dirty="0" smtClean="0">
                <a:solidFill>
                  <a:schemeClr val="tx1"/>
                </a:solidFill>
              </a:rPr>
              <a:t>middle </a:t>
            </a:r>
            <a:r>
              <a:rPr lang="en-US" sz="1000" dirty="0">
                <a:solidFill>
                  <a:schemeClr val="tx1"/>
                </a:solidFill>
              </a:rPr>
              <a:t>structure.  I’m going to change the colors</a:t>
            </a:r>
            <a:r>
              <a:rPr lang="en-US" sz="1000" dirty="0" smtClean="0">
                <a:solidFill>
                  <a:schemeClr val="tx1"/>
                </a:solidFill>
              </a:rPr>
              <a:t>…</a:t>
            </a:r>
            <a:endParaRPr lang="en-US" sz="1000" dirty="0">
              <a:solidFill>
                <a:schemeClr val="tx1"/>
              </a:solidFill>
            </a:endParaRPr>
          </a:p>
        </p:txBody>
      </p:sp>
      <p:sp>
        <p:nvSpPr>
          <p:cNvPr id="114" name="Rectangle 113"/>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2:  </a:t>
            </a:r>
            <a:r>
              <a:rPr lang="en-US" sz="1000" dirty="0" smtClean="0">
                <a:solidFill>
                  <a:schemeClr val="tx1"/>
                </a:solidFill>
              </a:rPr>
              <a:t>What do </a:t>
            </a:r>
            <a:r>
              <a:rPr lang="en-US" sz="1000" dirty="0">
                <a:solidFill>
                  <a:schemeClr val="tx1"/>
                </a:solidFill>
              </a:rPr>
              <a:t>you notice?       (discussion</a:t>
            </a:r>
            <a:r>
              <a:rPr lang="en-US" sz="1000" dirty="0" smtClean="0">
                <a:solidFill>
                  <a:schemeClr val="tx1"/>
                </a:solidFill>
              </a:rPr>
              <a:t>)</a:t>
            </a:r>
            <a:endParaRPr lang="en-US" sz="1000" dirty="0">
              <a:solidFill>
                <a:schemeClr val="tx1"/>
              </a:solidFill>
            </a:endParaRPr>
          </a:p>
        </p:txBody>
      </p:sp>
      <p:sp>
        <p:nvSpPr>
          <p:cNvPr id="117" name="Rectangle 116"/>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2:  </a:t>
            </a:r>
            <a:r>
              <a:rPr lang="en-US" sz="1000" dirty="0" smtClean="0">
                <a:solidFill>
                  <a:schemeClr val="tx1"/>
                </a:solidFill>
              </a:rPr>
              <a:t>Now look </a:t>
            </a:r>
            <a:r>
              <a:rPr lang="en-US" sz="1000" dirty="0">
                <a:solidFill>
                  <a:schemeClr val="tx1"/>
                </a:solidFill>
              </a:rPr>
              <a:t>carefully at the </a:t>
            </a:r>
            <a:r>
              <a:rPr lang="en-US" sz="1000" dirty="0" smtClean="0">
                <a:solidFill>
                  <a:schemeClr val="tx1"/>
                </a:solidFill>
              </a:rPr>
              <a:t>bottom structure</a:t>
            </a:r>
            <a:r>
              <a:rPr lang="en-US" sz="1000" dirty="0">
                <a:solidFill>
                  <a:schemeClr val="tx1"/>
                </a:solidFill>
              </a:rPr>
              <a:t>.  I’m going to change the colors</a:t>
            </a:r>
            <a:r>
              <a:rPr lang="en-US" sz="1000" dirty="0" smtClean="0">
                <a:solidFill>
                  <a:schemeClr val="tx1"/>
                </a:solidFill>
              </a:rPr>
              <a:t>…</a:t>
            </a:r>
            <a:endParaRPr lang="en-US" sz="1000" dirty="0">
              <a:solidFill>
                <a:schemeClr val="tx1"/>
              </a:solidFill>
            </a:endParaRPr>
          </a:p>
        </p:txBody>
      </p:sp>
      <p:sp>
        <p:nvSpPr>
          <p:cNvPr id="119" name="Rectangle 118"/>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2:  </a:t>
            </a:r>
            <a:r>
              <a:rPr lang="en-US" sz="1000" dirty="0" smtClean="0">
                <a:solidFill>
                  <a:schemeClr val="tx1"/>
                </a:solidFill>
              </a:rPr>
              <a:t>What do </a:t>
            </a:r>
            <a:r>
              <a:rPr lang="en-US" sz="1000" dirty="0">
                <a:solidFill>
                  <a:schemeClr val="tx1"/>
                </a:solidFill>
              </a:rPr>
              <a:t>you notice?       (discussion) </a:t>
            </a:r>
          </a:p>
        </p:txBody>
      </p:sp>
      <p:grpSp>
        <p:nvGrpSpPr>
          <p:cNvPr id="139" name="Group 138"/>
          <p:cNvGrpSpPr/>
          <p:nvPr/>
        </p:nvGrpSpPr>
        <p:grpSpPr>
          <a:xfrm>
            <a:off x="3759200" y="2960880"/>
            <a:ext cx="1788920" cy="1433320"/>
            <a:chOff x="3759200" y="2960880"/>
            <a:chExt cx="1788920" cy="1433320"/>
          </a:xfrm>
        </p:grpSpPr>
        <p:sp>
          <p:nvSpPr>
            <p:cNvPr id="140" name="Cube 139"/>
            <p:cNvSpPr/>
            <p:nvPr/>
          </p:nvSpPr>
          <p:spPr>
            <a:xfrm>
              <a:off x="3886200" y="3748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Cube 140"/>
            <p:cNvSpPr/>
            <p:nvPr/>
          </p:nvSpPr>
          <p:spPr>
            <a:xfrm>
              <a:off x="3886200" y="33528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Cube 141"/>
            <p:cNvSpPr/>
            <p:nvPr/>
          </p:nvSpPr>
          <p:spPr>
            <a:xfrm>
              <a:off x="3886200" y="2960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Cube 142"/>
            <p:cNvSpPr/>
            <p:nvPr/>
          </p:nvSpPr>
          <p:spPr>
            <a:xfrm>
              <a:off x="4267200" y="3748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Cube 143"/>
            <p:cNvSpPr/>
            <p:nvPr/>
          </p:nvSpPr>
          <p:spPr>
            <a:xfrm>
              <a:off x="4267200" y="2960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Cube 144"/>
            <p:cNvSpPr/>
            <p:nvPr/>
          </p:nvSpPr>
          <p:spPr>
            <a:xfrm>
              <a:off x="4648200" y="3748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Cube 145"/>
            <p:cNvSpPr/>
            <p:nvPr/>
          </p:nvSpPr>
          <p:spPr>
            <a:xfrm>
              <a:off x="4648200" y="2960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Cube 146"/>
            <p:cNvSpPr/>
            <p:nvPr/>
          </p:nvSpPr>
          <p:spPr>
            <a:xfrm>
              <a:off x="5029200" y="3748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Cube 147"/>
            <p:cNvSpPr/>
            <p:nvPr/>
          </p:nvSpPr>
          <p:spPr>
            <a:xfrm>
              <a:off x="5029200" y="33528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Cube 148"/>
            <p:cNvSpPr/>
            <p:nvPr/>
          </p:nvSpPr>
          <p:spPr>
            <a:xfrm>
              <a:off x="5029200" y="2960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Cube 149"/>
            <p:cNvSpPr/>
            <p:nvPr/>
          </p:nvSpPr>
          <p:spPr>
            <a:xfrm>
              <a:off x="3759200" y="3875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Cube 150"/>
            <p:cNvSpPr/>
            <p:nvPr/>
          </p:nvSpPr>
          <p:spPr>
            <a:xfrm>
              <a:off x="3759200" y="34798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Cube 151"/>
            <p:cNvSpPr/>
            <p:nvPr/>
          </p:nvSpPr>
          <p:spPr>
            <a:xfrm>
              <a:off x="3759200" y="30878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Cube 152"/>
            <p:cNvSpPr/>
            <p:nvPr/>
          </p:nvSpPr>
          <p:spPr>
            <a:xfrm>
              <a:off x="4140200" y="3875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Cube 153"/>
            <p:cNvSpPr/>
            <p:nvPr/>
          </p:nvSpPr>
          <p:spPr>
            <a:xfrm>
              <a:off x="4140200" y="30878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Cube 154"/>
            <p:cNvSpPr/>
            <p:nvPr/>
          </p:nvSpPr>
          <p:spPr>
            <a:xfrm>
              <a:off x="4521200" y="3875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Cube 155"/>
            <p:cNvSpPr/>
            <p:nvPr/>
          </p:nvSpPr>
          <p:spPr>
            <a:xfrm>
              <a:off x="4521200" y="30878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Cube 156"/>
            <p:cNvSpPr/>
            <p:nvPr/>
          </p:nvSpPr>
          <p:spPr>
            <a:xfrm>
              <a:off x="4902200" y="3875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Cube 157"/>
            <p:cNvSpPr/>
            <p:nvPr/>
          </p:nvSpPr>
          <p:spPr>
            <a:xfrm>
              <a:off x="4902200" y="34798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Cube 158"/>
            <p:cNvSpPr/>
            <p:nvPr/>
          </p:nvSpPr>
          <p:spPr>
            <a:xfrm>
              <a:off x="4902200" y="30878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0" name="Group 159"/>
          <p:cNvGrpSpPr/>
          <p:nvPr/>
        </p:nvGrpSpPr>
        <p:grpSpPr>
          <a:xfrm>
            <a:off x="3759200" y="5094480"/>
            <a:ext cx="1788920" cy="1433320"/>
            <a:chOff x="3759200" y="5094480"/>
            <a:chExt cx="1788920" cy="1433320"/>
          </a:xfrm>
        </p:grpSpPr>
        <p:sp>
          <p:nvSpPr>
            <p:cNvPr id="161" name="Cube 160"/>
            <p:cNvSpPr/>
            <p:nvPr/>
          </p:nvSpPr>
          <p:spPr>
            <a:xfrm>
              <a:off x="3886200" y="58818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Cube 161"/>
            <p:cNvSpPr/>
            <p:nvPr/>
          </p:nvSpPr>
          <p:spPr>
            <a:xfrm>
              <a:off x="3886200" y="548640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Cube 162"/>
            <p:cNvSpPr/>
            <p:nvPr/>
          </p:nvSpPr>
          <p:spPr>
            <a:xfrm>
              <a:off x="3886200" y="50944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Cube 163"/>
            <p:cNvSpPr/>
            <p:nvPr/>
          </p:nvSpPr>
          <p:spPr>
            <a:xfrm>
              <a:off x="4267200" y="58818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Cube 164"/>
            <p:cNvSpPr/>
            <p:nvPr/>
          </p:nvSpPr>
          <p:spPr>
            <a:xfrm>
              <a:off x="4648200" y="5881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Cube 165"/>
            <p:cNvSpPr/>
            <p:nvPr/>
          </p:nvSpPr>
          <p:spPr>
            <a:xfrm>
              <a:off x="5029200" y="5881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Cube 166"/>
            <p:cNvSpPr/>
            <p:nvPr/>
          </p:nvSpPr>
          <p:spPr>
            <a:xfrm>
              <a:off x="3759200" y="60088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Cube 167"/>
            <p:cNvSpPr/>
            <p:nvPr/>
          </p:nvSpPr>
          <p:spPr>
            <a:xfrm>
              <a:off x="3759200" y="561340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Cube 168"/>
            <p:cNvSpPr/>
            <p:nvPr/>
          </p:nvSpPr>
          <p:spPr>
            <a:xfrm>
              <a:off x="3759200" y="52214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Cube 172"/>
            <p:cNvSpPr/>
            <p:nvPr/>
          </p:nvSpPr>
          <p:spPr>
            <a:xfrm>
              <a:off x="4140200" y="60088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Cube 176"/>
            <p:cNvSpPr/>
            <p:nvPr/>
          </p:nvSpPr>
          <p:spPr>
            <a:xfrm>
              <a:off x="4521200" y="6008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Cube 177"/>
            <p:cNvSpPr/>
            <p:nvPr/>
          </p:nvSpPr>
          <p:spPr>
            <a:xfrm>
              <a:off x="4902200" y="6008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Cube 178"/>
            <p:cNvSpPr/>
            <p:nvPr/>
          </p:nvSpPr>
          <p:spPr>
            <a:xfrm>
              <a:off x="4267200" y="50944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Cube 179"/>
            <p:cNvSpPr/>
            <p:nvPr/>
          </p:nvSpPr>
          <p:spPr>
            <a:xfrm>
              <a:off x="4648200" y="50944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Cube 180"/>
            <p:cNvSpPr/>
            <p:nvPr/>
          </p:nvSpPr>
          <p:spPr>
            <a:xfrm>
              <a:off x="5029200" y="54864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Cube 181"/>
            <p:cNvSpPr/>
            <p:nvPr/>
          </p:nvSpPr>
          <p:spPr>
            <a:xfrm>
              <a:off x="5029200" y="50944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Cube 182"/>
            <p:cNvSpPr/>
            <p:nvPr/>
          </p:nvSpPr>
          <p:spPr>
            <a:xfrm>
              <a:off x="4140200" y="52214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Cube 183"/>
            <p:cNvSpPr/>
            <p:nvPr/>
          </p:nvSpPr>
          <p:spPr>
            <a:xfrm>
              <a:off x="4521200" y="52214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Cube 184"/>
            <p:cNvSpPr/>
            <p:nvPr/>
          </p:nvSpPr>
          <p:spPr>
            <a:xfrm>
              <a:off x="4902200" y="56134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Cube 185"/>
            <p:cNvSpPr/>
            <p:nvPr/>
          </p:nvSpPr>
          <p:spPr>
            <a:xfrm>
              <a:off x="4902200" y="52214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8" name="Group 207"/>
          <p:cNvGrpSpPr/>
          <p:nvPr/>
        </p:nvGrpSpPr>
        <p:grpSpPr>
          <a:xfrm>
            <a:off x="3753740" y="2960880"/>
            <a:ext cx="1788920" cy="1433320"/>
            <a:chOff x="3759200" y="2960880"/>
            <a:chExt cx="1788920" cy="1433320"/>
          </a:xfrm>
          <a:solidFill>
            <a:schemeClr val="bg1"/>
          </a:solidFill>
        </p:grpSpPr>
        <p:sp>
          <p:nvSpPr>
            <p:cNvPr id="209" name="Cube 208"/>
            <p:cNvSpPr/>
            <p:nvPr/>
          </p:nvSpPr>
          <p:spPr>
            <a:xfrm>
              <a:off x="3886200" y="3748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Cube 209"/>
            <p:cNvSpPr/>
            <p:nvPr/>
          </p:nvSpPr>
          <p:spPr>
            <a:xfrm>
              <a:off x="3886200" y="33528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Cube 210"/>
            <p:cNvSpPr/>
            <p:nvPr/>
          </p:nvSpPr>
          <p:spPr>
            <a:xfrm>
              <a:off x="3886200" y="29608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Cube 211"/>
            <p:cNvSpPr/>
            <p:nvPr/>
          </p:nvSpPr>
          <p:spPr>
            <a:xfrm>
              <a:off x="4267200" y="3748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Cube 212"/>
            <p:cNvSpPr/>
            <p:nvPr/>
          </p:nvSpPr>
          <p:spPr>
            <a:xfrm>
              <a:off x="4267200" y="29608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Cube 213"/>
            <p:cNvSpPr/>
            <p:nvPr/>
          </p:nvSpPr>
          <p:spPr>
            <a:xfrm>
              <a:off x="4648200" y="3748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Cube 214"/>
            <p:cNvSpPr/>
            <p:nvPr/>
          </p:nvSpPr>
          <p:spPr>
            <a:xfrm>
              <a:off x="4648200" y="29608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Cube 215"/>
            <p:cNvSpPr/>
            <p:nvPr/>
          </p:nvSpPr>
          <p:spPr>
            <a:xfrm>
              <a:off x="5029200" y="3748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Cube 216"/>
            <p:cNvSpPr/>
            <p:nvPr/>
          </p:nvSpPr>
          <p:spPr>
            <a:xfrm>
              <a:off x="5029200" y="33528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Cube 217"/>
            <p:cNvSpPr/>
            <p:nvPr/>
          </p:nvSpPr>
          <p:spPr>
            <a:xfrm>
              <a:off x="5029200" y="29608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Cube 218"/>
            <p:cNvSpPr/>
            <p:nvPr/>
          </p:nvSpPr>
          <p:spPr>
            <a:xfrm>
              <a:off x="3759200" y="3875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Cube 219"/>
            <p:cNvSpPr/>
            <p:nvPr/>
          </p:nvSpPr>
          <p:spPr>
            <a:xfrm>
              <a:off x="3759200" y="34798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Cube 220"/>
            <p:cNvSpPr/>
            <p:nvPr/>
          </p:nvSpPr>
          <p:spPr>
            <a:xfrm>
              <a:off x="3759200" y="30878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Cube 221"/>
            <p:cNvSpPr/>
            <p:nvPr/>
          </p:nvSpPr>
          <p:spPr>
            <a:xfrm>
              <a:off x="4140200" y="3875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Cube 222"/>
            <p:cNvSpPr/>
            <p:nvPr/>
          </p:nvSpPr>
          <p:spPr>
            <a:xfrm>
              <a:off x="4140200" y="30878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Cube 223"/>
            <p:cNvSpPr/>
            <p:nvPr/>
          </p:nvSpPr>
          <p:spPr>
            <a:xfrm>
              <a:off x="4521200" y="3875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 name="Cube 224"/>
            <p:cNvSpPr/>
            <p:nvPr/>
          </p:nvSpPr>
          <p:spPr>
            <a:xfrm>
              <a:off x="4521200" y="30878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Cube 225"/>
            <p:cNvSpPr/>
            <p:nvPr/>
          </p:nvSpPr>
          <p:spPr>
            <a:xfrm>
              <a:off x="4902200" y="3875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7" name="Cube 226"/>
            <p:cNvSpPr/>
            <p:nvPr/>
          </p:nvSpPr>
          <p:spPr>
            <a:xfrm>
              <a:off x="4902200" y="34798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8" name="Cube 227"/>
            <p:cNvSpPr/>
            <p:nvPr/>
          </p:nvSpPr>
          <p:spPr>
            <a:xfrm>
              <a:off x="4902200" y="30878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9" name="Group 228"/>
          <p:cNvGrpSpPr/>
          <p:nvPr/>
        </p:nvGrpSpPr>
        <p:grpSpPr>
          <a:xfrm>
            <a:off x="3753740" y="5094480"/>
            <a:ext cx="1788920" cy="1433320"/>
            <a:chOff x="3759200" y="5094480"/>
            <a:chExt cx="1788920" cy="1433320"/>
          </a:xfrm>
          <a:solidFill>
            <a:schemeClr val="bg1"/>
          </a:solidFill>
        </p:grpSpPr>
        <p:sp>
          <p:nvSpPr>
            <p:cNvPr id="230" name="Cube 229"/>
            <p:cNvSpPr/>
            <p:nvPr/>
          </p:nvSpPr>
          <p:spPr>
            <a:xfrm>
              <a:off x="3886200" y="58818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Cube 230"/>
            <p:cNvSpPr/>
            <p:nvPr/>
          </p:nvSpPr>
          <p:spPr>
            <a:xfrm>
              <a:off x="3886200" y="54864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Cube 231"/>
            <p:cNvSpPr/>
            <p:nvPr/>
          </p:nvSpPr>
          <p:spPr>
            <a:xfrm>
              <a:off x="3886200" y="50944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Cube 232"/>
            <p:cNvSpPr/>
            <p:nvPr/>
          </p:nvSpPr>
          <p:spPr>
            <a:xfrm>
              <a:off x="4267200" y="58818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Cube 233"/>
            <p:cNvSpPr/>
            <p:nvPr/>
          </p:nvSpPr>
          <p:spPr>
            <a:xfrm>
              <a:off x="4648200" y="58818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Cube 234"/>
            <p:cNvSpPr/>
            <p:nvPr/>
          </p:nvSpPr>
          <p:spPr>
            <a:xfrm>
              <a:off x="5029200" y="58818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Cube 235"/>
            <p:cNvSpPr/>
            <p:nvPr/>
          </p:nvSpPr>
          <p:spPr>
            <a:xfrm>
              <a:off x="3759200" y="60088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Cube 236"/>
            <p:cNvSpPr/>
            <p:nvPr/>
          </p:nvSpPr>
          <p:spPr>
            <a:xfrm>
              <a:off x="3759200" y="56134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8" name="Cube 237"/>
            <p:cNvSpPr/>
            <p:nvPr/>
          </p:nvSpPr>
          <p:spPr>
            <a:xfrm>
              <a:off x="3759200" y="52214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9" name="Cube 238"/>
            <p:cNvSpPr/>
            <p:nvPr/>
          </p:nvSpPr>
          <p:spPr>
            <a:xfrm>
              <a:off x="4140200" y="60088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0" name="Cube 239"/>
            <p:cNvSpPr/>
            <p:nvPr/>
          </p:nvSpPr>
          <p:spPr>
            <a:xfrm>
              <a:off x="4521200" y="60088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1" name="Cube 240"/>
            <p:cNvSpPr/>
            <p:nvPr/>
          </p:nvSpPr>
          <p:spPr>
            <a:xfrm>
              <a:off x="4902200" y="60088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2" name="Cube 241"/>
            <p:cNvSpPr/>
            <p:nvPr/>
          </p:nvSpPr>
          <p:spPr>
            <a:xfrm>
              <a:off x="4267200" y="50944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Cube 242"/>
            <p:cNvSpPr/>
            <p:nvPr/>
          </p:nvSpPr>
          <p:spPr>
            <a:xfrm>
              <a:off x="4648200" y="50944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Cube 243"/>
            <p:cNvSpPr/>
            <p:nvPr/>
          </p:nvSpPr>
          <p:spPr>
            <a:xfrm>
              <a:off x="5029200" y="54864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Cube 244"/>
            <p:cNvSpPr/>
            <p:nvPr/>
          </p:nvSpPr>
          <p:spPr>
            <a:xfrm>
              <a:off x="5029200" y="50944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 name="Cube 245"/>
            <p:cNvSpPr/>
            <p:nvPr/>
          </p:nvSpPr>
          <p:spPr>
            <a:xfrm>
              <a:off x="4140200" y="52214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7" name="Cube 246"/>
            <p:cNvSpPr/>
            <p:nvPr/>
          </p:nvSpPr>
          <p:spPr>
            <a:xfrm>
              <a:off x="4521200" y="52214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Cube 247"/>
            <p:cNvSpPr/>
            <p:nvPr/>
          </p:nvSpPr>
          <p:spPr>
            <a:xfrm>
              <a:off x="4902200" y="56134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Cube 248"/>
            <p:cNvSpPr/>
            <p:nvPr/>
          </p:nvSpPr>
          <p:spPr>
            <a:xfrm>
              <a:off x="4902200" y="52214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0" name="Group 249"/>
          <p:cNvGrpSpPr/>
          <p:nvPr/>
        </p:nvGrpSpPr>
        <p:grpSpPr>
          <a:xfrm>
            <a:off x="3764660" y="827280"/>
            <a:ext cx="1788920" cy="1433320"/>
            <a:chOff x="3759200" y="827280"/>
            <a:chExt cx="1788920" cy="1433320"/>
          </a:xfrm>
          <a:solidFill>
            <a:schemeClr val="bg1"/>
          </a:solidFill>
        </p:grpSpPr>
        <p:sp>
          <p:nvSpPr>
            <p:cNvPr id="251" name="Cube 250"/>
            <p:cNvSpPr/>
            <p:nvPr/>
          </p:nvSpPr>
          <p:spPr>
            <a:xfrm>
              <a:off x="3886200" y="1614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2" name="Cube 251"/>
            <p:cNvSpPr/>
            <p:nvPr/>
          </p:nvSpPr>
          <p:spPr>
            <a:xfrm>
              <a:off x="3886200" y="12192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Cube 252"/>
            <p:cNvSpPr/>
            <p:nvPr/>
          </p:nvSpPr>
          <p:spPr>
            <a:xfrm>
              <a:off x="3886200" y="827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Cube 253"/>
            <p:cNvSpPr/>
            <p:nvPr/>
          </p:nvSpPr>
          <p:spPr>
            <a:xfrm>
              <a:off x="4267200" y="1614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Cube 254"/>
            <p:cNvSpPr/>
            <p:nvPr/>
          </p:nvSpPr>
          <p:spPr>
            <a:xfrm>
              <a:off x="4267200" y="827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 name="Cube 255"/>
            <p:cNvSpPr/>
            <p:nvPr/>
          </p:nvSpPr>
          <p:spPr>
            <a:xfrm>
              <a:off x="4648200" y="1614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7" name="Cube 256"/>
            <p:cNvSpPr/>
            <p:nvPr/>
          </p:nvSpPr>
          <p:spPr>
            <a:xfrm>
              <a:off x="4648200" y="827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8" name="Cube 257"/>
            <p:cNvSpPr/>
            <p:nvPr/>
          </p:nvSpPr>
          <p:spPr>
            <a:xfrm>
              <a:off x="5029200" y="1614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9" name="Cube 258"/>
            <p:cNvSpPr/>
            <p:nvPr/>
          </p:nvSpPr>
          <p:spPr>
            <a:xfrm>
              <a:off x="5029200" y="12192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0" name="Cube 259"/>
            <p:cNvSpPr/>
            <p:nvPr/>
          </p:nvSpPr>
          <p:spPr>
            <a:xfrm>
              <a:off x="5029200" y="827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1" name="Cube 260"/>
            <p:cNvSpPr/>
            <p:nvPr/>
          </p:nvSpPr>
          <p:spPr>
            <a:xfrm>
              <a:off x="3759200" y="1741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2" name="Cube 261"/>
            <p:cNvSpPr/>
            <p:nvPr/>
          </p:nvSpPr>
          <p:spPr>
            <a:xfrm>
              <a:off x="3759200" y="13462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3" name="Cube 262"/>
            <p:cNvSpPr/>
            <p:nvPr/>
          </p:nvSpPr>
          <p:spPr>
            <a:xfrm>
              <a:off x="3759200" y="954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4" name="Cube 263"/>
            <p:cNvSpPr/>
            <p:nvPr/>
          </p:nvSpPr>
          <p:spPr>
            <a:xfrm>
              <a:off x="4140200" y="1741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Cube 264"/>
            <p:cNvSpPr/>
            <p:nvPr/>
          </p:nvSpPr>
          <p:spPr>
            <a:xfrm>
              <a:off x="4140200" y="954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Cube 265"/>
            <p:cNvSpPr/>
            <p:nvPr/>
          </p:nvSpPr>
          <p:spPr>
            <a:xfrm>
              <a:off x="4521200" y="1741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Cube 266"/>
            <p:cNvSpPr/>
            <p:nvPr/>
          </p:nvSpPr>
          <p:spPr>
            <a:xfrm>
              <a:off x="4521200" y="954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8" name="Cube 267"/>
            <p:cNvSpPr/>
            <p:nvPr/>
          </p:nvSpPr>
          <p:spPr>
            <a:xfrm>
              <a:off x="4902200" y="1741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9" name="Cube 268"/>
            <p:cNvSpPr/>
            <p:nvPr/>
          </p:nvSpPr>
          <p:spPr>
            <a:xfrm>
              <a:off x="4902200" y="13462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0" name="Cube 269"/>
            <p:cNvSpPr/>
            <p:nvPr/>
          </p:nvSpPr>
          <p:spPr>
            <a:xfrm>
              <a:off x="4902200" y="954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99675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0"/>
                                        </p:tgtEl>
                                        <p:attrNameLst>
                                          <p:attrName>style.visibility</p:attrName>
                                        </p:attrNameLst>
                                      </p:cBhvr>
                                      <p:to>
                                        <p:strVal val="visible"/>
                                      </p:to>
                                    </p:set>
                                    <p:animEffect transition="in" filter="fade">
                                      <p:cBhvr>
                                        <p:cTn id="7" dur="500"/>
                                        <p:tgtEl>
                                          <p:spTgt spid="1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8"/>
                                        </p:tgtEl>
                                        <p:attrNameLst>
                                          <p:attrName>style.visibility</p:attrName>
                                        </p:attrNameLst>
                                      </p:cBhvr>
                                      <p:to>
                                        <p:strVal val="visible"/>
                                      </p:to>
                                    </p:set>
                                    <p:animEffect transition="in" filter="fade">
                                      <p:cBhvr>
                                        <p:cTn id="12" dur="500"/>
                                        <p:tgtEl>
                                          <p:spTgt spid="208"/>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229"/>
                                        </p:tgtEl>
                                        <p:attrNameLst>
                                          <p:attrName>style.visibility</p:attrName>
                                        </p:attrNameLst>
                                      </p:cBhvr>
                                      <p:to>
                                        <p:strVal val="visible"/>
                                      </p:to>
                                    </p:set>
                                    <p:animEffect transition="in" filter="fade">
                                      <p:cBhvr>
                                        <p:cTn id="16" dur="500"/>
                                        <p:tgtEl>
                                          <p:spTgt spid="229"/>
                                        </p:tgtEl>
                                      </p:cBhvr>
                                    </p:animEffect>
                                  </p:childTnLst>
                                </p:cTn>
                              </p:par>
                            </p:childTnLst>
                          </p:cTn>
                        </p:par>
                        <p:par>
                          <p:cTn id="17" fill="hold">
                            <p:stCondLst>
                              <p:cond delay="1000"/>
                            </p:stCondLst>
                            <p:childTnLst>
                              <p:par>
                                <p:cTn id="18" presetID="1" presetClass="entr" presetSubtype="0" fill="hold" nodeType="afterEffect">
                                  <p:stCondLst>
                                    <p:cond delay="0"/>
                                  </p:stCondLst>
                                  <p:childTnLst>
                                    <p:set>
                                      <p:cBhvr>
                                        <p:cTn id="19" dur="1" fill="hold">
                                          <p:stCondLst>
                                            <p:cond delay="0"/>
                                          </p:stCondLst>
                                        </p:cTn>
                                        <p:tgtEl>
                                          <p:spTgt spid="109"/>
                                        </p:tgtEl>
                                        <p:attrNameLst>
                                          <p:attrName>style.visibility</p:attrName>
                                        </p:attrNameLst>
                                      </p:cBhvr>
                                      <p:to>
                                        <p:strVal val="visible"/>
                                      </p:to>
                                    </p:set>
                                  </p:childTnLst>
                                </p:cTn>
                              </p:par>
                            </p:childTnLst>
                          </p:cTn>
                        </p:par>
                        <p:par>
                          <p:cTn id="20" fill="hold">
                            <p:stCondLst>
                              <p:cond delay="1000"/>
                            </p:stCondLst>
                            <p:childTnLst>
                              <p:par>
                                <p:cTn id="21" presetID="1" presetClass="entr" presetSubtype="0" fill="hold" nodeType="afterEffect">
                                  <p:stCondLst>
                                    <p:cond delay="0"/>
                                  </p:stCondLst>
                                  <p:childTnLst>
                                    <p:set>
                                      <p:cBhvr>
                                        <p:cTn id="22" dur="1" fill="hold">
                                          <p:stCondLst>
                                            <p:cond delay="0"/>
                                          </p:stCondLst>
                                        </p:cTn>
                                        <p:tgtEl>
                                          <p:spTgt spid="139"/>
                                        </p:tgtEl>
                                        <p:attrNameLst>
                                          <p:attrName>style.visibility</p:attrName>
                                        </p:attrNameLst>
                                      </p:cBhvr>
                                      <p:to>
                                        <p:strVal val="visible"/>
                                      </p:to>
                                    </p:set>
                                  </p:childTnLst>
                                </p:cTn>
                              </p:par>
                            </p:childTnLst>
                          </p:cTn>
                        </p:par>
                        <p:par>
                          <p:cTn id="23" fill="hold">
                            <p:stCondLst>
                              <p:cond delay="1000"/>
                            </p:stCondLst>
                            <p:childTnLst>
                              <p:par>
                                <p:cTn id="24" presetID="1" presetClass="entr" presetSubtype="0" fill="hold" nodeType="afterEffect">
                                  <p:stCondLst>
                                    <p:cond delay="0"/>
                                  </p:stCondLst>
                                  <p:childTnLst>
                                    <p:set>
                                      <p:cBhvr>
                                        <p:cTn id="25" dur="1" fill="hold">
                                          <p:stCondLst>
                                            <p:cond delay="0"/>
                                          </p:stCondLst>
                                        </p:cTn>
                                        <p:tgtEl>
                                          <p:spTgt spid="160"/>
                                        </p:tgtEl>
                                        <p:attrNameLst>
                                          <p:attrName>style.visibility</p:attrName>
                                        </p:attrNameLst>
                                      </p:cBhvr>
                                      <p:to>
                                        <p:strVal val="visible"/>
                                      </p:to>
                                    </p:set>
                                  </p:childTnLst>
                                </p:cTn>
                              </p:par>
                            </p:childTnLst>
                          </p:cTn>
                        </p:par>
                        <p:par>
                          <p:cTn id="26" fill="hold">
                            <p:stCondLst>
                              <p:cond delay="1000"/>
                            </p:stCondLst>
                            <p:childTnLst>
                              <p:par>
                                <p:cTn id="27" presetID="10" presetClass="entr" presetSubtype="0" fill="hold" grpId="0" nodeType="afterEffect">
                                  <p:stCondLst>
                                    <p:cond delay="0"/>
                                  </p:stCondLst>
                                  <p:childTnLst>
                                    <p:set>
                                      <p:cBhvr>
                                        <p:cTn id="28" dur="1" fill="hold">
                                          <p:stCondLst>
                                            <p:cond delay="0"/>
                                          </p:stCondLst>
                                        </p:cTn>
                                        <p:tgtEl>
                                          <p:spTgt spid="111"/>
                                        </p:tgtEl>
                                        <p:attrNameLst>
                                          <p:attrName>style.visibility</p:attrName>
                                        </p:attrNameLst>
                                      </p:cBhvr>
                                      <p:to>
                                        <p:strVal val="visible"/>
                                      </p:to>
                                    </p:set>
                                    <p:animEffect transition="in" filter="fade">
                                      <p:cBhvr>
                                        <p:cTn id="29" dur="500"/>
                                        <p:tgtEl>
                                          <p:spTgt spid="111"/>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nodeType="clickEffect">
                                  <p:stCondLst>
                                    <p:cond delay="0"/>
                                  </p:stCondLst>
                                  <p:childTnLst>
                                    <p:animEffect transition="out" filter="fade">
                                      <p:cBhvr>
                                        <p:cTn id="33" dur="500"/>
                                        <p:tgtEl>
                                          <p:spTgt spid="250"/>
                                        </p:tgtEl>
                                      </p:cBhvr>
                                    </p:animEffect>
                                    <p:set>
                                      <p:cBhvr>
                                        <p:cTn id="34" dur="1" fill="hold">
                                          <p:stCondLst>
                                            <p:cond delay="499"/>
                                          </p:stCondLst>
                                        </p:cTn>
                                        <p:tgtEl>
                                          <p:spTgt spid="250"/>
                                        </p:tgtEl>
                                        <p:attrNameLst>
                                          <p:attrName>style.visibility</p:attrName>
                                        </p:attrNameLst>
                                      </p:cBhvr>
                                      <p:to>
                                        <p:strVal val="hidden"/>
                                      </p:to>
                                    </p:set>
                                  </p:childTnLst>
                                </p:cTn>
                              </p:par>
                            </p:childTnLst>
                          </p:cTn>
                        </p:par>
                        <p:par>
                          <p:cTn id="35" fill="hold">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113"/>
                                        </p:tgtEl>
                                        <p:attrNameLst>
                                          <p:attrName>style.visibility</p:attrName>
                                        </p:attrNameLst>
                                      </p:cBhvr>
                                      <p:to>
                                        <p:strVal val="visible"/>
                                      </p:to>
                                    </p:set>
                                    <p:animEffect transition="in" filter="fade">
                                      <p:cBhvr>
                                        <p:cTn id="38" dur="500"/>
                                        <p:tgtEl>
                                          <p:spTgt spid="113"/>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16"/>
                                        </p:tgtEl>
                                        <p:attrNameLst>
                                          <p:attrName>style.visibility</p:attrName>
                                        </p:attrNameLst>
                                      </p:cBhvr>
                                      <p:to>
                                        <p:strVal val="visible"/>
                                      </p:to>
                                    </p:set>
                                    <p:animEffect transition="in" filter="fade">
                                      <p:cBhvr>
                                        <p:cTn id="43" dur="500"/>
                                        <p:tgtEl>
                                          <p:spTgt spid="116"/>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xit" presetSubtype="0" fill="hold" nodeType="clickEffect">
                                  <p:stCondLst>
                                    <p:cond delay="0"/>
                                  </p:stCondLst>
                                  <p:childTnLst>
                                    <p:animEffect transition="out" filter="fade">
                                      <p:cBhvr>
                                        <p:cTn id="47" dur="500"/>
                                        <p:tgtEl>
                                          <p:spTgt spid="208"/>
                                        </p:tgtEl>
                                      </p:cBhvr>
                                    </p:animEffect>
                                    <p:set>
                                      <p:cBhvr>
                                        <p:cTn id="48" dur="1" fill="hold">
                                          <p:stCondLst>
                                            <p:cond delay="499"/>
                                          </p:stCondLst>
                                        </p:cTn>
                                        <p:tgtEl>
                                          <p:spTgt spid="208"/>
                                        </p:tgtEl>
                                        <p:attrNameLst>
                                          <p:attrName>style.visibility</p:attrName>
                                        </p:attrNameLst>
                                      </p:cBhvr>
                                      <p:to>
                                        <p:strVal val="hidden"/>
                                      </p:to>
                                    </p:set>
                                  </p:childTnLst>
                                </p:cTn>
                              </p:par>
                            </p:childTnLst>
                          </p:cTn>
                        </p:par>
                        <p:par>
                          <p:cTn id="49" fill="hold">
                            <p:stCondLst>
                              <p:cond delay="500"/>
                            </p:stCondLst>
                            <p:childTnLst>
                              <p:par>
                                <p:cTn id="50" presetID="10" presetClass="entr" presetSubtype="0" fill="hold" grpId="0" nodeType="afterEffect">
                                  <p:stCondLst>
                                    <p:cond delay="0"/>
                                  </p:stCondLst>
                                  <p:childTnLst>
                                    <p:set>
                                      <p:cBhvr>
                                        <p:cTn id="51" dur="1" fill="hold">
                                          <p:stCondLst>
                                            <p:cond delay="0"/>
                                          </p:stCondLst>
                                        </p:cTn>
                                        <p:tgtEl>
                                          <p:spTgt spid="114"/>
                                        </p:tgtEl>
                                        <p:attrNameLst>
                                          <p:attrName>style.visibility</p:attrName>
                                        </p:attrNameLst>
                                      </p:cBhvr>
                                      <p:to>
                                        <p:strVal val="visible"/>
                                      </p:to>
                                    </p:set>
                                    <p:animEffect transition="in" filter="fade">
                                      <p:cBhvr>
                                        <p:cTn id="52" dur="500"/>
                                        <p:tgtEl>
                                          <p:spTgt spid="11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17"/>
                                        </p:tgtEl>
                                        <p:attrNameLst>
                                          <p:attrName>style.visibility</p:attrName>
                                        </p:attrNameLst>
                                      </p:cBhvr>
                                      <p:to>
                                        <p:strVal val="visible"/>
                                      </p:to>
                                    </p:set>
                                    <p:animEffect transition="in" filter="fade">
                                      <p:cBhvr>
                                        <p:cTn id="57" dur="500"/>
                                        <p:tgtEl>
                                          <p:spTgt spid="117"/>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500"/>
                                        <p:tgtEl>
                                          <p:spTgt spid="229"/>
                                        </p:tgtEl>
                                      </p:cBhvr>
                                    </p:animEffect>
                                    <p:set>
                                      <p:cBhvr>
                                        <p:cTn id="62" dur="1" fill="hold">
                                          <p:stCondLst>
                                            <p:cond delay="499"/>
                                          </p:stCondLst>
                                        </p:cTn>
                                        <p:tgtEl>
                                          <p:spTgt spid="229"/>
                                        </p:tgtEl>
                                        <p:attrNameLst>
                                          <p:attrName>style.visibility</p:attrName>
                                        </p:attrNameLst>
                                      </p:cBhvr>
                                      <p:to>
                                        <p:strVal val="hidden"/>
                                      </p:to>
                                    </p:set>
                                  </p:childTnLst>
                                </p:cTn>
                              </p:par>
                            </p:childTnLst>
                          </p:cTn>
                        </p:par>
                        <p:par>
                          <p:cTn id="63" fill="hold">
                            <p:stCondLst>
                              <p:cond delay="500"/>
                            </p:stCondLst>
                            <p:childTnLst>
                              <p:par>
                                <p:cTn id="64" presetID="10" presetClass="entr" presetSubtype="0" fill="hold" grpId="0" nodeType="afterEffect">
                                  <p:stCondLst>
                                    <p:cond delay="0"/>
                                  </p:stCondLst>
                                  <p:childTnLst>
                                    <p:set>
                                      <p:cBhvr>
                                        <p:cTn id="65" dur="1" fill="hold">
                                          <p:stCondLst>
                                            <p:cond delay="0"/>
                                          </p:stCondLst>
                                        </p:cTn>
                                        <p:tgtEl>
                                          <p:spTgt spid="119"/>
                                        </p:tgtEl>
                                        <p:attrNameLst>
                                          <p:attrName>style.visibility</p:attrName>
                                        </p:attrNameLst>
                                      </p:cBhvr>
                                      <p:to>
                                        <p:strVal val="visible"/>
                                      </p:to>
                                    </p:set>
                                    <p:animEffect transition="in" filter="fade">
                                      <p:cBhvr>
                                        <p:cTn id="66" dur="5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 grpId="0" animBg="1"/>
      <p:bldP spid="111" grpId="0" animBg="1"/>
      <p:bldP spid="113" grpId="0" animBg="1"/>
      <p:bldP spid="116" grpId="0" animBg="1"/>
      <p:bldP spid="114" grpId="0" animBg="1"/>
      <p:bldP spid="117" grpId="0" animBg="1"/>
      <p:bldP spid="11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 name="Group 3"/>
          <p:cNvGrpSpPr/>
          <p:nvPr/>
        </p:nvGrpSpPr>
        <p:grpSpPr>
          <a:xfrm>
            <a:off x="0" y="0"/>
            <a:ext cx="9144000" cy="6858000"/>
            <a:chOff x="0" y="0"/>
            <a:chExt cx="9144000" cy="6858000"/>
          </a:xfrm>
        </p:grpSpPr>
        <p:sp>
          <p:nvSpPr>
            <p:cNvPr id="118" name="Rectangle 117"/>
            <p:cNvSpPr/>
            <p:nvPr/>
          </p:nvSpPr>
          <p:spPr>
            <a:xfrm>
              <a:off x="2819400" y="0"/>
              <a:ext cx="35052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p:cNvSpPr/>
            <p:nvPr/>
          </p:nvSpPr>
          <p:spPr>
            <a:xfrm>
              <a:off x="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632460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p:cNvSpPr/>
            <p:nvPr/>
          </p:nvSpPr>
          <p:spPr>
            <a:xfrm>
              <a:off x="0" y="0"/>
              <a:ext cx="9144000" cy="609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grpSp>
      <p:sp>
        <p:nvSpPr>
          <p:cNvPr id="550" name="TextBox 549"/>
          <p:cNvSpPr txBox="1"/>
          <p:nvPr/>
        </p:nvSpPr>
        <p:spPr>
          <a:xfrm>
            <a:off x="6822532" y="6642556"/>
            <a:ext cx="2321468" cy="215444"/>
          </a:xfrm>
          <a:prstGeom prst="rect">
            <a:avLst/>
          </a:prstGeom>
          <a:noFill/>
        </p:spPr>
        <p:txBody>
          <a:bodyPr wrap="none" rtlCol="0">
            <a:spAutoFit/>
          </a:bodyPr>
          <a:lstStyle/>
          <a:p>
            <a:pPr algn="r"/>
            <a:r>
              <a:rPr lang="en-US" sz="800" b="1" dirty="0" smtClean="0"/>
              <a:t>Find more resources at </a:t>
            </a:r>
            <a:r>
              <a:rPr lang="en-US" sz="800" b="1" dirty="0" smtClean="0">
                <a:hlinkClick r:id="rId2"/>
              </a:rPr>
              <a:t>www.stevewyborney.com</a:t>
            </a:r>
            <a:r>
              <a:rPr lang="en-US" sz="800" b="1" dirty="0" smtClean="0"/>
              <a:t> </a:t>
            </a:r>
            <a:endParaRPr lang="en-US" sz="800" b="1" dirty="0"/>
          </a:p>
        </p:txBody>
      </p:sp>
      <p:sp>
        <p:nvSpPr>
          <p:cNvPr id="53" name="Rectangle 52"/>
          <p:cNvSpPr/>
          <p:nvPr/>
        </p:nvSpPr>
        <p:spPr>
          <a:xfrm>
            <a:off x="76200" y="76200"/>
            <a:ext cx="8991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3:  </a:t>
            </a:r>
            <a:r>
              <a:rPr lang="en-US" sz="1000" dirty="0" smtClean="0">
                <a:solidFill>
                  <a:schemeClr val="tx1"/>
                </a:solidFill>
              </a:rPr>
              <a:t>Now I’ll show some descriptions – one at a time.  When you see each description, see if you can figure out which structure it is describing.  There may be more than one answer, so look at all the structures carefully.  Each time I show a new description, I’ll circle it and draw a connecting line to the structure – or structures – that match it.  Here is the first one…</a:t>
            </a:r>
            <a:endParaRPr lang="en-US" sz="1000" dirty="0">
              <a:solidFill>
                <a:schemeClr val="tx1"/>
              </a:solidFill>
            </a:endParaRPr>
          </a:p>
        </p:txBody>
      </p:sp>
      <p:sp>
        <p:nvSpPr>
          <p:cNvPr id="54" name="Rectangle 53"/>
          <p:cNvSpPr/>
          <p:nvPr/>
        </p:nvSpPr>
        <p:spPr>
          <a:xfrm>
            <a:off x="76200" y="76200"/>
            <a:ext cx="8991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3:  </a:t>
            </a:r>
            <a:r>
              <a:rPr lang="en-US" sz="1000" dirty="0" smtClean="0">
                <a:solidFill>
                  <a:schemeClr val="tx1"/>
                </a:solidFill>
              </a:rPr>
              <a:t>(Circle the description and draw lines from it to the matching structure or structures.)</a:t>
            </a:r>
          </a:p>
          <a:p>
            <a:endParaRPr lang="en-US" sz="1000" dirty="0">
              <a:solidFill>
                <a:schemeClr val="tx1"/>
              </a:solidFill>
            </a:endParaRPr>
          </a:p>
        </p:txBody>
      </p:sp>
      <p:grpSp>
        <p:nvGrpSpPr>
          <p:cNvPr id="55" name="Group 54"/>
          <p:cNvGrpSpPr/>
          <p:nvPr/>
        </p:nvGrpSpPr>
        <p:grpSpPr>
          <a:xfrm>
            <a:off x="3759200" y="827280"/>
            <a:ext cx="1788920" cy="1433320"/>
            <a:chOff x="3759200" y="827280"/>
            <a:chExt cx="1788920" cy="1433320"/>
          </a:xfrm>
        </p:grpSpPr>
        <p:sp>
          <p:nvSpPr>
            <p:cNvPr id="56" name="Cube 55"/>
            <p:cNvSpPr/>
            <p:nvPr/>
          </p:nvSpPr>
          <p:spPr>
            <a:xfrm>
              <a:off x="3886200" y="16146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Cube 56"/>
            <p:cNvSpPr/>
            <p:nvPr/>
          </p:nvSpPr>
          <p:spPr>
            <a:xfrm>
              <a:off x="3886200" y="12192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Cube 57"/>
            <p:cNvSpPr/>
            <p:nvPr/>
          </p:nvSpPr>
          <p:spPr>
            <a:xfrm>
              <a:off x="3886200" y="827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Cube 58"/>
            <p:cNvSpPr/>
            <p:nvPr/>
          </p:nvSpPr>
          <p:spPr>
            <a:xfrm>
              <a:off x="4267200" y="16146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Cube 59"/>
            <p:cNvSpPr/>
            <p:nvPr/>
          </p:nvSpPr>
          <p:spPr>
            <a:xfrm>
              <a:off x="4267200" y="827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Cube 60"/>
            <p:cNvSpPr/>
            <p:nvPr/>
          </p:nvSpPr>
          <p:spPr>
            <a:xfrm>
              <a:off x="4648200" y="16146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Cube 61"/>
            <p:cNvSpPr/>
            <p:nvPr/>
          </p:nvSpPr>
          <p:spPr>
            <a:xfrm>
              <a:off x="4648200" y="827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Cube 62"/>
            <p:cNvSpPr/>
            <p:nvPr/>
          </p:nvSpPr>
          <p:spPr>
            <a:xfrm>
              <a:off x="5029200" y="16146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Cube 63"/>
            <p:cNvSpPr/>
            <p:nvPr/>
          </p:nvSpPr>
          <p:spPr>
            <a:xfrm>
              <a:off x="5029200" y="12192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Cube 64"/>
            <p:cNvSpPr/>
            <p:nvPr/>
          </p:nvSpPr>
          <p:spPr>
            <a:xfrm>
              <a:off x="5029200" y="827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Cube 65"/>
            <p:cNvSpPr/>
            <p:nvPr/>
          </p:nvSpPr>
          <p:spPr>
            <a:xfrm>
              <a:off x="3759200" y="17416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Cube 66"/>
            <p:cNvSpPr/>
            <p:nvPr/>
          </p:nvSpPr>
          <p:spPr>
            <a:xfrm>
              <a:off x="3759200" y="13462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Cube 69"/>
            <p:cNvSpPr/>
            <p:nvPr/>
          </p:nvSpPr>
          <p:spPr>
            <a:xfrm>
              <a:off x="3759200" y="954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Cube 70"/>
            <p:cNvSpPr/>
            <p:nvPr/>
          </p:nvSpPr>
          <p:spPr>
            <a:xfrm>
              <a:off x="4140200" y="17416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Cube 71"/>
            <p:cNvSpPr/>
            <p:nvPr/>
          </p:nvSpPr>
          <p:spPr>
            <a:xfrm>
              <a:off x="4140200" y="954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Cube 73"/>
            <p:cNvSpPr/>
            <p:nvPr/>
          </p:nvSpPr>
          <p:spPr>
            <a:xfrm>
              <a:off x="4521200" y="17416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Cube 74"/>
            <p:cNvSpPr/>
            <p:nvPr/>
          </p:nvSpPr>
          <p:spPr>
            <a:xfrm>
              <a:off x="4521200" y="954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Cube 75"/>
            <p:cNvSpPr/>
            <p:nvPr/>
          </p:nvSpPr>
          <p:spPr>
            <a:xfrm>
              <a:off x="4902200" y="17416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Cube 78"/>
            <p:cNvSpPr/>
            <p:nvPr/>
          </p:nvSpPr>
          <p:spPr>
            <a:xfrm>
              <a:off x="4902200" y="13462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Cube 79"/>
            <p:cNvSpPr/>
            <p:nvPr/>
          </p:nvSpPr>
          <p:spPr>
            <a:xfrm>
              <a:off x="4902200" y="954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1" name="Group 80"/>
          <p:cNvGrpSpPr/>
          <p:nvPr/>
        </p:nvGrpSpPr>
        <p:grpSpPr>
          <a:xfrm>
            <a:off x="3759200" y="2960880"/>
            <a:ext cx="1788920" cy="1433320"/>
            <a:chOff x="3759200" y="2960880"/>
            <a:chExt cx="1788920" cy="1433320"/>
          </a:xfrm>
        </p:grpSpPr>
        <p:sp>
          <p:nvSpPr>
            <p:cNvPr id="85" name="Cube 84"/>
            <p:cNvSpPr/>
            <p:nvPr/>
          </p:nvSpPr>
          <p:spPr>
            <a:xfrm>
              <a:off x="3886200" y="3748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Cube 88"/>
            <p:cNvSpPr/>
            <p:nvPr/>
          </p:nvSpPr>
          <p:spPr>
            <a:xfrm>
              <a:off x="3886200" y="33528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Cube 89"/>
            <p:cNvSpPr/>
            <p:nvPr/>
          </p:nvSpPr>
          <p:spPr>
            <a:xfrm>
              <a:off x="3886200" y="2960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Cube 90"/>
            <p:cNvSpPr/>
            <p:nvPr/>
          </p:nvSpPr>
          <p:spPr>
            <a:xfrm>
              <a:off x="4267200" y="3748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Cube 91"/>
            <p:cNvSpPr/>
            <p:nvPr/>
          </p:nvSpPr>
          <p:spPr>
            <a:xfrm>
              <a:off x="4267200" y="2960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Cube 92"/>
            <p:cNvSpPr/>
            <p:nvPr/>
          </p:nvSpPr>
          <p:spPr>
            <a:xfrm>
              <a:off x="4648200" y="3748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Cube 96"/>
            <p:cNvSpPr/>
            <p:nvPr/>
          </p:nvSpPr>
          <p:spPr>
            <a:xfrm>
              <a:off x="4648200" y="2960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Cube 97"/>
            <p:cNvSpPr/>
            <p:nvPr/>
          </p:nvSpPr>
          <p:spPr>
            <a:xfrm>
              <a:off x="5029200" y="3748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Cube 98"/>
            <p:cNvSpPr/>
            <p:nvPr/>
          </p:nvSpPr>
          <p:spPr>
            <a:xfrm>
              <a:off x="5029200" y="33528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Cube 99"/>
            <p:cNvSpPr/>
            <p:nvPr/>
          </p:nvSpPr>
          <p:spPr>
            <a:xfrm>
              <a:off x="5029200" y="2960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Cube 100"/>
            <p:cNvSpPr/>
            <p:nvPr/>
          </p:nvSpPr>
          <p:spPr>
            <a:xfrm>
              <a:off x="3759200" y="3875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Cube 101"/>
            <p:cNvSpPr/>
            <p:nvPr/>
          </p:nvSpPr>
          <p:spPr>
            <a:xfrm>
              <a:off x="3759200" y="34798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Cube 102"/>
            <p:cNvSpPr/>
            <p:nvPr/>
          </p:nvSpPr>
          <p:spPr>
            <a:xfrm>
              <a:off x="3759200" y="30878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Cube 103"/>
            <p:cNvSpPr/>
            <p:nvPr/>
          </p:nvSpPr>
          <p:spPr>
            <a:xfrm>
              <a:off x="4140200" y="3875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Cube 104"/>
            <p:cNvSpPr/>
            <p:nvPr/>
          </p:nvSpPr>
          <p:spPr>
            <a:xfrm>
              <a:off x="4140200" y="30878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Cube 108"/>
            <p:cNvSpPr/>
            <p:nvPr/>
          </p:nvSpPr>
          <p:spPr>
            <a:xfrm>
              <a:off x="4521200" y="3875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Cube 109"/>
            <p:cNvSpPr/>
            <p:nvPr/>
          </p:nvSpPr>
          <p:spPr>
            <a:xfrm>
              <a:off x="4521200" y="30878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Cube 110"/>
            <p:cNvSpPr/>
            <p:nvPr/>
          </p:nvSpPr>
          <p:spPr>
            <a:xfrm>
              <a:off x="4902200" y="3875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Cube 111"/>
            <p:cNvSpPr/>
            <p:nvPr/>
          </p:nvSpPr>
          <p:spPr>
            <a:xfrm>
              <a:off x="4902200" y="34798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Cube 112"/>
            <p:cNvSpPr/>
            <p:nvPr/>
          </p:nvSpPr>
          <p:spPr>
            <a:xfrm>
              <a:off x="4902200" y="30878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4" name="Group 113"/>
          <p:cNvGrpSpPr/>
          <p:nvPr/>
        </p:nvGrpSpPr>
        <p:grpSpPr>
          <a:xfrm>
            <a:off x="3759200" y="5094480"/>
            <a:ext cx="1788920" cy="1433320"/>
            <a:chOff x="3759200" y="5094480"/>
            <a:chExt cx="1788920" cy="1433320"/>
          </a:xfrm>
        </p:grpSpPr>
        <p:sp>
          <p:nvSpPr>
            <p:cNvPr id="115" name="Cube 114"/>
            <p:cNvSpPr/>
            <p:nvPr/>
          </p:nvSpPr>
          <p:spPr>
            <a:xfrm>
              <a:off x="3886200" y="58818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Cube 115"/>
            <p:cNvSpPr/>
            <p:nvPr/>
          </p:nvSpPr>
          <p:spPr>
            <a:xfrm>
              <a:off x="3886200" y="548640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Cube 116"/>
            <p:cNvSpPr/>
            <p:nvPr/>
          </p:nvSpPr>
          <p:spPr>
            <a:xfrm>
              <a:off x="3886200" y="50944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Cube 118"/>
            <p:cNvSpPr/>
            <p:nvPr/>
          </p:nvSpPr>
          <p:spPr>
            <a:xfrm>
              <a:off x="4267200" y="58818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Cube 119"/>
            <p:cNvSpPr/>
            <p:nvPr/>
          </p:nvSpPr>
          <p:spPr>
            <a:xfrm>
              <a:off x="4648200" y="5881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Cube 120"/>
            <p:cNvSpPr/>
            <p:nvPr/>
          </p:nvSpPr>
          <p:spPr>
            <a:xfrm>
              <a:off x="5029200" y="5881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Cube 121"/>
            <p:cNvSpPr/>
            <p:nvPr/>
          </p:nvSpPr>
          <p:spPr>
            <a:xfrm>
              <a:off x="3759200" y="60088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Cube 122"/>
            <p:cNvSpPr/>
            <p:nvPr/>
          </p:nvSpPr>
          <p:spPr>
            <a:xfrm>
              <a:off x="3759200" y="561340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Cube 123"/>
            <p:cNvSpPr/>
            <p:nvPr/>
          </p:nvSpPr>
          <p:spPr>
            <a:xfrm>
              <a:off x="3759200" y="52214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Cube 124"/>
            <p:cNvSpPr/>
            <p:nvPr/>
          </p:nvSpPr>
          <p:spPr>
            <a:xfrm>
              <a:off x="4140200" y="60088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Cube 125"/>
            <p:cNvSpPr/>
            <p:nvPr/>
          </p:nvSpPr>
          <p:spPr>
            <a:xfrm>
              <a:off x="4521200" y="6008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Cube 126"/>
            <p:cNvSpPr/>
            <p:nvPr/>
          </p:nvSpPr>
          <p:spPr>
            <a:xfrm>
              <a:off x="4902200" y="6008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Cube 127"/>
            <p:cNvSpPr/>
            <p:nvPr/>
          </p:nvSpPr>
          <p:spPr>
            <a:xfrm>
              <a:off x="4267200" y="50944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Cube 128"/>
            <p:cNvSpPr/>
            <p:nvPr/>
          </p:nvSpPr>
          <p:spPr>
            <a:xfrm>
              <a:off x="4648200" y="50944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Cube 129"/>
            <p:cNvSpPr/>
            <p:nvPr/>
          </p:nvSpPr>
          <p:spPr>
            <a:xfrm>
              <a:off x="5029200" y="54864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Cube 130"/>
            <p:cNvSpPr/>
            <p:nvPr/>
          </p:nvSpPr>
          <p:spPr>
            <a:xfrm>
              <a:off x="5029200" y="50944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Cube 131"/>
            <p:cNvSpPr/>
            <p:nvPr/>
          </p:nvSpPr>
          <p:spPr>
            <a:xfrm>
              <a:off x="4140200" y="52214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Cube 132"/>
            <p:cNvSpPr/>
            <p:nvPr/>
          </p:nvSpPr>
          <p:spPr>
            <a:xfrm>
              <a:off x="4521200" y="52214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Cube 133"/>
            <p:cNvSpPr/>
            <p:nvPr/>
          </p:nvSpPr>
          <p:spPr>
            <a:xfrm>
              <a:off x="4902200" y="56134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Cube 134"/>
            <p:cNvSpPr/>
            <p:nvPr/>
          </p:nvSpPr>
          <p:spPr>
            <a:xfrm>
              <a:off x="4902200" y="52214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5" name="TextBox 204"/>
          <p:cNvSpPr txBox="1"/>
          <p:nvPr/>
        </p:nvSpPr>
        <p:spPr>
          <a:xfrm>
            <a:off x="692886" y="1219200"/>
            <a:ext cx="1112805" cy="400110"/>
          </a:xfrm>
          <a:prstGeom prst="rect">
            <a:avLst/>
          </a:prstGeom>
          <a:noFill/>
        </p:spPr>
        <p:txBody>
          <a:bodyPr wrap="none" rtlCol="0">
            <a:spAutoFit/>
          </a:bodyPr>
          <a:lstStyle/>
          <a:p>
            <a:pPr algn="ctr"/>
            <a:r>
              <a:rPr lang="en-US" sz="2000" b="1" dirty="0" smtClean="0"/>
              <a:t>One-half</a:t>
            </a:r>
            <a:endParaRPr lang="en-US" sz="2000" b="1" dirty="0"/>
          </a:p>
        </p:txBody>
      </p:sp>
      <p:sp>
        <p:nvSpPr>
          <p:cNvPr id="206" name="TextBox 205"/>
          <p:cNvSpPr txBox="1"/>
          <p:nvPr/>
        </p:nvSpPr>
        <p:spPr>
          <a:xfrm>
            <a:off x="6946190" y="1220327"/>
            <a:ext cx="1665842" cy="400110"/>
          </a:xfrm>
          <a:prstGeom prst="rect">
            <a:avLst/>
          </a:prstGeom>
          <a:noFill/>
        </p:spPr>
        <p:txBody>
          <a:bodyPr wrap="none" rtlCol="0">
            <a:spAutoFit/>
          </a:bodyPr>
          <a:lstStyle/>
          <a:p>
            <a:pPr algn="ctr"/>
            <a:r>
              <a:rPr lang="en-US" sz="2000" b="1" dirty="0" smtClean="0"/>
              <a:t>2 × 6   +   2 × 4</a:t>
            </a:r>
            <a:endParaRPr lang="en-US" sz="2000" b="1" dirty="0"/>
          </a:p>
        </p:txBody>
      </p:sp>
      <p:sp>
        <p:nvSpPr>
          <p:cNvPr id="207" name="TextBox 206"/>
          <p:cNvSpPr txBox="1"/>
          <p:nvPr/>
        </p:nvSpPr>
        <p:spPr>
          <a:xfrm>
            <a:off x="226244" y="2722963"/>
            <a:ext cx="2046074" cy="400110"/>
          </a:xfrm>
          <a:prstGeom prst="rect">
            <a:avLst/>
          </a:prstGeom>
          <a:noFill/>
        </p:spPr>
        <p:txBody>
          <a:bodyPr wrap="none" rtlCol="0">
            <a:spAutoFit/>
          </a:bodyPr>
          <a:lstStyle/>
          <a:p>
            <a:pPr algn="ctr"/>
            <a:r>
              <a:rPr lang="en-US" sz="2000" b="1" dirty="0"/>
              <a:t>4 more than 8 × 2</a:t>
            </a:r>
          </a:p>
        </p:txBody>
      </p:sp>
      <p:sp>
        <p:nvSpPr>
          <p:cNvPr id="208" name="TextBox 207"/>
          <p:cNvSpPr txBox="1"/>
          <p:nvPr/>
        </p:nvSpPr>
        <p:spPr>
          <a:xfrm>
            <a:off x="7302864" y="2724090"/>
            <a:ext cx="952504" cy="400110"/>
          </a:xfrm>
          <a:prstGeom prst="rect">
            <a:avLst/>
          </a:prstGeom>
          <a:noFill/>
        </p:spPr>
        <p:txBody>
          <a:bodyPr wrap="none" rtlCol="0">
            <a:spAutoFit/>
          </a:bodyPr>
          <a:lstStyle/>
          <a:p>
            <a:pPr algn="ctr"/>
            <a:r>
              <a:rPr lang="en-US" sz="2000" b="1" dirty="0" smtClean="0"/>
              <a:t>Double</a:t>
            </a:r>
            <a:endParaRPr lang="en-US" sz="2000" b="1" dirty="0"/>
          </a:p>
        </p:txBody>
      </p:sp>
      <p:sp>
        <p:nvSpPr>
          <p:cNvPr id="209" name="TextBox 208"/>
          <p:cNvSpPr txBox="1"/>
          <p:nvPr/>
        </p:nvSpPr>
        <p:spPr>
          <a:xfrm>
            <a:off x="840356" y="4246963"/>
            <a:ext cx="817853" cy="400110"/>
          </a:xfrm>
          <a:prstGeom prst="rect">
            <a:avLst/>
          </a:prstGeom>
          <a:noFill/>
        </p:spPr>
        <p:txBody>
          <a:bodyPr wrap="none" rtlCol="0">
            <a:spAutoFit/>
          </a:bodyPr>
          <a:lstStyle/>
          <a:p>
            <a:pPr algn="ctr"/>
            <a:r>
              <a:rPr lang="en-US" sz="2000" b="1" dirty="0" smtClean="0"/>
              <a:t>2 × 10</a:t>
            </a:r>
            <a:endParaRPr lang="en-US" sz="2000" b="1" dirty="0"/>
          </a:p>
        </p:txBody>
      </p:sp>
      <p:sp>
        <p:nvSpPr>
          <p:cNvPr id="210" name="TextBox 209"/>
          <p:cNvSpPr txBox="1"/>
          <p:nvPr/>
        </p:nvSpPr>
        <p:spPr>
          <a:xfrm>
            <a:off x="7248364" y="4248090"/>
            <a:ext cx="1061509" cy="400110"/>
          </a:xfrm>
          <a:prstGeom prst="rect">
            <a:avLst/>
          </a:prstGeom>
          <a:noFill/>
        </p:spPr>
        <p:txBody>
          <a:bodyPr wrap="none" rtlCol="0">
            <a:spAutoFit/>
          </a:bodyPr>
          <a:lstStyle/>
          <a:p>
            <a:pPr algn="ctr"/>
            <a:r>
              <a:rPr lang="en-US" sz="2000" b="1" dirty="0" smtClean="0"/>
              <a:t>8 + 8 + 4</a:t>
            </a:r>
            <a:endParaRPr lang="en-US" sz="2000" b="1" dirty="0"/>
          </a:p>
        </p:txBody>
      </p:sp>
      <p:sp>
        <p:nvSpPr>
          <p:cNvPr id="211" name="TextBox 210"/>
          <p:cNvSpPr txBox="1"/>
          <p:nvPr/>
        </p:nvSpPr>
        <p:spPr>
          <a:xfrm>
            <a:off x="718526" y="5770963"/>
            <a:ext cx="1061509" cy="400110"/>
          </a:xfrm>
          <a:prstGeom prst="rect">
            <a:avLst/>
          </a:prstGeom>
          <a:noFill/>
        </p:spPr>
        <p:txBody>
          <a:bodyPr wrap="none" rtlCol="0">
            <a:spAutoFit/>
          </a:bodyPr>
          <a:lstStyle/>
          <a:p>
            <a:pPr algn="ctr"/>
            <a:r>
              <a:rPr lang="en-US" sz="2000" b="1" dirty="0" smtClean="0"/>
              <a:t>6 + 6 + 8</a:t>
            </a:r>
            <a:endParaRPr lang="en-US" sz="2000" b="1" dirty="0"/>
          </a:p>
        </p:txBody>
      </p:sp>
      <p:sp>
        <p:nvSpPr>
          <p:cNvPr id="212" name="TextBox 211"/>
          <p:cNvSpPr txBox="1"/>
          <p:nvPr/>
        </p:nvSpPr>
        <p:spPr>
          <a:xfrm>
            <a:off x="6839594" y="5772090"/>
            <a:ext cx="1879041" cy="400110"/>
          </a:xfrm>
          <a:prstGeom prst="rect">
            <a:avLst/>
          </a:prstGeom>
          <a:noFill/>
        </p:spPr>
        <p:txBody>
          <a:bodyPr wrap="none" rtlCol="0">
            <a:spAutoFit/>
          </a:bodyPr>
          <a:lstStyle/>
          <a:p>
            <a:pPr algn="ctr"/>
            <a:r>
              <a:rPr lang="en-US" sz="2000" b="1" dirty="0"/>
              <a:t>4 less than 8 × 3</a:t>
            </a:r>
          </a:p>
        </p:txBody>
      </p:sp>
    </p:spTree>
    <p:extLst>
      <p:ext uri="{BB962C8B-B14F-4D97-AF65-F5344CB8AC3E}">
        <p14:creationId xmlns:p14="http://schemas.microsoft.com/office/powerpoint/2010/main" val="4051365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500"/>
                                        <p:tgtEl>
                                          <p:spTgt spid="5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5"/>
                                        </p:tgtEl>
                                        <p:attrNameLst>
                                          <p:attrName>style.visibility</p:attrName>
                                        </p:attrNameLst>
                                      </p:cBhvr>
                                      <p:to>
                                        <p:strVal val="visible"/>
                                      </p:to>
                                    </p:set>
                                    <p:animEffect transition="in" filter="fade">
                                      <p:cBhvr>
                                        <p:cTn id="12" dur="500"/>
                                        <p:tgtEl>
                                          <p:spTgt spid="205"/>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fade">
                                      <p:cBhvr>
                                        <p:cTn id="16" dur="500"/>
                                        <p:tgtEl>
                                          <p:spTgt spid="5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07"/>
                                        </p:tgtEl>
                                        <p:attrNameLst>
                                          <p:attrName>style.visibility</p:attrName>
                                        </p:attrNameLst>
                                      </p:cBhvr>
                                      <p:to>
                                        <p:strVal val="visible"/>
                                      </p:to>
                                    </p:set>
                                    <p:animEffect transition="in" filter="fade">
                                      <p:cBhvr>
                                        <p:cTn id="21" dur="500"/>
                                        <p:tgtEl>
                                          <p:spTgt spid="207"/>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09"/>
                                        </p:tgtEl>
                                        <p:attrNameLst>
                                          <p:attrName>style.visibility</p:attrName>
                                        </p:attrNameLst>
                                      </p:cBhvr>
                                      <p:to>
                                        <p:strVal val="visible"/>
                                      </p:to>
                                    </p:set>
                                    <p:animEffect transition="in" filter="fade">
                                      <p:cBhvr>
                                        <p:cTn id="26" dur="500"/>
                                        <p:tgtEl>
                                          <p:spTgt spid="20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11"/>
                                        </p:tgtEl>
                                        <p:attrNameLst>
                                          <p:attrName>style.visibility</p:attrName>
                                        </p:attrNameLst>
                                      </p:cBhvr>
                                      <p:to>
                                        <p:strVal val="visible"/>
                                      </p:to>
                                    </p:set>
                                    <p:animEffect transition="in" filter="fade">
                                      <p:cBhvr>
                                        <p:cTn id="31" dur="500"/>
                                        <p:tgtEl>
                                          <p:spTgt spid="211"/>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06"/>
                                        </p:tgtEl>
                                        <p:attrNameLst>
                                          <p:attrName>style.visibility</p:attrName>
                                        </p:attrNameLst>
                                      </p:cBhvr>
                                      <p:to>
                                        <p:strVal val="visible"/>
                                      </p:to>
                                    </p:set>
                                    <p:animEffect transition="in" filter="fade">
                                      <p:cBhvr>
                                        <p:cTn id="36" dur="500"/>
                                        <p:tgtEl>
                                          <p:spTgt spid="206"/>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08"/>
                                        </p:tgtEl>
                                        <p:attrNameLst>
                                          <p:attrName>style.visibility</p:attrName>
                                        </p:attrNameLst>
                                      </p:cBhvr>
                                      <p:to>
                                        <p:strVal val="visible"/>
                                      </p:to>
                                    </p:set>
                                    <p:animEffect transition="in" filter="fade">
                                      <p:cBhvr>
                                        <p:cTn id="41" dur="500"/>
                                        <p:tgtEl>
                                          <p:spTgt spid="208"/>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10"/>
                                        </p:tgtEl>
                                        <p:attrNameLst>
                                          <p:attrName>style.visibility</p:attrName>
                                        </p:attrNameLst>
                                      </p:cBhvr>
                                      <p:to>
                                        <p:strVal val="visible"/>
                                      </p:to>
                                    </p:set>
                                    <p:animEffect transition="in" filter="fade">
                                      <p:cBhvr>
                                        <p:cTn id="46" dur="500"/>
                                        <p:tgtEl>
                                          <p:spTgt spid="210"/>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12"/>
                                        </p:tgtEl>
                                        <p:attrNameLst>
                                          <p:attrName>style.visibility</p:attrName>
                                        </p:attrNameLst>
                                      </p:cBhvr>
                                      <p:to>
                                        <p:strVal val="visible"/>
                                      </p:to>
                                    </p:set>
                                    <p:animEffect transition="in" filter="fade">
                                      <p:cBhvr>
                                        <p:cTn id="51" dur="500"/>
                                        <p:tgtEl>
                                          <p:spTgt spid="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4" grpId="0" animBg="1"/>
      <p:bldP spid="205" grpId="0"/>
      <p:bldP spid="206" grpId="0"/>
      <p:bldP spid="207" grpId="0"/>
      <p:bldP spid="208" grpId="0"/>
      <p:bldP spid="209" grpId="0"/>
      <p:bldP spid="210" grpId="0"/>
      <p:bldP spid="211" grpId="0"/>
      <p:bldP spid="21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 name="Group 3"/>
          <p:cNvGrpSpPr/>
          <p:nvPr/>
        </p:nvGrpSpPr>
        <p:grpSpPr>
          <a:xfrm>
            <a:off x="0" y="0"/>
            <a:ext cx="9144000" cy="6858000"/>
            <a:chOff x="0" y="0"/>
            <a:chExt cx="9144000" cy="6858000"/>
          </a:xfrm>
        </p:grpSpPr>
        <p:sp>
          <p:nvSpPr>
            <p:cNvPr id="118" name="Rectangle 117"/>
            <p:cNvSpPr/>
            <p:nvPr/>
          </p:nvSpPr>
          <p:spPr>
            <a:xfrm>
              <a:off x="2819400" y="0"/>
              <a:ext cx="35052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p:cNvSpPr/>
            <p:nvPr/>
          </p:nvSpPr>
          <p:spPr>
            <a:xfrm>
              <a:off x="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632460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p:cNvSpPr/>
            <p:nvPr/>
          </p:nvSpPr>
          <p:spPr>
            <a:xfrm>
              <a:off x="0" y="0"/>
              <a:ext cx="9144000" cy="609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grpSp>
      <p:sp>
        <p:nvSpPr>
          <p:cNvPr id="550" name="TextBox 549"/>
          <p:cNvSpPr txBox="1"/>
          <p:nvPr/>
        </p:nvSpPr>
        <p:spPr>
          <a:xfrm>
            <a:off x="6822532" y="6642556"/>
            <a:ext cx="2321468" cy="215444"/>
          </a:xfrm>
          <a:prstGeom prst="rect">
            <a:avLst/>
          </a:prstGeom>
          <a:noFill/>
        </p:spPr>
        <p:txBody>
          <a:bodyPr wrap="none" rtlCol="0">
            <a:spAutoFit/>
          </a:bodyPr>
          <a:lstStyle/>
          <a:p>
            <a:pPr algn="r"/>
            <a:r>
              <a:rPr lang="en-US" sz="800" b="1" dirty="0" smtClean="0"/>
              <a:t>Find more resources at </a:t>
            </a:r>
            <a:r>
              <a:rPr lang="en-US" sz="800" b="1" dirty="0" smtClean="0">
                <a:hlinkClick r:id="rId2"/>
              </a:rPr>
              <a:t>www.stevewyborney.com</a:t>
            </a:r>
            <a:r>
              <a:rPr lang="en-US" sz="800" b="1" dirty="0" smtClean="0"/>
              <a:t> </a:t>
            </a:r>
            <a:endParaRPr lang="en-US" sz="800" b="1" dirty="0"/>
          </a:p>
        </p:txBody>
      </p:sp>
      <p:sp>
        <p:nvSpPr>
          <p:cNvPr id="53" name="Rectangle 52"/>
          <p:cNvSpPr/>
          <p:nvPr/>
        </p:nvSpPr>
        <p:spPr>
          <a:xfrm>
            <a:off x="76200" y="76200"/>
            <a:ext cx="8991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4:  </a:t>
            </a:r>
            <a:r>
              <a:rPr lang="en-US" sz="1000" dirty="0" smtClean="0">
                <a:solidFill>
                  <a:schemeClr val="tx1"/>
                </a:solidFill>
              </a:rPr>
              <a:t>(Circle the top structure)  Which descriptions match this structure?  (Draw lines to those descriptions and circle them.)</a:t>
            </a:r>
          </a:p>
          <a:p>
            <a:endParaRPr lang="en-US" sz="1000" dirty="0" smtClean="0">
              <a:solidFill>
                <a:schemeClr val="tx1"/>
              </a:solidFill>
            </a:endParaRPr>
          </a:p>
        </p:txBody>
      </p:sp>
      <p:sp>
        <p:nvSpPr>
          <p:cNvPr id="56" name="Rectangle 55"/>
          <p:cNvSpPr/>
          <p:nvPr/>
        </p:nvSpPr>
        <p:spPr>
          <a:xfrm>
            <a:off x="76200" y="76200"/>
            <a:ext cx="8991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4: </a:t>
            </a:r>
            <a:r>
              <a:rPr lang="en-US" sz="1000" dirty="0" smtClean="0">
                <a:solidFill>
                  <a:schemeClr val="tx1"/>
                </a:solidFill>
              </a:rPr>
              <a:t>(Leave the descriptions circled, but erase the lines and erase the circle around the structure.) </a:t>
            </a:r>
          </a:p>
          <a:p>
            <a:r>
              <a:rPr lang="en-US" sz="1000" dirty="0" smtClean="0">
                <a:solidFill>
                  <a:schemeClr val="tx1"/>
                </a:solidFill>
              </a:rPr>
              <a:t>(Now draw lines that connect the circled descriptions to each other and ask…)  How are these related to each other?</a:t>
            </a:r>
            <a:endParaRPr lang="en-US" sz="1000" dirty="0">
              <a:solidFill>
                <a:schemeClr val="tx1"/>
              </a:solidFill>
            </a:endParaRPr>
          </a:p>
        </p:txBody>
      </p:sp>
      <p:sp>
        <p:nvSpPr>
          <p:cNvPr id="57" name="Rectangle 56"/>
          <p:cNvSpPr/>
          <p:nvPr/>
        </p:nvSpPr>
        <p:spPr>
          <a:xfrm>
            <a:off x="76200" y="76200"/>
            <a:ext cx="8991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4:  </a:t>
            </a:r>
            <a:r>
              <a:rPr lang="en-US" sz="1000" dirty="0" smtClean="0">
                <a:solidFill>
                  <a:schemeClr val="tx1"/>
                </a:solidFill>
              </a:rPr>
              <a:t>(Erase all the writing.  Circle the middle structure and repeat.)</a:t>
            </a:r>
            <a:endParaRPr lang="en-US" sz="1000" dirty="0">
              <a:solidFill>
                <a:schemeClr val="tx1"/>
              </a:solidFill>
            </a:endParaRPr>
          </a:p>
        </p:txBody>
      </p:sp>
      <p:sp>
        <p:nvSpPr>
          <p:cNvPr id="58" name="Rectangle 57"/>
          <p:cNvSpPr/>
          <p:nvPr/>
        </p:nvSpPr>
        <p:spPr>
          <a:xfrm>
            <a:off x="76200" y="76200"/>
            <a:ext cx="8991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4:  </a:t>
            </a:r>
            <a:r>
              <a:rPr lang="en-US" sz="1000" dirty="0" smtClean="0">
                <a:solidFill>
                  <a:schemeClr val="tx1"/>
                </a:solidFill>
              </a:rPr>
              <a:t>(Erase all the writing.  Circle the </a:t>
            </a:r>
            <a:r>
              <a:rPr lang="en-US" sz="1000" dirty="0">
                <a:solidFill>
                  <a:schemeClr val="tx1"/>
                </a:solidFill>
              </a:rPr>
              <a:t>bottom structure and repeat.)</a:t>
            </a:r>
          </a:p>
        </p:txBody>
      </p:sp>
      <p:grpSp>
        <p:nvGrpSpPr>
          <p:cNvPr id="59" name="Group 58"/>
          <p:cNvGrpSpPr/>
          <p:nvPr/>
        </p:nvGrpSpPr>
        <p:grpSpPr>
          <a:xfrm>
            <a:off x="3759200" y="827280"/>
            <a:ext cx="1788920" cy="1433320"/>
            <a:chOff x="3759200" y="827280"/>
            <a:chExt cx="1788920" cy="1433320"/>
          </a:xfrm>
        </p:grpSpPr>
        <p:sp>
          <p:nvSpPr>
            <p:cNvPr id="60" name="Cube 59"/>
            <p:cNvSpPr/>
            <p:nvPr/>
          </p:nvSpPr>
          <p:spPr>
            <a:xfrm>
              <a:off x="3886200" y="16146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Cube 60"/>
            <p:cNvSpPr/>
            <p:nvPr/>
          </p:nvSpPr>
          <p:spPr>
            <a:xfrm>
              <a:off x="3886200" y="12192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Cube 61"/>
            <p:cNvSpPr/>
            <p:nvPr/>
          </p:nvSpPr>
          <p:spPr>
            <a:xfrm>
              <a:off x="3886200" y="827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Cube 62"/>
            <p:cNvSpPr/>
            <p:nvPr/>
          </p:nvSpPr>
          <p:spPr>
            <a:xfrm>
              <a:off x="4267200" y="16146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Cube 63"/>
            <p:cNvSpPr/>
            <p:nvPr/>
          </p:nvSpPr>
          <p:spPr>
            <a:xfrm>
              <a:off x="4267200" y="827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Cube 64"/>
            <p:cNvSpPr/>
            <p:nvPr/>
          </p:nvSpPr>
          <p:spPr>
            <a:xfrm>
              <a:off x="4648200" y="16146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Cube 65"/>
            <p:cNvSpPr/>
            <p:nvPr/>
          </p:nvSpPr>
          <p:spPr>
            <a:xfrm>
              <a:off x="4648200" y="827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Cube 66"/>
            <p:cNvSpPr/>
            <p:nvPr/>
          </p:nvSpPr>
          <p:spPr>
            <a:xfrm>
              <a:off x="5029200" y="16146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Cube 69"/>
            <p:cNvSpPr/>
            <p:nvPr/>
          </p:nvSpPr>
          <p:spPr>
            <a:xfrm>
              <a:off x="5029200" y="12192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Cube 70"/>
            <p:cNvSpPr/>
            <p:nvPr/>
          </p:nvSpPr>
          <p:spPr>
            <a:xfrm>
              <a:off x="5029200" y="827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Cube 71"/>
            <p:cNvSpPr/>
            <p:nvPr/>
          </p:nvSpPr>
          <p:spPr>
            <a:xfrm>
              <a:off x="3759200" y="17416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Cube 73"/>
            <p:cNvSpPr/>
            <p:nvPr/>
          </p:nvSpPr>
          <p:spPr>
            <a:xfrm>
              <a:off x="3759200" y="13462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Cube 74"/>
            <p:cNvSpPr/>
            <p:nvPr/>
          </p:nvSpPr>
          <p:spPr>
            <a:xfrm>
              <a:off x="3759200" y="954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Cube 75"/>
            <p:cNvSpPr/>
            <p:nvPr/>
          </p:nvSpPr>
          <p:spPr>
            <a:xfrm>
              <a:off x="4140200" y="17416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Cube 78"/>
            <p:cNvSpPr/>
            <p:nvPr/>
          </p:nvSpPr>
          <p:spPr>
            <a:xfrm>
              <a:off x="4140200" y="954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Cube 79"/>
            <p:cNvSpPr/>
            <p:nvPr/>
          </p:nvSpPr>
          <p:spPr>
            <a:xfrm>
              <a:off x="4521200" y="17416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Cube 80"/>
            <p:cNvSpPr/>
            <p:nvPr/>
          </p:nvSpPr>
          <p:spPr>
            <a:xfrm>
              <a:off x="4521200" y="954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Cube 84"/>
            <p:cNvSpPr/>
            <p:nvPr/>
          </p:nvSpPr>
          <p:spPr>
            <a:xfrm>
              <a:off x="4902200" y="17416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Cube 88"/>
            <p:cNvSpPr/>
            <p:nvPr/>
          </p:nvSpPr>
          <p:spPr>
            <a:xfrm>
              <a:off x="4902200" y="13462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Cube 89"/>
            <p:cNvSpPr/>
            <p:nvPr/>
          </p:nvSpPr>
          <p:spPr>
            <a:xfrm>
              <a:off x="4902200" y="954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1" name="Group 90"/>
          <p:cNvGrpSpPr/>
          <p:nvPr/>
        </p:nvGrpSpPr>
        <p:grpSpPr>
          <a:xfrm>
            <a:off x="3759200" y="2960880"/>
            <a:ext cx="1788920" cy="1433320"/>
            <a:chOff x="3759200" y="2960880"/>
            <a:chExt cx="1788920" cy="1433320"/>
          </a:xfrm>
        </p:grpSpPr>
        <p:sp>
          <p:nvSpPr>
            <p:cNvPr id="92" name="Cube 91"/>
            <p:cNvSpPr/>
            <p:nvPr/>
          </p:nvSpPr>
          <p:spPr>
            <a:xfrm>
              <a:off x="3886200" y="3748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Cube 92"/>
            <p:cNvSpPr/>
            <p:nvPr/>
          </p:nvSpPr>
          <p:spPr>
            <a:xfrm>
              <a:off x="3886200" y="33528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Cube 96"/>
            <p:cNvSpPr/>
            <p:nvPr/>
          </p:nvSpPr>
          <p:spPr>
            <a:xfrm>
              <a:off x="3886200" y="2960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Cube 97"/>
            <p:cNvSpPr/>
            <p:nvPr/>
          </p:nvSpPr>
          <p:spPr>
            <a:xfrm>
              <a:off x="4267200" y="3748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Cube 98"/>
            <p:cNvSpPr/>
            <p:nvPr/>
          </p:nvSpPr>
          <p:spPr>
            <a:xfrm>
              <a:off x="4267200" y="2960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Cube 99"/>
            <p:cNvSpPr/>
            <p:nvPr/>
          </p:nvSpPr>
          <p:spPr>
            <a:xfrm>
              <a:off x="4648200" y="3748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Cube 100"/>
            <p:cNvSpPr/>
            <p:nvPr/>
          </p:nvSpPr>
          <p:spPr>
            <a:xfrm>
              <a:off x="4648200" y="2960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Cube 101"/>
            <p:cNvSpPr/>
            <p:nvPr/>
          </p:nvSpPr>
          <p:spPr>
            <a:xfrm>
              <a:off x="5029200" y="3748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Cube 102"/>
            <p:cNvSpPr/>
            <p:nvPr/>
          </p:nvSpPr>
          <p:spPr>
            <a:xfrm>
              <a:off x="5029200" y="33528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Cube 103"/>
            <p:cNvSpPr/>
            <p:nvPr/>
          </p:nvSpPr>
          <p:spPr>
            <a:xfrm>
              <a:off x="5029200" y="2960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Cube 104"/>
            <p:cNvSpPr/>
            <p:nvPr/>
          </p:nvSpPr>
          <p:spPr>
            <a:xfrm>
              <a:off x="3759200" y="3875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Cube 108"/>
            <p:cNvSpPr/>
            <p:nvPr/>
          </p:nvSpPr>
          <p:spPr>
            <a:xfrm>
              <a:off x="3759200" y="34798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Cube 109"/>
            <p:cNvSpPr/>
            <p:nvPr/>
          </p:nvSpPr>
          <p:spPr>
            <a:xfrm>
              <a:off x="3759200" y="30878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Cube 110"/>
            <p:cNvSpPr/>
            <p:nvPr/>
          </p:nvSpPr>
          <p:spPr>
            <a:xfrm>
              <a:off x="4140200" y="3875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Cube 111"/>
            <p:cNvSpPr/>
            <p:nvPr/>
          </p:nvSpPr>
          <p:spPr>
            <a:xfrm>
              <a:off x="4140200" y="30878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Cube 112"/>
            <p:cNvSpPr/>
            <p:nvPr/>
          </p:nvSpPr>
          <p:spPr>
            <a:xfrm>
              <a:off x="4521200" y="3875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Cube 113"/>
            <p:cNvSpPr/>
            <p:nvPr/>
          </p:nvSpPr>
          <p:spPr>
            <a:xfrm>
              <a:off x="4521200" y="30878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Cube 114"/>
            <p:cNvSpPr/>
            <p:nvPr/>
          </p:nvSpPr>
          <p:spPr>
            <a:xfrm>
              <a:off x="4902200" y="3875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Cube 115"/>
            <p:cNvSpPr/>
            <p:nvPr/>
          </p:nvSpPr>
          <p:spPr>
            <a:xfrm>
              <a:off x="4902200" y="34798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Cube 116"/>
            <p:cNvSpPr/>
            <p:nvPr/>
          </p:nvSpPr>
          <p:spPr>
            <a:xfrm>
              <a:off x="4902200" y="30878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9" name="Group 118"/>
          <p:cNvGrpSpPr/>
          <p:nvPr/>
        </p:nvGrpSpPr>
        <p:grpSpPr>
          <a:xfrm>
            <a:off x="3759200" y="5094480"/>
            <a:ext cx="1788920" cy="1433320"/>
            <a:chOff x="3759200" y="5094480"/>
            <a:chExt cx="1788920" cy="1433320"/>
          </a:xfrm>
        </p:grpSpPr>
        <p:sp>
          <p:nvSpPr>
            <p:cNvPr id="120" name="Cube 119"/>
            <p:cNvSpPr/>
            <p:nvPr/>
          </p:nvSpPr>
          <p:spPr>
            <a:xfrm>
              <a:off x="3886200" y="58818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Cube 120"/>
            <p:cNvSpPr/>
            <p:nvPr/>
          </p:nvSpPr>
          <p:spPr>
            <a:xfrm>
              <a:off x="3886200" y="548640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Cube 121"/>
            <p:cNvSpPr/>
            <p:nvPr/>
          </p:nvSpPr>
          <p:spPr>
            <a:xfrm>
              <a:off x="3886200" y="50944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Cube 122"/>
            <p:cNvSpPr/>
            <p:nvPr/>
          </p:nvSpPr>
          <p:spPr>
            <a:xfrm>
              <a:off x="4267200" y="58818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Cube 123"/>
            <p:cNvSpPr/>
            <p:nvPr/>
          </p:nvSpPr>
          <p:spPr>
            <a:xfrm>
              <a:off x="4648200" y="5881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Cube 124"/>
            <p:cNvSpPr/>
            <p:nvPr/>
          </p:nvSpPr>
          <p:spPr>
            <a:xfrm>
              <a:off x="5029200" y="5881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Cube 125"/>
            <p:cNvSpPr/>
            <p:nvPr/>
          </p:nvSpPr>
          <p:spPr>
            <a:xfrm>
              <a:off x="3759200" y="60088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Cube 126"/>
            <p:cNvSpPr/>
            <p:nvPr/>
          </p:nvSpPr>
          <p:spPr>
            <a:xfrm>
              <a:off x="3759200" y="561340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Cube 127"/>
            <p:cNvSpPr/>
            <p:nvPr/>
          </p:nvSpPr>
          <p:spPr>
            <a:xfrm>
              <a:off x="3759200" y="52214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Cube 128"/>
            <p:cNvSpPr/>
            <p:nvPr/>
          </p:nvSpPr>
          <p:spPr>
            <a:xfrm>
              <a:off x="4140200" y="60088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Cube 129"/>
            <p:cNvSpPr/>
            <p:nvPr/>
          </p:nvSpPr>
          <p:spPr>
            <a:xfrm>
              <a:off x="4521200" y="6008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Cube 130"/>
            <p:cNvSpPr/>
            <p:nvPr/>
          </p:nvSpPr>
          <p:spPr>
            <a:xfrm>
              <a:off x="4902200" y="6008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Cube 131"/>
            <p:cNvSpPr/>
            <p:nvPr/>
          </p:nvSpPr>
          <p:spPr>
            <a:xfrm>
              <a:off x="4267200" y="50944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Cube 132"/>
            <p:cNvSpPr/>
            <p:nvPr/>
          </p:nvSpPr>
          <p:spPr>
            <a:xfrm>
              <a:off x="4648200" y="50944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Cube 133"/>
            <p:cNvSpPr/>
            <p:nvPr/>
          </p:nvSpPr>
          <p:spPr>
            <a:xfrm>
              <a:off x="5029200" y="54864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Cube 134"/>
            <p:cNvSpPr/>
            <p:nvPr/>
          </p:nvSpPr>
          <p:spPr>
            <a:xfrm>
              <a:off x="5029200" y="50944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Cube 135"/>
            <p:cNvSpPr/>
            <p:nvPr/>
          </p:nvSpPr>
          <p:spPr>
            <a:xfrm>
              <a:off x="4140200" y="52214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Cube 136"/>
            <p:cNvSpPr/>
            <p:nvPr/>
          </p:nvSpPr>
          <p:spPr>
            <a:xfrm>
              <a:off x="4521200" y="52214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Cube 137"/>
            <p:cNvSpPr/>
            <p:nvPr/>
          </p:nvSpPr>
          <p:spPr>
            <a:xfrm>
              <a:off x="4902200" y="56134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Cube 138"/>
            <p:cNvSpPr/>
            <p:nvPr/>
          </p:nvSpPr>
          <p:spPr>
            <a:xfrm>
              <a:off x="4902200" y="52214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0" name="TextBox 139"/>
          <p:cNvSpPr txBox="1"/>
          <p:nvPr/>
        </p:nvSpPr>
        <p:spPr>
          <a:xfrm>
            <a:off x="692886" y="1219200"/>
            <a:ext cx="1112805" cy="400110"/>
          </a:xfrm>
          <a:prstGeom prst="rect">
            <a:avLst/>
          </a:prstGeom>
          <a:noFill/>
        </p:spPr>
        <p:txBody>
          <a:bodyPr wrap="none" rtlCol="0">
            <a:spAutoFit/>
          </a:bodyPr>
          <a:lstStyle/>
          <a:p>
            <a:pPr algn="ctr"/>
            <a:r>
              <a:rPr lang="en-US" sz="2000" b="1" dirty="0" smtClean="0"/>
              <a:t>One-half</a:t>
            </a:r>
            <a:endParaRPr lang="en-US" sz="2000" b="1" dirty="0"/>
          </a:p>
        </p:txBody>
      </p:sp>
      <p:sp>
        <p:nvSpPr>
          <p:cNvPr id="141" name="TextBox 140"/>
          <p:cNvSpPr txBox="1"/>
          <p:nvPr/>
        </p:nvSpPr>
        <p:spPr>
          <a:xfrm>
            <a:off x="6946190" y="1220327"/>
            <a:ext cx="1665842" cy="400110"/>
          </a:xfrm>
          <a:prstGeom prst="rect">
            <a:avLst/>
          </a:prstGeom>
          <a:noFill/>
        </p:spPr>
        <p:txBody>
          <a:bodyPr wrap="none" rtlCol="0">
            <a:spAutoFit/>
          </a:bodyPr>
          <a:lstStyle/>
          <a:p>
            <a:pPr algn="ctr"/>
            <a:r>
              <a:rPr lang="en-US" sz="2000" b="1" dirty="0" smtClean="0"/>
              <a:t>2 × 6   +   2 × 4</a:t>
            </a:r>
            <a:endParaRPr lang="en-US" sz="2000" b="1" dirty="0"/>
          </a:p>
        </p:txBody>
      </p:sp>
      <p:sp>
        <p:nvSpPr>
          <p:cNvPr id="142" name="TextBox 141"/>
          <p:cNvSpPr txBox="1"/>
          <p:nvPr/>
        </p:nvSpPr>
        <p:spPr>
          <a:xfrm>
            <a:off x="226244" y="2722963"/>
            <a:ext cx="2046074" cy="400110"/>
          </a:xfrm>
          <a:prstGeom prst="rect">
            <a:avLst/>
          </a:prstGeom>
          <a:noFill/>
        </p:spPr>
        <p:txBody>
          <a:bodyPr wrap="none" rtlCol="0">
            <a:spAutoFit/>
          </a:bodyPr>
          <a:lstStyle/>
          <a:p>
            <a:pPr algn="ctr"/>
            <a:r>
              <a:rPr lang="en-US" sz="2000" b="1" dirty="0"/>
              <a:t>4 more than 8 × 2</a:t>
            </a:r>
          </a:p>
        </p:txBody>
      </p:sp>
      <p:sp>
        <p:nvSpPr>
          <p:cNvPr id="143" name="TextBox 142"/>
          <p:cNvSpPr txBox="1"/>
          <p:nvPr/>
        </p:nvSpPr>
        <p:spPr>
          <a:xfrm>
            <a:off x="7302864" y="2724090"/>
            <a:ext cx="952504" cy="400110"/>
          </a:xfrm>
          <a:prstGeom prst="rect">
            <a:avLst/>
          </a:prstGeom>
          <a:noFill/>
        </p:spPr>
        <p:txBody>
          <a:bodyPr wrap="none" rtlCol="0">
            <a:spAutoFit/>
          </a:bodyPr>
          <a:lstStyle/>
          <a:p>
            <a:pPr algn="ctr"/>
            <a:r>
              <a:rPr lang="en-US" sz="2000" b="1" dirty="0" smtClean="0"/>
              <a:t>Double</a:t>
            </a:r>
            <a:endParaRPr lang="en-US" sz="2000" b="1" dirty="0"/>
          </a:p>
        </p:txBody>
      </p:sp>
      <p:sp>
        <p:nvSpPr>
          <p:cNvPr id="144" name="TextBox 143"/>
          <p:cNvSpPr txBox="1"/>
          <p:nvPr/>
        </p:nvSpPr>
        <p:spPr>
          <a:xfrm>
            <a:off x="840356" y="4246963"/>
            <a:ext cx="817853" cy="400110"/>
          </a:xfrm>
          <a:prstGeom prst="rect">
            <a:avLst/>
          </a:prstGeom>
          <a:noFill/>
        </p:spPr>
        <p:txBody>
          <a:bodyPr wrap="none" rtlCol="0">
            <a:spAutoFit/>
          </a:bodyPr>
          <a:lstStyle/>
          <a:p>
            <a:pPr algn="ctr"/>
            <a:r>
              <a:rPr lang="en-US" sz="2000" b="1" dirty="0" smtClean="0"/>
              <a:t>2 × 10</a:t>
            </a:r>
            <a:endParaRPr lang="en-US" sz="2000" b="1" dirty="0"/>
          </a:p>
        </p:txBody>
      </p:sp>
      <p:sp>
        <p:nvSpPr>
          <p:cNvPr id="145" name="TextBox 144"/>
          <p:cNvSpPr txBox="1"/>
          <p:nvPr/>
        </p:nvSpPr>
        <p:spPr>
          <a:xfrm>
            <a:off x="7248364" y="4248090"/>
            <a:ext cx="1061509" cy="400110"/>
          </a:xfrm>
          <a:prstGeom prst="rect">
            <a:avLst/>
          </a:prstGeom>
          <a:noFill/>
        </p:spPr>
        <p:txBody>
          <a:bodyPr wrap="none" rtlCol="0">
            <a:spAutoFit/>
          </a:bodyPr>
          <a:lstStyle/>
          <a:p>
            <a:pPr algn="ctr"/>
            <a:r>
              <a:rPr lang="en-US" sz="2000" b="1" dirty="0" smtClean="0"/>
              <a:t>8 + 8 + 4</a:t>
            </a:r>
            <a:endParaRPr lang="en-US" sz="2000" b="1" dirty="0"/>
          </a:p>
        </p:txBody>
      </p:sp>
      <p:sp>
        <p:nvSpPr>
          <p:cNvPr id="146" name="TextBox 145"/>
          <p:cNvSpPr txBox="1"/>
          <p:nvPr/>
        </p:nvSpPr>
        <p:spPr>
          <a:xfrm>
            <a:off x="718526" y="5770963"/>
            <a:ext cx="1061509" cy="400110"/>
          </a:xfrm>
          <a:prstGeom prst="rect">
            <a:avLst/>
          </a:prstGeom>
          <a:noFill/>
        </p:spPr>
        <p:txBody>
          <a:bodyPr wrap="none" rtlCol="0">
            <a:spAutoFit/>
          </a:bodyPr>
          <a:lstStyle/>
          <a:p>
            <a:pPr algn="ctr"/>
            <a:r>
              <a:rPr lang="en-US" sz="2000" b="1" dirty="0" smtClean="0"/>
              <a:t>6 + 6 + 8</a:t>
            </a:r>
            <a:endParaRPr lang="en-US" sz="2000" b="1" dirty="0"/>
          </a:p>
        </p:txBody>
      </p:sp>
      <p:sp>
        <p:nvSpPr>
          <p:cNvPr id="147" name="TextBox 146"/>
          <p:cNvSpPr txBox="1"/>
          <p:nvPr/>
        </p:nvSpPr>
        <p:spPr>
          <a:xfrm>
            <a:off x="6839594" y="5772090"/>
            <a:ext cx="1879041" cy="400110"/>
          </a:xfrm>
          <a:prstGeom prst="rect">
            <a:avLst/>
          </a:prstGeom>
          <a:noFill/>
        </p:spPr>
        <p:txBody>
          <a:bodyPr wrap="none" rtlCol="0">
            <a:spAutoFit/>
          </a:bodyPr>
          <a:lstStyle/>
          <a:p>
            <a:pPr algn="ctr"/>
            <a:r>
              <a:rPr lang="en-US" sz="2000" b="1" dirty="0"/>
              <a:t>4 less than 8 × 3</a:t>
            </a:r>
          </a:p>
        </p:txBody>
      </p:sp>
    </p:spTree>
    <p:extLst>
      <p:ext uri="{BB962C8B-B14F-4D97-AF65-F5344CB8AC3E}">
        <p14:creationId xmlns:p14="http://schemas.microsoft.com/office/powerpoint/2010/main" val="2559277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500"/>
                                        <p:tgtEl>
                                          <p:spTgt spid="5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fade">
                                      <p:cBhvr>
                                        <p:cTn id="12" dur="500"/>
                                        <p:tgtEl>
                                          <p:spTgt spid="5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7"/>
                                        </p:tgtEl>
                                        <p:attrNameLst>
                                          <p:attrName>style.visibility</p:attrName>
                                        </p:attrNameLst>
                                      </p:cBhvr>
                                      <p:to>
                                        <p:strVal val="visible"/>
                                      </p:to>
                                    </p:set>
                                    <p:animEffect transition="in" filter="fade">
                                      <p:cBhvr>
                                        <p:cTn id="17" dur="500"/>
                                        <p:tgtEl>
                                          <p:spTgt spid="5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8"/>
                                        </p:tgtEl>
                                        <p:attrNameLst>
                                          <p:attrName>style.visibility</p:attrName>
                                        </p:attrNameLst>
                                      </p:cBhvr>
                                      <p:to>
                                        <p:strVal val="visible"/>
                                      </p:to>
                                    </p:set>
                                    <p:animEffect transition="in" filter="fade">
                                      <p:cBhvr>
                                        <p:cTn id="22"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6" grpId="0" animBg="1"/>
      <p:bldP spid="57" grpId="0" animBg="1"/>
      <p:bldP spid="5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Steve Wyborney\Desktop\Blog Post Pics and email too\Clipboard Dice.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25586" y="457200"/>
            <a:ext cx="1492827" cy="1119620"/>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2421515"/>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3393946"/>
            <a:ext cx="1519968" cy="430887"/>
          </a:xfrm>
          <a:prstGeom prst="rect">
            <a:avLst/>
          </a:prstGeom>
          <a:noFill/>
        </p:spPr>
        <p:txBody>
          <a:bodyPr wrap="none" rtlCol="0">
            <a:spAutoFit/>
          </a:bodyPr>
          <a:lstStyle/>
          <a:p>
            <a:pPr algn="ctr"/>
            <a:r>
              <a:rPr lang="en-US" sz="1100" b="1" dirty="0" smtClean="0">
                <a:hlinkClick r:id=""/>
              </a:rPr>
              <a:t>80 Cube Conversations</a:t>
            </a:r>
          </a:p>
          <a:p>
            <a:pPr algn="ctr"/>
            <a:r>
              <a:rPr lang="en-US" sz="1100" b="1" dirty="0" smtClean="0">
                <a:hlinkClick r:id=""/>
              </a:rPr>
              <a:t>Lessons</a:t>
            </a:r>
            <a:endParaRPr lang="en-US" sz="1100" b="1" dirty="0" smtClean="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2423162"/>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2393421"/>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2421515"/>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3324128"/>
            <a:ext cx="1217000" cy="430887"/>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2421515"/>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352801" y="3359251"/>
            <a:ext cx="1008609" cy="600164"/>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20 Fraction </a:t>
            </a:r>
          </a:p>
          <a:p>
            <a:pPr algn="ctr"/>
            <a:r>
              <a:rPr lang="en-US" sz="1100" b="1" dirty="0" smtClean="0">
                <a:hlinkClick r:id=""/>
              </a:rPr>
              <a:t>Splat! Lessons</a:t>
            </a:r>
            <a:endParaRPr lang="en-US" sz="1100" b="1" dirty="0"/>
          </a:p>
        </p:txBody>
      </p:sp>
      <p:sp>
        <p:nvSpPr>
          <p:cNvPr id="19" name="TextBox 18"/>
          <p:cNvSpPr txBox="1"/>
          <p:nvPr/>
        </p:nvSpPr>
        <p:spPr>
          <a:xfrm>
            <a:off x="381000" y="1964315"/>
            <a:ext cx="4141968" cy="307777"/>
          </a:xfrm>
          <a:prstGeom prst="rect">
            <a:avLst/>
          </a:prstGeom>
          <a:noFill/>
        </p:spPr>
        <p:txBody>
          <a:bodyPr wrap="none" rtlCol="0">
            <a:spAutoFit/>
          </a:bodyPr>
          <a:lstStyle/>
          <a:p>
            <a:r>
              <a:rPr lang="en-US" sz="1400" b="1" dirty="0" smtClean="0"/>
              <a:t>More Free, Downloadable Resources From Blog Posts</a:t>
            </a:r>
            <a:endParaRPr lang="en-US" sz="1400" b="1" dirty="0"/>
          </a:p>
        </p:txBody>
      </p:sp>
      <p:sp>
        <p:nvSpPr>
          <p:cNvPr id="20" name="TextBox 19">
            <a:hlinkClick r:id="rId14"/>
          </p:cNvPr>
          <p:cNvSpPr txBox="1"/>
          <p:nvPr/>
        </p:nvSpPr>
        <p:spPr>
          <a:xfrm>
            <a:off x="7776260" y="3324129"/>
            <a:ext cx="1189748" cy="600164"/>
          </a:xfrm>
          <a:prstGeom prst="rect">
            <a:avLst/>
          </a:prstGeom>
          <a:noFill/>
        </p:spPr>
        <p:txBody>
          <a:bodyPr wrap="none" rtlCol="0">
            <a:spAutoFit/>
          </a:bodyPr>
          <a:lstStyle/>
          <a:p>
            <a:pPr algn="ctr"/>
            <a:r>
              <a:rPr lang="en-US" sz="1100" b="1" dirty="0" smtClean="0">
                <a:hlinkClick r:id=""/>
              </a:rPr>
              <a:t>20 Days of </a:t>
            </a:r>
          </a:p>
          <a:p>
            <a:pPr algn="ctr"/>
            <a:r>
              <a:rPr lang="en-US" sz="1100" b="1" dirty="0" smtClean="0">
                <a:hlinkClick r:id=""/>
              </a:rPr>
              <a:t>Number Sense </a:t>
            </a:r>
          </a:p>
          <a:p>
            <a:pPr algn="ctr"/>
            <a:r>
              <a:rPr lang="en-US" sz="1100" b="1" dirty="0" smtClean="0">
                <a:hlinkClick r:id=""/>
              </a:rPr>
              <a:t>&amp; Rich Math Talk</a:t>
            </a:r>
            <a:endParaRPr lang="en-US" sz="1100" b="1" dirty="0" smtClean="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2424134"/>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590561" y="3438436"/>
            <a:ext cx="1402706" cy="600164"/>
          </a:xfrm>
          <a:prstGeom prst="rect">
            <a:avLst/>
          </a:prstGeom>
          <a:noFill/>
        </p:spPr>
        <p:txBody>
          <a:bodyPr wrap="square" rtlCol="0">
            <a:spAutoFit/>
          </a:bodyPr>
          <a:lstStyle/>
          <a:p>
            <a:pPr algn="ctr"/>
            <a:r>
              <a:rPr lang="en-US" sz="1100" b="1" dirty="0" smtClean="0">
                <a:hlinkClick r:id="rId17"/>
              </a:rPr>
              <a:t>The Original 40 Estimation Clipboard Sets</a:t>
            </a:r>
            <a:endParaRPr lang="en-US" sz="1100" b="1" dirty="0" smtClean="0"/>
          </a:p>
        </p:txBody>
      </p:sp>
      <p:cxnSp>
        <p:nvCxnSpPr>
          <p:cNvPr id="6" name="Straight Connector 5"/>
          <p:cNvCxnSpPr/>
          <p:nvPr/>
        </p:nvCxnSpPr>
        <p:spPr>
          <a:xfrm>
            <a:off x="0" y="1905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4019238"/>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4637362"/>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3335915"/>
            <a:ext cx="1192955" cy="261610"/>
          </a:xfrm>
          <a:prstGeom prst="rect">
            <a:avLst/>
          </a:prstGeom>
          <a:noFill/>
        </p:spPr>
        <p:txBody>
          <a:bodyPr wrap="none" rtlCol="0">
            <a:spAutoFit/>
          </a:bodyPr>
          <a:lstStyle/>
          <a:p>
            <a:pPr algn="ctr"/>
            <a:r>
              <a:rPr lang="en-US" sz="1100" b="1" dirty="0" smtClean="0">
                <a:hlinkClick r:id="rId6"/>
              </a:rPr>
              <a:t>51 </a:t>
            </a:r>
            <a:r>
              <a:rPr lang="en-US" sz="1100" b="1" dirty="0" err="1" smtClean="0">
                <a:hlinkClick r:id="rId6"/>
              </a:rPr>
              <a:t>Esti</a:t>
            </a:r>
            <a:r>
              <a:rPr lang="en-US" sz="1100" b="1" dirty="0" smtClean="0">
                <a:hlinkClick r:id="rId6"/>
              </a:rPr>
              <a:t>-Mysteries</a:t>
            </a:r>
            <a:endParaRPr lang="en-US" sz="1100" b="1" dirty="0" smtClean="0"/>
          </a:p>
        </p:txBody>
      </p:sp>
      <p:pic>
        <p:nvPicPr>
          <p:cNvPr id="2051" name="Picture 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981200" y="5724108"/>
            <a:ext cx="340971" cy="314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7" name="TextBox 36"/>
          <p:cNvSpPr txBox="1"/>
          <p:nvPr/>
        </p:nvSpPr>
        <p:spPr>
          <a:xfrm>
            <a:off x="0" y="4057233"/>
            <a:ext cx="4953000" cy="2800767"/>
          </a:xfrm>
          <a:prstGeom prst="rect">
            <a:avLst/>
          </a:prstGeom>
          <a:noFill/>
        </p:spPr>
        <p:txBody>
          <a:bodyPr wrap="square" rtlCol="0">
            <a:spAutoFit/>
          </a:bodyPr>
          <a:lstStyle/>
          <a:p>
            <a:r>
              <a:rPr lang="en-US" sz="1100" b="1" dirty="0" smtClean="0"/>
              <a:t>To Access The Multiplication Course…</a:t>
            </a:r>
          </a:p>
          <a:p>
            <a:endParaRPr lang="en-US" sz="1100" b="1" dirty="0" smtClean="0"/>
          </a:p>
          <a:p>
            <a:pPr marL="342900" indent="-342900">
              <a:buAutoNum type="arabicPeriod"/>
            </a:pPr>
            <a:r>
              <a:rPr lang="en-US" sz="1100" b="1" dirty="0" smtClean="0"/>
              <a:t>Click </a:t>
            </a:r>
            <a:r>
              <a:rPr lang="en-US" sz="1200" b="1" dirty="0" smtClean="0">
                <a:hlinkClick r:id="rId18"/>
              </a:rPr>
              <a:t>here</a:t>
            </a:r>
            <a:r>
              <a:rPr lang="en-US" sz="1200" b="1" dirty="0"/>
              <a:t> </a:t>
            </a:r>
            <a:r>
              <a:rPr lang="en-US" sz="1100" b="1" dirty="0" smtClean="0"/>
              <a:t>to see the chapter playlists on my YouTube channel.</a:t>
            </a:r>
          </a:p>
          <a:p>
            <a:pPr marL="342900" indent="-342900">
              <a:buAutoNum type="arabicPeriod"/>
            </a:pPr>
            <a:r>
              <a:rPr lang="en-US" sz="1100" b="1" dirty="0"/>
              <a:t>C</a:t>
            </a:r>
            <a:r>
              <a:rPr lang="en-US" sz="1100" b="1" dirty="0" smtClean="0"/>
              <a:t>lick on “sort by” (on the right side) and choose </a:t>
            </a:r>
            <a:r>
              <a:rPr lang="en-US" sz="1100" b="1" i="1" u="sng" dirty="0" smtClean="0"/>
              <a:t>Date created (oldest)</a:t>
            </a:r>
          </a:p>
          <a:p>
            <a:pPr marL="342900" indent="-342900">
              <a:buAutoNum type="arabicPeriod"/>
            </a:pPr>
            <a:r>
              <a:rPr lang="en-US" sz="1100" b="1" dirty="0" smtClean="0"/>
              <a:t>You’ll see all 12 chapters in the course.</a:t>
            </a:r>
          </a:p>
          <a:p>
            <a:pPr marL="342900" indent="-342900">
              <a:buAutoNum type="arabicPeriod"/>
            </a:pPr>
            <a:endParaRPr lang="en-US" sz="1100" b="1" dirty="0"/>
          </a:p>
          <a:p>
            <a:r>
              <a:rPr lang="en-US" sz="1100" b="1" dirty="0" smtClean="0"/>
              <a:t>Tips for Using the Multiplication Course</a:t>
            </a:r>
          </a:p>
          <a:p>
            <a:endParaRPr lang="en-US" sz="1100" b="1" dirty="0" smtClean="0"/>
          </a:p>
          <a:p>
            <a:pPr marL="171450" indent="-171450">
              <a:buFont typeface="Arial" panose="020B0604020202020204" pitchFamily="34" charset="0"/>
              <a:buChar char="•"/>
            </a:pPr>
            <a:r>
              <a:rPr lang="en-US" sz="1100" b="1" dirty="0" smtClean="0"/>
              <a:t>When looking at playlists, click on the words “View Full Playlist” instead of the thumbnail or the chapter title.</a:t>
            </a:r>
          </a:p>
          <a:p>
            <a:pPr marL="171450" indent="-171450">
              <a:buFont typeface="Arial" panose="020B0604020202020204" pitchFamily="34" charset="0"/>
              <a:buChar char="•"/>
            </a:pPr>
            <a:r>
              <a:rPr lang="en-US" sz="1100" b="1" dirty="0" smtClean="0"/>
              <a:t>Then click on the share button. </a:t>
            </a:r>
          </a:p>
          <a:p>
            <a:pPr marL="171450" indent="-171450">
              <a:buFont typeface="Arial" panose="020B0604020202020204" pitchFamily="34" charset="0"/>
              <a:buChar char="•"/>
            </a:pPr>
            <a:r>
              <a:rPr lang="en-US" sz="1100" b="1" dirty="0" smtClean="0"/>
              <a:t>Copy the link and send it to your class.</a:t>
            </a:r>
          </a:p>
          <a:p>
            <a:pPr marL="171450" indent="-171450">
              <a:buFont typeface="Arial" panose="020B0604020202020204" pitchFamily="34" charset="0"/>
              <a:buChar char="•"/>
            </a:pPr>
            <a:r>
              <a:rPr lang="en-US" sz="1100" b="1" dirty="0" smtClean="0"/>
              <a:t>Begin with 1 lesson (1 video) per day and then adjust the pacing to meet the needs of your class.</a:t>
            </a:r>
          </a:p>
          <a:p>
            <a:endParaRPr lang="en-US" sz="1100" b="1" dirty="0"/>
          </a:p>
          <a:p>
            <a:r>
              <a:rPr lang="en-US" sz="1100" b="1" dirty="0" smtClean="0"/>
              <a:t>For more information read the blog post about The Multiplication Course </a:t>
            </a:r>
            <a:r>
              <a:rPr lang="en-US" sz="1100" b="1" dirty="0" smtClean="0">
                <a:hlinkClick r:id="rId21"/>
              </a:rPr>
              <a:t>here</a:t>
            </a:r>
            <a:r>
              <a:rPr lang="en-US" sz="1100" b="1" dirty="0" smtClean="0"/>
              <a:t>. </a:t>
            </a:r>
            <a:endParaRPr lang="en-US" sz="1100" b="1" dirty="0"/>
          </a:p>
        </p:txBody>
      </p:sp>
      <p:pic>
        <p:nvPicPr>
          <p:cNvPr id="2052" name="Picture 4" descr="C:\Users\Steve Wyborney\Desktop\STEVES Esti-Mystery Clue Toolkit and Templates FALL 2020.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790230" y="480370"/>
            <a:ext cx="1492826" cy="1119620"/>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714030" y="1581195"/>
            <a:ext cx="1762470" cy="276999"/>
          </a:xfrm>
          <a:prstGeom prst="rect">
            <a:avLst/>
          </a:prstGeom>
          <a:noFill/>
        </p:spPr>
        <p:txBody>
          <a:bodyPr wrap="none" rtlCol="0">
            <a:spAutoFit/>
          </a:bodyPr>
          <a:lstStyle/>
          <a:p>
            <a:r>
              <a:rPr lang="en-US" sz="1200" b="1" dirty="0" smtClean="0"/>
              <a:t>November  1 – January 8</a:t>
            </a:r>
            <a:endParaRPr lang="en-US" sz="1200" b="1" dirty="0"/>
          </a:p>
        </p:txBody>
      </p:sp>
      <p:cxnSp>
        <p:nvCxnSpPr>
          <p:cNvPr id="25" name="Straight Connector 24"/>
          <p:cNvCxnSpPr/>
          <p:nvPr/>
        </p:nvCxnSpPr>
        <p:spPr>
          <a:xfrm>
            <a:off x="3048000" y="0"/>
            <a:ext cx="0" cy="1905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074581" y="5091"/>
            <a:ext cx="3048000" cy="400110"/>
          </a:xfrm>
          <a:prstGeom prst="rect">
            <a:avLst/>
          </a:prstGeom>
          <a:noFill/>
        </p:spPr>
        <p:txBody>
          <a:bodyPr wrap="square" rtlCol="0">
            <a:spAutoFit/>
          </a:bodyPr>
          <a:lstStyle/>
          <a:p>
            <a:pPr algn="ctr"/>
            <a:r>
              <a:rPr lang="en-US" sz="1000" b="1" dirty="0" smtClean="0">
                <a:hlinkClick r:id="rId2"/>
              </a:rPr>
              <a:t>Part 2 - New </a:t>
            </a:r>
            <a:r>
              <a:rPr lang="en-US" sz="1000" b="1" dirty="0" err="1" smtClean="0">
                <a:hlinkClick r:id="rId2"/>
              </a:rPr>
              <a:t>Esti</a:t>
            </a:r>
            <a:r>
              <a:rPr lang="en-US" sz="1000" b="1" dirty="0" smtClean="0">
                <a:hlinkClick r:id="rId2"/>
              </a:rPr>
              <a:t>-Mysteries and </a:t>
            </a:r>
            <a:r>
              <a:rPr lang="en-US" sz="1000" b="1" dirty="0" smtClean="0">
                <a:hlinkClick r:id=""/>
              </a:rPr>
              <a:t>Number Sense Resources Every </a:t>
            </a:r>
            <a:r>
              <a:rPr lang="en-US" sz="1000" b="1" dirty="0" smtClean="0">
                <a:hlinkClick r:id="rId2"/>
              </a:rPr>
              <a:t>Day for the Rest </a:t>
            </a:r>
            <a:r>
              <a:rPr lang="en-US" sz="1000" b="1" dirty="0" smtClean="0">
                <a:hlinkClick r:id=""/>
              </a:rPr>
              <a:t>of the School Year</a:t>
            </a:r>
            <a:endParaRPr lang="en-US" sz="1000" b="1" dirty="0"/>
          </a:p>
        </p:txBody>
      </p:sp>
      <p:sp>
        <p:nvSpPr>
          <p:cNvPr id="32" name="TextBox 31"/>
          <p:cNvSpPr txBox="1"/>
          <p:nvPr/>
        </p:nvSpPr>
        <p:spPr>
          <a:xfrm>
            <a:off x="3669108" y="1581195"/>
            <a:ext cx="1817292" cy="276999"/>
          </a:xfrm>
          <a:prstGeom prst="rect">
            <a:avLst/>
          </a:prstGeom>
          <a:noFill/>
        </p:spPr>
        <p:txBody>
          <a:bodyPr wrap="none" rtlCol="0">
            <a:spAutoFit/>
          </a:bodyPr>
          <a:lstStyle/>
          <a:p>
            <a:r>
              <a:rPr lang="en-US" sz="1200" b="1" dirty="0" smtClean="0"/>
              <a:t>January 11 – February 26 </a:t>
            </a:r>
            <a:endParaRPr lang="en-US" sz="1200" b="1" dirty="0"/>
          </a:p>
        </p:txBody>
      </p:sp>
      <p:pic>
        <p:nvPicPr>
          <p:cNvPr id="3" name="Picture 2" descr="C:\Users\Steve Wyborney\Desktop\Blog Post Pics and email too\Part 3 Feature Pic.jpg">
            <a:hlinkClick r:id="rId24"/>
          </p:cNvPr>
          <p:cNvPicPr>
            <a:picLocks noChangeAspect="1" noChangeArrowheads="1"/>
          </p:cNvPicPr>
          <p:nvPr/>
        </p:nvPicPr>
        <p:blipFill>
          <a:blip r:embed="rId25" cstate="print">
            <a:extLst>
              <a:ext uri="{28A0092B-C50C-407E-A947-70E740481C1C}">
                <a14:useLocalDpi xmlns:a14="http://schemas.microsoft.com/office/drawing/2010/main" val="0"/>
              </a:ext>
            </a:extLst>
          </a:blip>
          <a:srcRect/>
          <a:stretch>
            <a:fillRect/>
          </a:stretch>
        </p:blipFill>
        <p:spPr bwMode="auto">
          <a:xfrm>
            <a:off x="6796988" y="467025"/>
            <a:ext cx="1485560" cy="1114170"/>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0" y="5091"/>
            <a:ext cx="3217092" cy="400110"/>
          </a:xfrm>
          <a:prstGeom prst="rect">
            <a:avLst/>
          </a:prstGeom>
          <a:noFill/>
        </p:spPr>
        <p:txBody>
          <a:bodyPr wrap="square" rtlCol="0">
            <a:spAutoFit/>
          </a:bodyPr>
          <a:lstStyle/>
          <a:p>
            <a:pPr algn="ctr"/>
            <a:r>
              <a:rPr lang="en-US" sz="1000" b="1" dirty="0" smtClean="0">
                <a:hlinkClick r:id="rId22"/>
              </a:rPr>
              <a:t>New </a:t>
            </a:r>
            <a:r>
              <a:rPr lang="en-US" sz="1000" b="1" dirty="0" err="1" smtClean="0">
                <a:hlinkClick r:id="rId22"/>
              </a:rPr>
              <a:t>Esti</a:t>
            </a:r>
            <a:r>
              <a:rPr lang="en-US" sz="1000" b="1" dirty="0" smtClean="0">
                <a:hlinkClick r:id="rId22"/>
              </a:rPr>
              <a:t>-Mysteries and </a:t>
            </a:r>
            <a:r>
              <a:rPr lang="en-US" sz="1000" b="1" dirty="0" smtClean="0">
                <a:hlinkClick r:id=""/>
              </a:rPr>
              <a:t>Number Sense Resources </a:t>
            </a:r>
          </a:p>
          <a:p>
            <a:pPr algn="ctr"/>
            <a:r>
              <a:rPr lang="en-US" sz="1000" b="1" dirty="0" smtClean="0">
                <a:hlinkClick r:id=""/>
              </a:rPr>
              <a:t>Every </a:t>
            </a:r>
            <a:r>
              <a:rPr lang="en-US" sz="1000" b="1" dirty="0" smtClean="0">
                <a:hlinkClick r:id="rId22"/>
              </a:rPr>
              <a:t>Day for the Rest </a:t>
            </a:r>
            <a:r>
              <a:rPr lang="en-US" sz="1000" b="1" dirty="0" smtClean="0">
                <a:hlinkClick r:id=""/>
              </a:rPr>
              <a:t>of the School Year</a:t>
            </a:r>
            <a:endParaRPr lang="en-US" sz="1000" b="1" dirty="0"/>
          </a:p>
        </p:txBody>
      </p:sp>
      <p:cxnSp>
        <p:nvCxnSpPr>
          <p:cNvPr id="48" name="Straight Connector 47"/>
          <p:cNvCxnSpPr/>
          <p:nvPr/>
        </p:nvCxnSpPr>
        <p:spPr>
          <a:xfrm>
            <a:off x="6096000" y="0"/>
            <a:ext cx="0" cy="1905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6877962" y="1581195"/>
            <a:ext cx="1343188" cy="276999"/>
          </a:xfrm>
          <a:prstGeom prst="rect">
            <a:avLst/>
          </a:prstGeom>
          <a:noFill/>
        </p:spPr>
        <p:txBody>
          <a:bodyPr wrap="none" rtlCol="0">
            <a:spAutoFit/>
          </a:bodyPr>
          <a:lstStyle/>
          <a:p>
            <a:pPr algn="ctr"/>
            <a:r>
              <a:rPr lang="en-US" sz="1200" b="1" dirty="0" smtClean="0"/>
              <a:t>March 1 - ongoing</a:t>
            </a:r>
            <a:endParaRPr lang="en-US" sz="1200" b="1" dirty="0"/>
          </a:p>
        </p:txBody>
      </p:sp>
      <p:sp>
        <p:nvSpPr>
          <p:cNvPr id="51" name="TextBox 50"/>
          <p:cNvSpPr txBox="1"/>
          <p:nvPr/>
        </p:nvSpPr>
        <p:spPr>
          <a:xfrm>
            <a:off x="6096000" y="-19110"/>
            <a:ext cx="3048000" cy="400110"/>
          </a:xfrm>
          <a:prstGeom prst="rect">
            <a:avLst/>
          </a:prstGeom>
          <a:noFill/>
        </p:spPr>
        <p:txBody>
          <a:bodyPr wrap="square" rtlCol="0">
            <a:spAutoFit/>
          </a:bodyPr>
          <a:lstStyle/>
          <a:p>
            <a:pPr algn="ctr"/>
            <a:r>
              <a:rPr lang="en-US" sz="1000" b="1" dirty="0" smtClean="0">
                <a:hlinkClick r:id="rId24"/>
              </a:rPr>
              <a:t>Part 3 - New </a:t>
            </a:r>
            <a:r>
              <a:rPr lang="en-US" sz="1000" b="1" dirty="0" err="1" smtClean="0">
                <a:hlinkClick r:id="rId24"/>
              </a:rPr>
              <a:t>Esti</a:t>
            </a:r>
            <a:r>
              <a:rPr lang="en-US" sz="1000" b="1" dirty="0" smtClean="0">
                <a:hlinkClick r:id="rId24"/>
              </a:rPr>
              <a:t>-Mysteries and Number Sense Resources Every Day for the Rest of the School Year</a:t>
            </a:r>
            <a:endParaRPr lang="en-US" sz="1000" b="1" dirty="0"/>
          </a:p>
        </p:txBody>
      </p:sp>
    </p:spTree>
    <p:extLst>
      <p:ext uri="{BB962C8B-B14F-4D97-AF65-F5344CB8AC3E}">
        <p14:creationId xmlns:p14="http://schemas.microsoft.com/office/powerpoint/2010/main" val="24593154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0" name="Picture 2" descr="C:\Users\Steve Wyborney\Desktop\Cube Connector Thumb 1.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19600" y="2362200"/>
            <a:ext cx="3786717" cy="2840038"/>
          </a:xfrm>
          <a:prstGeom prst="rect">
            <a:avLst/>
          </a:prstGeom>
          <a:noFill/>
          <a:ln w="38100">
            <a:solidFill>
              <a:schemeClr val="bg1"/>
            </a:solidFill>
          </a:ln>
          <a:extLst>
            <a:ext uri="{909E8E84-426E-40DD-AFC4-6F175D3DCCD1}">
              <a14:hiddenFill xmlns:a14="http://schemas.microsoft.com/office/drawing/2010/main">
                <a:solidFill>
                  <a:srgbClr val="FFFFFF"/>
                </a:solidFill>
              </a14:hiddenFill>
            </a:ext>
          </a:extLst>
        </p:spPr>
      </p:pic>
      <p:pic>
        <p:nvPicPr>
          <p:cNvPr id="1027" name="Picture 3" descr="C:\Users\Steve Wyborney\AppData\Local\Microsoft\Windows\INetCache\IE\KHN5ZMX0\600px-Uploadform_arrow.svg[1].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883227" y="2590800"/>
            <a:ext cx="3200400" cy="1562100"/>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0" y="304800"/>
            <a:ext cx="9144000" cy="1066800"/>
          </a:xfrm>
          <a:prstGeom prst="rect">
            <a:avLst/>
          </a:prstGeom>
          <a:solidFill>
            <a:schemeClr val="bg1"/>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t>Watch the YouTube video </a:t>
            </a:r>
            <a:r>
              <a:rPr lang="en-US" sz="2800" b="1" dirty="0" smtClean="0">
                <a:hlinkClick r:id="rId2"/>
              </a:rPr>
              <a:t>here</a:t>
            </a:r>
            <a:endParaRPr lang="en-US" sz="2800" b="1" dirty="0" smtClean="0"/>
          </a:p>
          <a:p>
            <a:r>
              <a:rPr lang="en-US" sz="2800" b="1" dirty="0" smtClean="0"/>
              <a:t>to learn how to use this resource.</a:t>
            </a:r>
          </a:p>
        </p:txBody>
      </p:sp>
    </p:spTree>
    <p:extLst>
      <p:ext uri="{BB962C8B-B14F-4D97-AF65-F5344CB8AC3E}">
        <p14:creationId xmlns:p14="http://schemas.microsoft.com/office/powerpoint/2010/main" val="41447165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C:\Users\Steve Wyborney\Desktop\Cube Connector Stuff\this is slide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142998"/>
            <a:ext cx="2641601" cy="19812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Steve Wyborney\Desktop\Where to Connect\Slide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4343399"/>
            <a:ext cx="2641601" cy="198120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Steve Wyborney\Desktop\Cube Connector Stuff\this is slide 2 and 3\Slide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81400" y="1135910"/>
            <a:ext cx="2641600" cy="19812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Steve Wyborney\Desktop\Cube Connector Stuff\this is slide 2 and 3\Slide2.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00800" y="1142998"/>
            <a:ext cx="2641600" cy="19812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Steve Wyborney\Desktop\Where to Connect\Slide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81399" y="4334538"/>
            <a:ext cx="2641601" cy="198120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C:\Users\Steve Wyborney\Desktop\Where to Connect\Slide2.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00799" y="4343398"/>
            <a:ext cx="2641601" cy="198120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33405" y="759021"/>
            <a:ext cx="2479590" cy="307777"/>
          </a:xfrm>
          <a:prstGeom prst="rect">
            <a:avLst/>
          </a:prstGeom>
          <a:noFill/>
        </p:spPr>
        <p:txBody>
          <a:bodyPr wrap="none" rtlCol="0">
            <a:spAutoFit/>
          </a:bodyPr>
          <a:lstStyle/>
          <a:p>
            <a:pPr algn="ctr"/>
            <a:r>
              <a:rPr lang="en-US" sz="1400" b="1" dirty="0" smtClean="0">
                <a:solidFill>
                  <a:schemeClr val="tx2">
                    <a:lumMod val="60000"/>
                    <a:lumOff val="40000"/>
                  </a:schemeClr>
                </a:solidFill>
              </a:rPr>
              <a:t>Step 1:  Examine the structure.</a:t>
            </a:r>
            <a:endParaRPr lang="en-US" sz="1400" b="1" dirty="0">
              <a:solidFill>
                <a:schemeClr val="tx2">
                  <a:lumMod val="60000"/>
                  <a:lumOff val="40000"/>
                </a:schemeClr>
              </a:solidFill>
            </a:endParaRPr>
          </a:p>
        </p:txBody>
      </p:sp>
      <p:sp>
        <p:nvSpPr>
          <p:cNvPr id="11" name="TextBox 10"/>
          <p:cNvSpPr txBox="1"/>
          <p:nvPr/>
        </p:nvSpPr>
        <p:spPr>
          <a:xfrm>
            <a:off x="3664501" y="761998"/>
            <a:ext cx="4184094" cy="307777"/>
          </a:xfrm>
          <a:prstGeom prst="rect">
            <a:avLst/>
          </a:prstGeom>
          <a:noFill/>
        </p:spPr>
        <p:txBody>
          <a:bodyPr wrap="none" rtlCol="0">
            <a:spAutoFit/>
          </a:bodyPr>
          <a:lstStyle/>
          <a:p>
            <a:r>
              <a:rPr lang="en-US" sz="1400" b="1" dirty="0" smtClean="0">
                <a:solidFill>
                  <a:schemeClr val="tx2">
                    <a:lumMod val="60000"/>
                    <a:lumOff val="40000"/>
                  </a:schemeClr>
                </a:solidFill>
              </a:rPr>
              <a:t>Step 2:  Duplicate the structure and change the colors.</a:t>
            </a:r>
            <a:endParaRPr lang="en-US" sz="1400" b="1" dirty="0">
              <a:solidFill>
                <a:schemeClr val="tx2">
                  <a:lumMod val="60000"/>
                  <a:lumOff val="40000"/>
                </a:schemeClr>
              </a:solidFill>
            </a:endParaRPr>
          </a:p>
        </p:txBody>
      </p:sp>
      <p:sp>
        <p:nvSpPr>
          <p:cNvPr id="12" name="TextBox 11"/>
          <p:cNvSpPr txBox="1"/>
          <p:nvPr/>
        </p:nvSpPr>
        <p:spPr>
          <a:xfrm>
            <a:off x="375320" y="3809998"/>
            <a:ext cx="2195794" cy="523220"/>
          </a:xfrm>
          <a:prstGeom prst="rect">
            <a:avLst/>
          </a:prstGeom>
          <a:noFill/>
        </p:spPr>
        <p:txBody>
          <a:bodyPr wrap="none" rtlCol="0">
            <a:spAutoFit/>
          </a:bodyPr>
          <a:lstStyle/>
          <a:p>
            <a:pPr algn="ctr"/>
            <a:r>
              <a:rPr lang="en-US" sz="1400" b="1" dirty="0" smtClean="0">
                <a:solidFill>
                  <a:schemeClr val="tx2">
                    <a:lumMod val="60000"/>
                    <a:lumOff val="40000"/>
                  </a:schemeClr>
                </a:solidFill>
              </a:rPr>
              <a:t>Step 3:  Circle descriptions </a:t>
            </a:r>
          </a:p>
          <a:p>
            <a:pPr algn="ctr"/>
            <a:r>
              <a:rPr lang="en-US" sz="1400" b="1" dirty="0" smtClean="0">
                <a:solidFill>
                  <a:schemeClr val="tx2">
                    <a:lumMod val="60000"/>
                    <a:lumOff val="40000"/>
                  </a:schemeClr>
                </a:solidFill>
              </a:rPr>
              <a:t>and connect to structures.</a:t>
            </a:r>
            <a:endParaRPr lang="en-US" sz="1400" b="1" dirty="0">
              <a:solidFill>
                <a:schemeClr val="tx2">
                  <a:lumMod val="60000"/>
                  <a:lumOff val="40000"/>
                </a:schemeClr>
              </a:solidFill>
            </a:endParaRPr>
          </a:p>
        </p:txBody>
      </p:sp>
      <p:sp>
        <p:nvSpPr>
          <p:cNvPr id="13" name="TextBox 12"/>
          <p:cNvSpPr txBox="1"/>
          <p:nvPr/>
        </p:nvSpPr>
        <p:spPr>
          <a:xfrm>
            <a:off x="3664506" y="3809998"/>
            <a:ext cx="5246629" cy="523220"/>
          </a:xfrm>
          <a:prstGeom prst="rect">
            <a:avLst/>
          </a:prstGeom>
          <a:noFill/>
        </p:spPr>
        <p:txBody>
          <a:bodyPr wrap="none" rtlCol="0">
            <a:spAutoFit/>
          </a:bodyPr>
          <a:lstStyle/>
          <a:p>
            <a:r>
              <a:rPr lang="en-US" sz="1400" b="1" dirty="0" smtClean="0">
                <a:solidFill>
                  <a:schemeClr val="tx2">
                    <a:lumMod val="60000"/>
                    <a:lumOff val="40000"/>
                  </a:schemeClr>
                </a:solidFill>
              </a:rPr>
              <a:t>Step 4:  Circle structures and connect to descriptions.</a:t>
            </a:r>
          </a:p>
          <a:p>
            <a:r>
              <a:rPr lang="en-US" sz="1400" b="1" dirty="0" smtClean="0">
                <a:solidFill>
                  <a:schemeClr val="tx2">
                    <a:lumMod val="60000"/>
                    <a:lumOff val="40000"/>
                  </a:schemeClr>
                </a:solidFill>
              </a:rPr>
              <a:t>Then connect descriptions to descriptions and look for connections.</a:t>
            </a:r>
            <a:endParaRPr lang="en-US" sz="1400" b="1" dirty="0">
              <a:solidFill>
                <a:schemeClr val="tx2">
                  <a:lumMod val="60000"/>
                  <a:lumOff val="40000"/>
                </a:schemeClr>
              </a:solidFill>
            </a:endParaRPr>
          </a:p>
        </p:txBody>
      </p:sp>
      <p:sp>
        <p:nvSpPr>
          <p:cNvPr id="14" name="TextBox 13"/>
          <p:cNvSpPr txBox="1"/>
          <p:nvPr/>
        </p:nvSpPr>
        <p:spPr>
          <a:xfrm>
            <a:off x="2895002" y="0"/>
            <a:ext cx="3353995" cy="461665"/>
          </a:xfrm>
          <a:prstGeom prst="rect">
            <a:avLst/>
          </a:prstGeom>
          <a:noFill/>
        </p:spPr>
        <p:txBody>
          <a:bodyPr wrap="none" rtlCol="0">
            <a:spAutoFit/>
          </a:bodyPr>
          <a:lstStyle/>
          <a:p>
            <a:pPr algn="ctr"/>
            <a:r>
              <a:rPr lang="en-US" sz="2400" b="1" dirty="0" smtClean="0">
                <a:solidFill>
                  <a:schemeClr val="tx2">
                    <a:lumMod val="60000"/>
                    <a:lumOff val="40000"/>
                  </a:schemeClr>
                </a:solidFill>
              </a:rPr>
              <a:t>Quick Guide for Teachers</a:t>
            </a:r>
            <a:endParaRPr lang="en-US" sz="2400" b="1" dirty="0">
              <a:solidFill>
                <a:schemeClr val="tx2">
                  <a:lumMod val="60000"/>
                  <a:lumOff val="40000"/>
                </a:schemeClr>
              </a:solidFill>
            </a:endParaRPr>
          </a:p>
        </p:txBody>
      </p:sp>
    </p:spTree>
    <p:extLst>
      <p:ext uri="{BB962C8B-B14F-4D97-AF65-F5344CB8AC3E}">
        <p14:creationId xmlns:p14="http://schemas.microsoft.com/office/powerpoint/2010/main" val="3315938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fade">
                                      <p:cBhvr>
                                        <p:cTn id="10" dur="5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10" presetClass="entr" presetSubtype="0" fill="hold" nodeType="withEffect">
                                  <p:stCondLst>
                                    <p:cond delay="0"/>
                                  </p:stCondLst>
                                  <p:childTnLst>
                                    <p:set>
                                      <p:cBhvr>
                                        <p:cTn id="17" dur="1" fill="hold">
                                          <p:stCondLst>
                                            <p:cond delay="0"/>
                                          </p:stCondLst>
                                        </p:cTn>
                                        <p:tgtEl>
                                          <p:spTgt spid="1027"/>
                                        </p:tgtEl>
                                        <p:attrNameLst>
                                          <p:attrName>style.visibility</p:attrName>
                                        </p:attrNameLst>
                                      </p:cBhvr>
                                      <p:to>
                                        <p:strVal val="visible"/>
                                      </p:to>
                                    </p:set>
                                    <p:animEffect transition="in" filter="fade">
                                      <p:cBhvr>
                                        <p:cTn id="18" dur="500"/>
                                        <p:tgtEl>
                                          <p:spTgt spid="102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028"/>
                                        </p:tgtEl>
                                        <p:attrNameLst>
                                          <p:attrName>style.visibility</p:attrName>
                                        </p:attrNameLst>
                                      </p:cBhvr>
                                      <p:to>
                                        <p:strVal val="visible"/>
                                      </p:to>
                                    </p:set>
                                    <p:animEffect transition="in" filter="fade">
                                      <p:cBhvr>
                                        <p:cTn id="23" dur="500"/>
                                        <p:tgtEl>
                                          <p:spTgt spid="102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par>
                                <p:cTn id="29" presetID="10" presetClass="entr" presetSubtype="0" fill="hold"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500"/>
                                        <p:tgtEl>
                                          <p:spTgt spid="13"/>
                                        </p:tgtEl>
                                      </p:cBhvr>
                                    </p:animEffect>
                                  </p:childTnLst>
                                </p:cTn>
                              </p:par>
                              <p:par>
                                <p:cTn id="37" presetID="10" presetClass="entr" presetSubtype="0" fill="hold"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500"/>
                                        <p:tgtEl>
                                          <p:spTgt spid="8"/>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p:bldP spid="12"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0" name="Picture 2" descr="C:\Users\Steve Wyborney\Desktop\Cube Connector Thumb 1.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19600" y="2362200"/>
            <a:ext cx="3786717" cy="2840038"/>
          </a:xfrm>
          <a:prstGeom prst="rect">
            <a:avLst/>
          </a:prstGeom>
          <a:noFill/>
          <a:ln w="38100">
            <a:solidFill>
              <a:schemeClr val="bg1"/>
            </a:solidFill>
          </a:ln>
          <a:extLst>
            <a:ext uri="{909E8E84-426E-40DD-AFC4-6F175D3DCCD1}">
              <a14:hiddenFill xmlns:a14="http://schemas.microsoft.com/office/drawing/2010/main">
                <a:solidFill>
                  <a:srgbClr val="FFFFFF"/>
                </a:solidFill>
              </a14:hiddenFill>
            </a:ext>
          </a:extLst>
        </p:spPr>
      </p:pic>
      <p:pic>
        <p:nvPicPr>
          <p:cNvPr id="1027" name="Picture 3" descr="C:\Users\Steve Wyborney\AppData\Local\Microsoft\Windows\INetCache\IE\KHN5ZMX0\600px-Uploadform_arrow.svg[1].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883227" y="2590800"/>
            <a:ext cx="3200400" cy="1562100"/>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0" y="304800"/>
            <a:ext cx="9144000" cy="1066800"/>
          </a:xfrm>
          <a:prstGeom prst="rect">
            <a:avLst/>
          </a:prstGeom>
          <a:solidFill>
            <a:schemeClr val="bg1"/>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t>Watch the YouTube video </a:t>
            </a:r>
            <a:r>
              <a:rPr lang="en-US" sz="2800" b="1" dirty="0" smtClean="0">
                <a:hlinkClick r:id="rId2"/>
              </a:rPr>
              <a:t>here</a:t>
            </a:r>
            <a:endParaRPr lang="en-US" sz="2800" b="1" dirty="0" smtClean="0"/>
          </a:p>
          <a:p>
            <a:r>
              <a:rPr lang="en-US" sz="2800" b="1" dirty="0" smtClean="0"/>
              <a:t>to learn how to use this resource.</a:t>
            </a:r>
          </a:p>
        </p:txBody>
      </p:sp>
    </p:spTree>
    <p:extLst>
      <p:ext uri="{BB962C8B-B14F-4D97-AF65-F5344CB8AC3E}">
        <p14:creationId xmlns:p14="http://schemas.microsoft.com/office/powerpoint/2010/main" val="6046194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TextBox 6"/>
          <p:cNvSpPr txBox="1"/>
          <p:nvPr/>
        </p:nvSpPr>
        <p:spPr>
          <a:xfrm>
            <a:off x="7915908" y="6581001"/>
            <a:ext cx="1228092" cy="276999"/>
          </a:xfrm>
          <a:prstGeom prst="rect">
            <a:avLst/>
          </a:prstGeom>
          <a:noFill/>
        </p:spPr>
        <p:txBody>
          <a:bodyPr wrap="none" rtlCol="0">
            <a:spAutoFit/>
          </a:bodyPr>
          <a:lstStyle/>
          <a:p>
            <a:pPr algn="r"/>
            <a:r>
              <a:rPr lang="en-US" sz="1200" b="1" dirty="0" smtClean="0">
                <a:solidFill>
                  <a:schemeClr val="tx2">
                    <a:lumMod val="60000"/>
                    <a:lumOff val="40000"/>
                  </a:schemeClr>
                </a:solidFill>
              </a:rPr>
              <a:t>Steve Wyborney</a:t>
            </a:r>
            <a:endParaRPr lang="en-US" sz="1200" b="1" dirty="0">
              <a:solidFill>
                <a:schemeClr val="tx2">
                  <a:lumMod val="60000"/>
                  <a:lumOff val="40000"/>
                </a:schemeClr>
              </a:solidFill>
            </a:endParaRPr>
          </a:p>
        </p:txBody>
      </p:sp>
      <p:sp>
        <p:nvSpPr>
          <p:cNvPr id="10" name="TextBox 9"/>
          <p:cNvSpPr txBox="1"/>
          <p:nvPr/>
        </p:nvSpPr>
        <p:spPr>
          <a:xfrm>
            <a:off x="3155743" y="1371600"/>
            <a:ext cx="2832571" cy="1200329"/>
          </a:xfrm>
          <a:prstGeom prst="rect">
            <a:avLst/>
          </a:prstGeom>
          <a:noFill/>
        </p:spPr>
        <p:txBody>
          <a:bodyPr wrap="none" rtlCol="0">
            <a:spAutoFit/>
          </a:bodyPr>
          <a:lstStyle/>
          <a:p>
            <a:pPr algn="ctr"/>
            <a:r>
              <a:rPr lang="en-US" sz="7200" b="1" dirty="0" smtClean="0">
                <a:solidFill>
                  <a:schemeClr val="tx2">
                    <a:lumMod val="60000"/>
                    <a:lumOff val="40000"/>
                  </a:schemeClr>
                </a:solidFill>
              </a:rPr>
              <a:t>Level 2</a:t>
            </a:r>
            <a:endParaRPr lang="en-US" sz="7200" b="1" dirty="0">
              <a:solidFill>
                <a:schemeClr val="tx2">
                  <a:lumMod val="60000"/>
                  <a:lumOff val="40000"/>
                </a:schemeClr>
              </a:solidFill>
            </a:endParaRPr>
          </a:p>
        </p:txBody>
      </p:sp>
      <p:sp>
        <p:nvSpPr>
          <p:cNvPr id="4" name="TextBox 3"/>
          <p:cNvSpPr txBox="1"/>
          <p:nvPr/>
        </p:nvSpPr>
        <p:spPr>
          <a:xfrm>
            <a:off x="2133512" y="3257729"/>
            <a:ext cx="4877105" cy="1200329"/>
          </a:xfrm>
          <a:prstGeom prst="rect">
            <a:avLst/>
          </a:prstGeom>
          <a:noFill/>
        </p:spPr>
        <p:txBody>
          <a:bodyPr wrap="none" rtlCol="0">
            <a:spAutoFit/>
          </a:bodyPr>
          <a:lstStyle/>
          <a:p>
            <a:pPr algn="ctr"/>
            <a:r>
              <a:rPr lang="en-US" sz="2400" b="1" dirty="0">
                <a:solidFill>
                  <a:schemeClr val="tx2">
                    <a:lumMod val="60000"/>
                    <a:lumOff val="40000"/>
                  </a:schemeClr>
                </a:solidFill>
              </a:rPr>
              <a:t>Use this level if </a:t>
            </a:r>
            <a:r>
              <a:rPr lang="en-US" sz="2400" b="1" i="1" u="sng" dirty="0">
                <a:solidFill>
                  <a:schemeClr val="tx2">
                    <a:lumMod val="60000"/>
                    <a:lumOff val="40000"/>
                  </a:schemeClr>
                </a:solidFill>
              </a:rPr>
              <a:t>both</a:t>
            </a:r>
            <a:r>
              <a:rPr lang="en-US" sz="2400" b="1" dirty="0">
                <a:solidFill>
                  <a:schemeClr val="tx2">
                    <a:lumMod val="60000"/>
                    <a:lumOff val="40000"/>
                  </a:schemeClr>
                </a:solidFill>
              </a:rPr>
              <a:t> </a:t>
            </a:r>
          </a:p>
          <a:p>
            <a:pPr algn="ctr"/>
            <a:r>
              <a:rPr lang="en-US" sz="2400" b="1" dirty="0">
                <a:solidFill>
                  <a:schemeClr val="tx2">
                    <a:lumMod val="60000"/>
                    <a:lumOff val="40000"/>
                  </a:schemeClr>
                </a:solidFill>
              </a:rPr>
              <a:t>multiplication and ratios </a:t>
            </a:r>
          </a:p>
          <a:p>
            <a:pPr algn="ctr"/>
            <a:r>
              <a:rPr lang="en-US" sz="2400" b="1" dirty="0">
                <a:solidFill>
                  <a:schemeClr val="tx2">
                    <a:lumMod val="60000"/>
                    <a:lumOff val="40000"/>
                  </a:schemeClr>
                </a:solidFill>
              </a:rPr>
              <a:t>have been introduced your students.</a:t>
            </a:r>
            <a:endParaRPr lang="en-US" sz="2400" b="1" i="1" u="sng" dirty="0">
              <a:solidFill>
                <a:schemeClr val="tx2">
                  <a:lumMod val="60000"/>
                  <a:lumOff val="40000"/>
                </a:schemeClr>
              </a:solidFill>
            </a:endParaRPr>
          </a:p>
        </p:txBody>
      </p:sp>
    </p:spTree>
    <p:extLst>
      <p:ext uri="{BB962C8B-B14F-4D97-AF65-F5344CB8AC3E}">
        <p14:creationId xmlns:p14="http://schemas.microsoft.com/office/powerpoint/2010/main" val="10052270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 name="Rectangle 43"/>
          <p:cNvSpPr/>
          <p:nvPr/>
        </p:nvSpPr>
        <p:spPr>
          <a:xfrm>
            <a:off x="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632460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p:cNvSpPr/>
          <p:nvPr/>
        </p:nvSpPr>
        <p:spPr>
          <a:xfrm>
            <a:off x="0" y="0"/>
            <a:ext cx="9144000" cy="609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118" name="Rectangle 117"/>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1:  </a:t>
            </a:r>
            <a:r>
              <a:rPr lang="en-US" sz="1000" dirty="0" smtClean="0">
                <a:solidFill>
                  <a:schemeClr val="tx1"/>
                </a:solidFill>
              </a:rPr>
              <a:t>How do you see this structure?  How else can you see it?  How many cubes are there? </a:t>
            </a:r>
            <a:endParaRPr lang="en-US" sz="1000" dirty="0">
              <a:solidFill>
                <a:schemeClr val="tx1"/>
              </a:solidFill>
            </a:endParaRPr>
          </a:p>
        </p:txBody>
      </p:sp>
      <p:sp>
        <p:nvSpPr>
          <p:cNvPr id="119" name="TextBox 118"/>
          <p:cNvSpPr txBox="1"/>
          <p:nvPr/>
        </p:nvSpPr>
        <p:spPr>
          <a:xfrm>
            <a:off x="6822532" y="6642556"/>
            <a:ext cx="2321468" cy="215444"/>
          </a:xfrm>
          <a:prstGeom prst="rect">
            <a:avLst/>
          </a:prstGeom>
          <a:noFill/>
        </p:spPr>
        <p:txBody>
          <a:bodyPr wrap="none" rtlCol="0">
            <a:spAutoFit/>
          </a:bodyPr>
          <a:lstStyle/>
          <a:p>
            <a:pPr algn="r"/>
            <a:r>
              <a:rPr lang="en-US" sz="800" b="1" dirty="0" smtClean="0"/>
              <a:t>Find more resources at </a:t>
            </a:r>
            <a:r>
              <a:rPr lang="en-US" sz="800" b="1" dirty="0" smtClean="0">
                <a:hlinkClick r:id="rId2"/>
              </a:rPr>
              <a:t>www.stevewyborney.com</a:t>
            </a:r>
            <a:r>
              <a:rPr lang="en-US" sz="800" b="1" dirty="0" smtClean="0"/>
              <a:t> </a:t>
            </a:r>
            <a:endParaRPr lang="en-US" sz="800" b="1" dirty="0"/>
          </a:p>
        </p:txBody>
      </p:sp>
      <p:grpSp>
        <p:nvGrpSpPr>
          <p:cNvPr id="55" name="Group 54"/>
          <p:cNvGrpSpPr/>
          <p:nvPr/>
        </p:nvGrpSpPr>
        <p:grpSpPr>
          <a:xfrm>
            <a:off x="3429000" y="827280"/>
            <a:ext cx="2303270" cy="1566670"/>
            <a:chOff x="3625850" y="827280"/>
            <a:chExt cx="2303270" cy="1566670"/>
          </a:xfrm>
          <a:solidFill>
            <a:schemeClr val="bg1"/>
          </a:solidFill>
        </p:grpSpPr>
        <p:sp>
          <p:nvSpPr>
            <p:cNvPr id="56" name="Cube 55"/>
            <p:cNvSpPr/>
            <p:nvPr/>
          </p:nvSpPr>
          <p:spPr>
            <a:xfrm>
              <a:off x="3886200" y="1614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Cube 56"/>
            <p:cNvSpPr/>
            <p:nvPr/>
          </p:nvSpPr>
          <p:spPr>
            <a:xfrm>
              <a:off x="4267200" y="1614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Cube 57"/>
            <p:cNvSpPr/>
            <p:nvPr/>
          </p:nvSpPr>
          <p:spPr>
            <a:xfrm>
              <a:off x="4267200" y="12192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Cube 58"/>
            <p:cNvSpPr/>
            <p:nvPr/>
          </p:nvSpPr>
          <p:spPr>
            <a:xfrm>
              <a:off x="4648200" y="1614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Cube 59"/>
            <p:cNvSpPr/>
            <p:nvPr/>
          </p:nvSpPr>
          <p:spPr>
            <a:xfrm>
              <a:off x="4648200" y="12192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Cube 60"/>
            <p:cNvSpPr/>
            <p:nvPr/>
          </p:nvSpPr>
          <p:spPr>
            <a:xfrm>
              <a:off x="4648200" y="827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Cube 61"/>
            <p:cNvSpPr/>
            <p:nvPr/>
          </p:nvSpPr>
          <p:spPr>
            <a:xfrm>
              <a:off x="5029200" y="1614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Cube 62"/>
            <p:cNvSpPr/>
            <p:nvPr/>
          </p:nvSpPr>
          <p:spPr>
            <a:xfrm>
              <a:off x="5029200" y="12192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Cube 63"/>
            <p:cNvSpPr/>
            <p:nvPr/>
          </p:nvSpPr>
          <p:spPr>
            <a:xfrm>
              <a:off x="5410200" y="1614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Cube 64"/>
            <p:cNvSpPr/>
            <p:nvPr/>
          </p:nvSpPr>
          <p:spPr>
            <a:xfrm>
              <a:off x="3759200" y="1741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Cube 65"/>
            <p:cNvSpPr/>
            <p:nvPr/>
          </p:nvSpPr>
          <p:spPr>
            <a:xfrm>
              <a:off x="4140200" y="1741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Cube 66"/>
            <p:cNvSpPr/>
            <p:nvPr/>
          </p:nvSpPr>
          <p:spPr>
            <a:xfrm>
              <a:off x="4140200" y="13462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Cube 67"/>
            <p:cNvSpPr/>
            <p:nvPr/>
          </p:nvSpPr>
          <p:spPr>
            <a:xfrm>
              <a:off x="4521200" y="1741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Cube 68"/>
            <p:cNvSpPr/>
            <p:nvPr/>
          </p:nvSpPr>
          <p:spPr>
            <a:xfrm>
              <a:off x="4521200" y="13462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Cube 69"/>
            <p:cNvSpPr/>
            <p:nvPr/>
          </p:nvSpPr>
          <p:spPr>
            <a:xfrm>
              <a:off x="4521200" y="954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Cube 70"/>
            <p:cNvSpPr/>
            <p:nvPr/>
          </p:nvSpPr>
          <p:spPr>
            <a:xfrm>
              <a:off x="4902200" y="1741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Cube 71"/>
            <p:cNvSpPr/>
            <p:nvPr/>
          </p:nvSpPr>
          <p:spPr>
            <a:xfrm>
              <a:off x="4902200" y="13462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Cube 72"/>
            <p:cNvSpPr/>
            <p:nvPr/>
          </p:nvSpPr>
          <p:spPr>
            <a:xfrm>
              <a:off x="5283200" y="1741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Cube 73"/>
            <p:cNvSpPr/>
            <p:nvPr/>
          </p:nvSpPr>
          <p:spPr>
            <a:xfrm>
              <a:off x="3625850" y="187503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Cube 74"/>
            <p:cNvSpPr/>
            <p:nvPr/>
          </p:nvSpPr>
          <p:spPr>
            <a:xfrm>
              <a:off x="4006850" y="187503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Cube 75"/>
            <p:cNvSpPr/>
            <p:nvPr/>
          </p:nvSpPr>
          <p:spPr>
            <a:xfrm>
              <a:off x="4006850" y="147955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Cube 76"/>
            <p:cNvSpPr/>
            <p:nvPr/>
          </p:nvSpPr>
          <p:spPr>
            <a:xfrm>
              <a:off x="4387850" y="187503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Cube 77"/>
            <p:cNvSpPr/>
            <p:nvPr/>
          </p:nvSpPr>
          <p:spPr>
            <a:xfrm>
              <a:off x="4387850" y="147955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Cube 78"/>
            <p:cNvSpPr/>
            <p:nvPr/>
          </p:nvSpPr>
          <p:spPr>
            <a:xfrm>
              <a:off x="4387850" y="108763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Cube 79"/>
            <p:cNvSpPr/>
            <p:nvPr/>
          </p:nvSpPr>
          <p:spPr>
            <a:xfrm>
              <a:off x="4768850" y="187503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Cube 80"/>
            <p:cNvSpPr/>
            <p:nvPr/>
          </p:nvSpPr>
          <p:spPr>
            <a:xfrm>
              <a:off x="4768850" y="147955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Cube 81"/>
            <p:cNvSpPr/>
            <p:nvPr/>
          </p:nvSpPr>
          <p:spPr>
            <a:xfrm>
              <a:off x="5149850" y="187503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988780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fade">
                                      <p:cBhvr>
                                        <p:cTn id="7" dur="500"/>
                                        <p:tgtEl>
                                          <p:spTgt spid="5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8"/>
                                        </p:tgtEl>
                                        <p:attrNameLst>
                                          <p:attrName>style.visibility</p:attrName>
                                        </p:attrNameLst>
                                      </p:cBhvr>
                                      <p:to>
                                        <p:strVal val="visible"/>
                                      </p:to>
                                    </p:set>
                                    <p:animEffect transition="in" filter="fade">
                                      <p:cBhvr>
                                        <p:cTn id="10" dur="500"/>
                                        <p:tgtEl>
                                          <p:spTgt spid="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70" name="Group 169"/>
          <p:cNvGrpSpPr/>
          <p:nvPr/>
        </p:nvGrpSpPr>
        <p:grpSpPr>
          <a:xfrm>
            <a:off x="3429000" y="827280"/>
            <a:ext cx="2303270" cy="1566670"/>
            <a:chOff x="3625850" y="827280"/>
            <a:chExt cx="2303270" cy="1566670"/>
          </a:xfrm>
        </p:grpSpPr>
        <p:sp>
          <p:nvSpPr>
            <p:cNvPr id="171" name="Cube 170"/>
            <p:cNvSpPr/>
            <p:nvPr/>
          </p:nvSpPr>
          <p:spPr>
            <a:xfrm>
              <a:off x="3886200" y="16146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Cube 171"/>
            <p:cNvSpPr/>
            <p:nvPr/>
          </p:nvSpPr>
          <p:spPr>
            <a:xfrm>
              <a:off x="4267200" y="16146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Cube 173"/>
            <p:cNvSpPr/>
            <p:nvPr/>
          </p:nvSpPr>
          <p:spPr>
            <a:xfrm>
              <a:off x="4267200" y="12192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Cube 174"/>
            <p:cNvSpPr/>
            <p:nvPr/>
          </p:nvSpPr>
          <p:spPr>
            <a:xfrm>
              <a:off x="4648200" y="16146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Cube 175"/>
            <p:cNvSpPr/>
            <p:nvPr/>
          </p:nvSpPr>
          <p:spPr>
            <a:xfrm>
              <a:off x="4648200" y="12192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Cube 221"/>
            <p:cNvSpPr/>
            <p:nvPr/>
          </p:nvSpPr>
          <p:spPr>
            <a:xfrm>
              <a:off x="4648200" y="827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Cube 222"/>
            <p:cNvSpPr/>
            <p:nvPr/>
          </p:nvSpPr>
          <p:spPr>
            <a:xfrm>
              <a:off x="5029200" y="16146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Cube 223"/>
            <p:cNvSpPr/>
            <p:nvPr/>
          </p:nvSpPr>
          <p:spPr>
            <a:xfrm>
              <a:off x="5029200" y="12192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 name="Cube 224"/>
            <p:cNvSpPr/>
            <p:nvPr/>
          </p:nvSpPr>
          <p:spPr>
            <a:xfrm>
              <a:off x="5410200" y="16146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Cube 225"/>
            <p:cNvSpPr/>
            <p:nvPr/>
          </p:nvSpPr>
          <p:spPr>
            <a:xfrm>
              <a:off x="3759200" y="17416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7" name="Cube 226"/>
            <p:cNvSpPr/>
            <p:nvPr/>
          </p:nvSpPr>
          <p:spPr>
            <a:xfrm>
              <a:off x="4140200" y="17416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8" name="Cube 227"/>
            <p:cNvSpPr/>
            <p:nvPr/>
          </p:nvSpPr>
          <p:spPr>
            <a:xfrm>
              <a:off x="4140200" y="13462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Cube 228"/>
            <p:cNvSpPr/>
            <p:nvPr/>
          </p:nvSpPr>
          <p:spPr>
            <a:xfrm>
              <a:off x="4521200" y="17416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Cube 229"/>
            <p:cNvSpPr/>
            <p:nvPr/>
          </p:nvSpPr>
          <p:spPr>
            <a:xfrm>
              <a:off x="4521200" y="13462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Cube 230"/>
            <p:cNvSpPr/>
            <p:nvPr/>
          </p:nvSpPr>
          <p:spPr>
            <a:xfrm>
              <a:off x="4521200" y="954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Cube 231"/>
            <p:cNvSpPr/>
            <p:nvPr/>
          </p:nvSpPr>
          <p:spPr>
            <a:xfrm>
              <a:off x="4902200" y="17416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Cube 232"/>
            <p:cNvSpPr/>
            <p:nvPr/>
          </p:nvSpPr>
          <p:spPr>
            <a:xfrm>
              <a:off x="4902200" y="13462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Cube 233"/>
            <p:cNvSpPr/>
            <p:nvPr/>
          </p:nvSpPr>
          <p:spPr>
            <a:xfrm>
              <a:off x="5283200" y="17416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Cube 234"/>
            <p:cNvSpPr/>
            <p:nvPr/>
          </p:nvSpPr>
          <p:spPr>
            <a:xfrm>
              <a:off x="3625850" y="187503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Cube 235"/>
            <p:cNvSpPr/>
            <p:nvPr/>
          </p:nvSpPr>
          <p:spPr>
            <a:xfrm>
              <a:off x="4006850" y="187503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Cube 236"/>
            <p:cNvSpPr/>
            <p:nvPr/>
          </p:nvSpPr>
          <p:spPr>
            <a:xfrm>
              <a:off x="4006850" y="147955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8" name="Cube 237"/>
            <p:cNvSpPr/>
            <p:nvPr/>
          </p:nvSpPr>
          <p:spPr>
            <a:xfrm>
              <a:off x="4387850" y="187503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9" name="Cube 238"/>
            <p:cNvSpPr/>
            <p:nvPr/>
          </p:nvSpPr>
          <p:spPr>
            <a:xfrm>
              <a:off x="4387850" y="147955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0" name="Cube 239"/>
            <p:cNvSpPr/>
            <p:nvPr/>
          </p:nvSpPr>
          <p:spPr>
            <a:xfrm>
              <a:off x="4387850" y="108763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1" name="Cube 240"/>
            <p:cNvSpPr/>
            <p:nvPr/>
          </p:nvSpPr>
          <p:spPr>
            <a:xfrm>
              <a:off x="4768850" y="187503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2" name="Cube 241"/>
            <p:cNvSpPr/>
            <p:nvPr/>
          </p:nvSpPr>
          <p:spPr>
            <a:xfrm>
              <a:off x="4768850" y="147955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Cube 242"/>
            <p:cNvSpPr/>
            <p:nvPr/>
          </p:nvSpPr>
          <p:spPr>
            <a:xfrm>
              <a:off x="5149850" y="187503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p:cNvGrpSpPr/>
          <p:nvPr/>
        </p:nvGrpSpPr>
        <p:grpSpPr>
          <a:xfrm>
            <a:off x="0" y="0"/>
            <a:ext cx="9144000" cy="6858000"/>
            <a:chOff x="0" y="0"/>
            <a:chExt cx="9144000" cy="6858000"/>
          </a:xfrm>
        </p:grpSpPr>
        <p:sp>
          <p:nvSpPr>
            <p:cNvPr id="118" name="Rectangle 117"/>
            <p:cNvSpPr/>
            <p:nvPr/>
          </p:nvSpPr>
          <p:spPr>
            <a:xfrm>
              <a:off x="2819400" y="0"/>
              <a:ext cx="35052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p:cNvSpPr/>
            <p:nvPr/>
          </p:nvSpPr>
          <p:spPr>
            <a:xfrm>
              <a:off x="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632460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50" name="TextBox 549"/>
          <p:cNvSpPr txBox="1"/>
          <p:nvPr/>
        </p:nvSpPr>
        <p:spPr>
          <a:xfrm>
            <a:off x="6822532" y="6642556"/>
            <a:ext cx="2321468" cy="215444"/>
          </a:xfrm>
          <a:prstGeom prst="rect">
            <a:avLst/>
          </a:prstGeom>
          <a:noFill/>
        </p:spPr>
        <p:txBody>
          <a:bodyPr wrap="none" rtlCol="0">
            <a:spAutoFit/>
          </a:bodyPr>
          <a:lstStyle/>
          <a:p>
            <a:pPr algn="r"/>
            <a:r>
              <a:rPr lang="en-US" sz="800" b="1" dirty="0" smtClean="0"/>
              <a:t>Find more resources at </a:t>
            </a:r>
            <a:r>
              <a:rPr lang="en-US" sz="800" b="1" dirty="0" smtClean="0">
                <a:hlinkClick r:id="rId2"/>
              </a:rPr>
              <a:t>www.stevewyborney.com</a:t>
            </a:r>
            <a:r>
              <a:rPr lang="en-US" sz="800" b="1" dirty="0" smtClean="0"/>
              <a:t> </a:t>
            </a:r>
            <a:endParaRPr lang="en-US" sz="800" b="1" dirty="0"/>
          </a:p>
        </p:txBody>
      </p:sp>
      <p:sp>
        <p:nvSpPr>
          <p:cNvPr id="112" name="Rectangle 111"/>
          <p:cNvSpPr/>
          <p:nvPr/>
        </p:nvSpPr>
        <p:spPr>
          <a:xfrm>
            <a:off x="0" y="0"/>
            <a:ext cx="9144000" cy="609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sp>
        <p:nvSpPr>
          <p:cNvPr id="110" name="Rectangle 109"/>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2:  </a:t>
            </a:r>
            <a:r>
              <a:rPr lang="en-US" sz="1000" dirty="0" smtClean="0">
                <a:solidFill>
                  <a:schemeClr val="tx1"/>
                </a:solidFill>
              </a:rPr>
              <a:t>I’m going to make 2 copies of this structure...</a:t>
            </a:r>
            <a:endParaRPr lang="en-US" sz="1000" dirty="0">
              <a:solidFill>
                <a:schemeClr val="tx1"/>
              </a:solidFill>
            </a:endParaRPr>
          </a:p>
        </p:txBody>
      </p:sp>
      <p:sp>
        <p:nvSpPr>
          <p:cNvPr id="111" name="Rectangle 110"/>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2:  </a:t>
            </a:r>
            <a:r>
              <a:rPr lang="en-US" sz="1000" dirty="0" smtClean="0">
                <a:solidFill>
                  <a:schemeClr val="tx1"/>
                </a:solidFill>
              </a:rPr>
              <a:t>Now look carefully at the top structure.  I’m going to change the colors…</a:t>
            </a:r>
            <a:endParaRPr lang="en-US" sz="1000" dirty="0">
              <a:solidFill>
                <a:schemeClr val="tx1"/>
              </a:solidFill>
            </a:endParaRPr>
          </a:p>
        </p:txBody>
      </p:sp>
      <p:sp>
        <p:nvSpPr>
          <p:cNvPr id="113" name="Rectangle 112"/>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2:  </a:t>
            </a:r>
            <a:r>
              <a:rPr lang="en-US" sz="1000" dirty="0" smtClean="0">
                <a:solidFill>
                  <a:schemeClr val="tx1"/>
                </a:solidFill>
              </a:rPr>
              <a:t>What do you </a:t>
            </a:r>
            <a:r>
              <a:rPr lang="en-US" sz="1000" dirty="0">
                <a:solidFill>
                  <a:schemeClr val="tx1"/>
                </a:solidFill>
              </a:rPr>
              <a:t>notice? </a:t>
            </a:r>
            <a:r>
              <a:rPr lang="en-US" sz="1000" dirty="0" smtClean="0">
                <a:solidFill>
                  <a:schemeClr val="tx1"/>
                </a:solidFill>
              </a:rPr>
              <a:t>      (discussion)</a:t>
            </a:r>
            <a:endParaRPr lang="en-US" sz="1000" dirty="0">
              <a:solidFill>
                <a:schemeClr val="tx1"/>
              </a:solidFill>
            </a:endParaRPr>
          </a:p>
        </p:txBody>
      </p:sp>
      <p:sp>
        <p:nvSpPr>
          <p:cNvPr id="116" name="Rectangle 115"/>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2:  </a:t>
            </a:r>
            <a:r>
              <a:rPr lang="en-US" sz="1000" dirty="0" smtClean="0">
                <a:solidFill>
                  <a:schemeClr val="tx1"/>
                </a:solidFill>
              </a:rPr>
              <a:t>Now </a:t>
            </a:r>
            <a:r>
              <a:rPr lang="en-US" sz="1000" dirty="0">
                <a:solidFill>
                  <a:schemeClr val="tx1"/>
                </a:solidFill>
              </a:rPr>
              <a:t>look carefully at the </a:t>
            </a:r>
            <a:r>
              <a:rPr lang="en-US" sz="1000" dirty="0" smtClean="0">
                <a:solidFill>
                  <a:schemeClr val="tx1"/>
                </a:solidFill>
              </a:rPr>
              <a:t>middle </a:t>
            </a:r>
            <a:r>
              <a:rPr lang="en-US" sz="1000" dirty="0">
                <a:solidFill>
                  <a:schemeClr val="tx1"/>
                </a:solidFill>
              </a:rPr>
              <a:t>structure.  I’m going to change the colors</a:t>
            </a:r>
            <a:r>
              <a:rPr lang="en-US" sz="1000" dirty="0" smtClean="0">
                <a:solidFill>
                  <a:schemeClr val="tx1"/>
                </a:solidFill>
              </a:rPr>
              <a:t>…</a:t>
            </a:r>
            <a:endParaRPr lang="en-US" sz="1000" dirty="0">
              <a:solidFill>
                <a:schemeClr val="tx1"/>
              </a:solidFill>
            </a:endParaRPr>
          </a:p>
        </p:txBody>
      </p:sp>
      <p:sp>
        <p:nvSpPr>
          <p:cNvPr id="114" name="Rectangle 113"/>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2:  </a:t>
            </a:r>
            <a:r>
              <a:rPr lang="en-US" sz="1000" dirty="0" smtClean="0">
                <a:solidFill>
                  <a:schemeClr val="tx1"/>
                </a:solidFill>
              </a:rPr>
              <a:t>What do </a:t>
            </a:r>
            <a:r>
              <a:rPr lang="en-US" sz="1000" dirty="0">
                <a:solidFill>
                  <a:schemeClr val="tx1"/>
                </a:solidFill>
              </a:rPr>
              <a:t>you notice?       (discussion</a:t>
            </a:r>
            <a:r>
              <a:rPr lang="en-US" sz="1000" dirty="0" smtClean="0">
                <a:solidFill>
                  <a:schemeClr val="tx1"/>
                </a:solidFill>
              </a:rPr>
              <a:t>)</a:t>
            </a:r>
            <a:endParaRPr lang="en-US" sz="1000" dirty="0">
              <a:solidFill>
                <a:schemeClr val="tx1"/>
              </a:solidFill>
            </a:endParaRPr>
          </a:p>
        </p:txBody>
      </p:sp>
      <p:sp>
        <p:nvSpPr>
          <p:cNvPr id="117" name="Rectangle 116"/>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2:  </a:t>
            </a:r>
            <a:r>
              <a:rPr lang="en-US" sz="1000" dirty="0" smtClean="0">
                <a:solidFill>
                  <a:schemeClr val="tx1"/>
                </a:solidFill>
              </a:rPr>
              <a:t>Now look </a:t>
            </a:r>
            <a:r>
              <a:rPr lang="en-US" sz="1000" dirty="0">
                <a:solidFill>
                  <a:schemeClr val="tx1"/>
                </a:solidFill>
              </a:rPr>
              <a:t>carefully at the </a:t>
            </a:r>
            <a:r>
              <a:rPr lang="en-US" sz="1000" dirty="0" smtClean="0">
                <a:solidFill>
                  <a:schemeClr val="tx1"/>
                </a:solidFill>
              </a:rPr>
              <a:t>bottom structure</a:t>
            </a:r>
            <a:r>
              <a:rPr lang="en-US" sz="1000" dirty="0">
                <a:solidFill>
                  <a:schemeClr val="tx1"/>
                </a:solidFill>
              </a:rPr>
              <a:t>.  I’m going to change the colors</a:t>
            </a:r>
            <a:r>
              <a:rPr lang="en-US" sz="1000" dirty="0" smtClean="0">
                <a:solidFill>
                  <a:schemeClr val="tx1"/>
                </a:solidFill>
              </a:rPr>
              <a:t>…</a:t>
            </a:r>
            <a:endParaRPr lang="en-US" sz="1000" dirty="0">
              <a:solidFill>
                <a:schemeClr val="tx1"/>
              </a:solidFill>
            </a:endParaRPr>
          </a:p>
        </p:txBody>
      </p:sp>
      <p:sp>
        <p:nvSpPr>
          <p:cNvPr id="119" name="Rectangle 118"/>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2:  </a:t>
            </a:r>
            <a:r>
              <a:rPr lang="en-US" sz="1000" dirty="0" smtClean="0">
                <a:solidFill>
                  <a:schemeClr val="tx1"/>
                </a:solidFill>
              </a:rPr>
              <a:t>What do </a:t>
            </a:r>
            <a:r>
              <a:rPr lang="en-US" sz="1000" dirty="0">
                <a:solidFill>
                  <a:schemeClr val="tx1"/>
                </a:solidFill>
              </a:rPr>
              <a:t>you notice?       (discussion) </a:t>
            </a:r>
          </a:p>
        </p:txBody>
      </p:sp>
      <p:grpSp>
        <p:nvGrpSpPr>
          <p:cNvPr id="244" name="Group 243"/>
          <p:cNvGrpSpPr/>
          <p:nvPr/>
        </p:nvGrpSpPr>
        <p:grpSpPr>
          <a:xfrm>
            <a:off x="3429000" y="2960880"/>
            <a:ext cx="2304160" cy="1566670"/>
            <a:chOff x="3625850" y="2960880"/>
            <a:chExt cx="2304160" cy="1566670"/>
          </a:xfrm>
        </p:grpSpPr>
        <p:sp>
          <p:nvSpPr>
            <p:cNvPr id="245" name="Cube 244"/>
            <p:cNvSpPr/>
            <p:nvPr/>
          </p:nvSpPr>
          <p:spPr>
            <a:xfrm>
              <a:off x="3886200" y="37482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 name="Cube 245"/>
            <p:cNvSpPr/>
            <p:nvPr/>
          </p:nvSpPr>
          <p:spPr>
            <a:xfrm>
              <a:off x="4267200" y="3748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7" name="Cube 246"/>
            <p:cNvSpPr/>
            <p:nvPr/>
          </p:nvSpPr>
          <p:spPr>
            <a:xfrm>
              <a:off x="4267200" y="335280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Cube 247"/>
            <p:cNvSpPr/>
            <p:nvPr/>
          </p:nvSpPr>
          <p:spPr>
            <a:xfrm>
              <a:off x="4648200" y="3748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Cube 248"/>
            <p:cNvSpPr/>
            <p:nvPr/>
          </p:nvSpPr>
          <p:spPr>
            <a:xfrm>
              <a:off x="4648200" y="33528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Cube 249"/>
            <p:cNvSpPr/>
            <p:nvPr/>
          </p:nvSpPr>
          <p:spPr>
            <a:xfrm>
              <a:off x="4648200" y="29608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Cube 250"/>
            <p:cNvSpPr/>
            <p:nvPr/>
          </p:nvSpPr>
          <p:spPr>
            <a:xfrm>
              <a:off x="5029200" y="3748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2" name="Cube 251"/>
            <p:cNvSpPr/>
            <p:nvPr/>
          </p:nvSpPr>
          <p:spPr>
            <a:xfrm>
              <a:off x="5030090" y="33528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Cube 252"/>
            <p:cNvSpPr/>
            <p:nvPr/>
          </p:nvSpPr>
          <p:spPr>
            <a:xfrm>
              <a:off x="5411090" y="3748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Cube 253"/>
            <p:cNvSpPr/>
            <p:nvPr/>
          </p:nvSpPr>
          <p:spPr>
            <a:xfrm>
              <a:off x="3759200" y="38752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Cube 254"/>
            <p:cNvSpPr/>
            <p:nvPr/>
          </p:nvSpPr>
          <p:spPr>
            <a:xfrm>
              <a:off x="4140200" y="38752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 name="Cube 255"/>
            <p:cNvSpPr/>
            <p:nvPr/>
          </p:nvSpPr>
          <p:spPr>
            <a:xfrm>
              <a:off x="4140200" y="347980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7" name="Cube 256"/>
            <p:cNvSpPr/>
            <p:nvPr/>
          </p:nvSpPr>
          <p:spPr>
            <a:xfrm>
              <a:off x="4521200" y="3875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8" name="Cube 257"/>
            <p:cNvSpPr/>
            <p:nvPr/>
          </p:nvSpPr>
          <p:spPr>
            <a:xfrm>
              <a:off x="4521200" y="34798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9" name="Cube 258"/>
            <p:cNvSpPr/>
            <p:nvPr/>
          </p:nvSpPr>
          <p:spPr>
            <a:xfrm>
              <a:off x="4521200" y="30878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0" name="Cube 259"/>
            <p:cNvSpPr/>
            <p:nvPr/>
          </p:nvSpPr>
          <p:spPr>
            <a:xfrm>
              <a:off x="4902200" y="3875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1" name="Cube 260"/>
            <p:cNvSpPr/>
            <p:nvPr/>
          </p:nvSpPr>
          <p:spPr>
            <a:xfrm>
              <a:off x="4903090" y="34798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2" name="Cube 261"/>
            <p:cNvSpPr/>
            <p:nvPr/>
          </p:nvSpPr>
          <p:spPr>
            <a:xfrm>
              <a:off x="5284090" y="3875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3" name="Cube 262"/>
            <p:cNvSpPr/>
            <p:nvPr/>
          </p:nvSpPr>
          <p:spPr>
            <a:xfrm>
              <a:off x="3625850" y="400863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4" name="Cube 263"/>
            <p:cNvSpPr/>
            <p:nvPr/>
          </p:nvSpPr>
          <p:spPr>
            <a:xfrm>
              <a:off x="4006850" y="400863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Cube 264"/>
            <p:cNvSpPr/>
            <p:nvPr/>
          </p:nvSpPr>
          <p:spPr>
            <a:xfrm>
              <a:off x="4006850" y="361315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Cube 265"/>
            <p:cNvSpPr/>
            <p:nvPr/>
          </p:nvSpPr>
          <p:spPr>
            <a:xfrm>
              <a:off x="4387850" y="400863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Cube 266"/>
            <p:cNvSpPr/>
            <p:nvPr/>
          </p:nvSpPr>
          <p:spPr>
            <a:xfrm>
              <a:off x="4387850" y="361315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8" name="Cube 267"/>
            <p:cNvSpPr/>
            <p:nvPr/>
          </p:nvSpPr>
          <p:spPr>
            <a:xfrm>
              <a:off x="4387850" y="322123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9" name="Cube 268"/>
            <p:cNvSpPr/>
            <p:nvPr/>
          </p:nvSpPr>
          <p:spPr>
            <a:xfrm>
              <a:off x="4769740" y="400863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0" name="Cube 269"/>
            <p:cNvSpPr/>
            <p:nvPr/>
          </p:nvSpPr>
          <p:spPr>
            <a:xfrm>
              <a:off x="4769740" y="361315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1" name="Cube 270"/>
            <p:cNvSpPr/>
            <p:nvPr/>
          </p:nvSpPr>
          <p:spPr>
            <a:xfrm>
              <a:off x="5150740" y="400863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2" name="Group 271"/>
          <p:cNvGrpSpPr/>
          <p:nvPr/>
        </p:nvGrpSpPr>
        <p:grpSpPr>
          <a:xfrm>
            <a:off x="3429000" y="5094480"/>
            <a:ext cx="2303270" cy="1566670"/>
            <a:chOff x="3625850" y="5094480"/>
            <a:chExt cx="2303270" cy="1566670"/>
          </a:xfrm>
        </p:grpSpPr>
        <p:sp>
          <p:nvSpPr>
            <p:cNvPr id="273" name="Cube 272"/>
            <p:cNvSpPr/>
            <p:nvPr/>
          </p:nvSpPr>
          <p:spPr>
            <a:xfrm>
              <a:off x="3886200" y="5881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4" name="Cube 273"/>
            <p:cNvSpPr/>
            <p:nvPr/>
          </p:nvSpPr>
          <p:spPr>
            <a:xfrm>
              <a:off x="4267200" y="5881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Cube 274"/>
            <p:cNvSpPr/>
            <p:nvPr/>
          </p:nvSpPr>
          <p:spPr>
            <a:xfrm>
              <a:off x="4267200" y="54864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Cube 275"/>
            <p:cNvSpPr/>
            <p:nvPr/>
          </p:nvSpPr>
          <p:spPr>
            <a:xfrm>
              <a:off x="4648200" y="5881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7" name="Cube 276"/>
            <p:cNvSpPr/>
            <p:nvPr/>
          </p:nvSpPr>
          <p:spPr>
            <a:xfrm>
              <a:off x="4648200" y="54864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8" name="Cube 277"/>
            <p:cNvSpPr/>
            <p:nvPr/>
          </p:nvSpPr>
          <p:spPr>
            <a:xfrm>
              <a:off x="4648200" y="50944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9" name="Cube 278"/>
            <p:cNvSpPr/>
            <p:nvPr/>
          </p:nvSpPr>
          <p:spPr>
            <a:xfrm>
              <a:off x="5029200" y="5881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0" name="Cube 279"/>
            <p:cNvSpPr/>
            <p:nvPr/>
          </p:nvSpPr>
          <p:spPr>
            <a:xfrm>
              <a:off x="5029200" y="54864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1" name="Cube 280"/>
            <p:cNvSpPr/>
            <p:nvPr/>
          </p:nvSpPr>
          <p:spPr>
            <a:xfrm>
              <a:off x="5410200" y="5881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2" name="Cube 281"/>
            <p:cNvSpPr/>
            <p:nvPr/>
          </p:nvSpPr>
          <p:spPr>
            <a:xfrm>
              <a:off x="3759200" y="6008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3" name="Cube 282"/>
            <p:cNvSpPr/>
            <p:nvPr/>
          </p:nvSpPr>
          <p:spPr>
            <a:xfrm>
              <a:off x="4140200" y="6008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Cube 283"/>
            <p:cNvSpPr/>
            <p:nvPr/>
          </p:nvSpPr>
          <p:spPr>
            <a:xfrm>
              <a:off x="4140200" y="56134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5" name="Cube 284"/>
            <p:cNvSpPr/>
            <p:nvPr/>
          </p:nvSpPr>
          <p:spPr>
            <a:xfrm>
              <a:off x="4521200" y="6008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 name="Cube 285"/>
            <p:cNvSpPr/>
            <p:nvPr/>
          </p:nvSpPr>
          <p:spPr>
            <a:xfrm>
              <a:off x="4521200" y="56134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7" name="Cube 286"/>
            <p:cNvSpPr/>
            <p:nvPr/>
          </p:nvSpPr>
          <p:spPr>
            <a:xfrm>
              <a:off x="4521200" y="52214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8" name="Cube 287"/>
            <p:cNvSpPr/>
            <p:nvPr/>
          </p:nvSpPr>
          <p:spPr>
            <a:xfrm>
              <a:off x="4902200" y="6008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9" name="Cube 288"/>
            <p:cNvSpPr/>
            <p:nvPr/>
          </p:nvSpPr>
          <p:spPr>
            <a:xfrm>
              <a:off x="4902200" y="56134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0" name="Cube 289"/>
            <p:cNvSpPr/>
            <p:nvPr/>
          </p:nvSpPr>
          <p:spPr>
            <a:xfrm>
              <a:off x="5283200" y="6008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1" name="Cube 290"/>
            <p:cNvSpPr/>
            <p:nvPr/>
          </p:nvSpPr>
          <p:spPr>
            <a:xfrm>
              <a:off x="3625850" y="614223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2" name="Cube 291"/>
            <p:cNvSpPr/>
            <p:nvPr/>
          </p:nvSpPr>
          <p:spPr>
            <a:xfrm>
              <a:off x="4006850" y="614223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3" name="Cube 292"/>
            <p:cNvSpPr/>
            <p:nvPr/>
          </p:nvSpPr>
          <p:spPr>
            <a:xfrm>
              <a:off x="4006850" y="574675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4" name="Cube 293"/>
            <p:cNvSpPr/>
            <p:nvPr/>
          </p:nvSpPr>
          <p:spPr>
            <a:xfrm>
              <a:off x="4387850" y="614223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5" name="Cube 294"/>
            <p:cNvSpPr/>
            <p:nvPr/>
          </p:nvSpPr>
          <p:spPr>
            <a:xfrm>
              <a:off x="4387850" y="574675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6" name="Cube 295"/>
            <p:cNvSpPr/>
            <p:nvPr/>
          </p:nvSpPr>
          <p:spPr>
            <a:xfrm>
              <a:off x="4387850" y="535483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7" name="Cube 296"/>
            <p:cNvSpPr/>
            <p:nvPr/>
          </p:nvSpPr>
          <p:spPr>
            <a:xfrm>
              <a:off x="4768850" y="614223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8" name="Cube 297"/>
            <p:cNvSpPr/>
            <p:nvPr/>
          </p:nvSpPr>
          <p:spPr>
            <a:xfrm>
              <a:off x="4768850" y="574675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9" name="Cube 298"/>
            <p:cNvSpPr/>
            <p:nvPr/>
          </p:nvSpPr>
          <p:spPr>
            <a:xfrm>
              <a:off x="5149850" y="614223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8" name="Group 327"/>
          <p:cNvGrpSpPr/>
          <p:nvPr/>
        </p:nvGrpSpPr>
        <p:grpSpPr>
          <a:xfrm>
            <a:off x="3429000" y="2955116"/>
            <a:ext cx="2304160" cy="1566670"/>
            <a:chOff x="3625850" y="2960880"/>
            <a:chExt cx="2304160" cy="1566670"/>
          </a:xfrm>
          <a:solidFill>
            <a:schemeClr val="bg1"/>
          </a:solidFill>
        </p:grpSpPr>
        <p:sp>
          <p:nvSpPr>
            <p:cNvPr id="329" name="Cube 328"/>
            <p:cNvSpPr/>
            <p:nvPr/>
          </p:nvSpPr>
          <p:spPr>
            <a:xfrm>
              <a:off x="3886200" y="3748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0" name="Cube 329"/>
            <p:cNvSpPr/>
            <p:nvPr/>
          </p:nvSpPr>
          <p:spPr>
            <a:xfrm>
              <a:off x="4267200" y="3748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1" name="Cube 330"/>
            <p:cNvSpPr/>
            <p:nvPr/>
          </p:nvSpPr>
          <p:spPr>
            <a:xfrm>
              <a:off x="4267200" y="33528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2" name="Cube 331"/>
            <p:cNvSpPr/>
            <p:nvPr/>
          </p:nvSpPr>
          <p:spPr>
            <a:xfrm>
              <a:off x="4648200" y="3748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3" name="Cube 332"/>
            <p:cNvSpPr/>
            <p:nvPr/>
          </p:nvSpPr>
          <p:spPr>
            <a:xfrm>
              <a:off x="4648200" y="33528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4" name="Cube 333"/>
            <p:cNvSpPr/>
            <p:nvPr/>
          </p:nvSpPr>
          <p:spPr>
            <a:xfrm>
              <a:off x="4648200" y="29608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5" name="Cube 334"/>
            <p:cNvSpPr/>
            <p:nvPr/>
          </p:nvSpPr>
          <p:spPr>
            <a:xfrm>
              <a:off x="5029200" y="3748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6" name="Cube 335"/>
            <p:cNvSpPr/>
            <p:nvPr/>
          </p:nvSpPr>
          <p:spPr>
            <a:xfrm>
              <a:off x="5030090" y="33528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7" name="Cube 336"/>
            <p:cNvSpPr/>
            <p:nvPr/>
          </p:nvSpPr>
          <p:spPr>
            <a:xfrm>
              <a:off x="5411090" y="3748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8" name="Cube 337"/>
            <p:cNvSpPr/>
            <p:nvPr/>
          </p:nvSpPr>
          <p:spPr>
            <a:xfrm>
              <a:off x="3759200" y="3875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9" name="Cube 338"/>
            <p:cNvSpPr/>
            <p:nvPr/>
          </p:nvSpPr>
          <p:spPr>
            <a:xfrm>
              <a:off x="4140200" y="3875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0" name="Cube 339"/>
            <p:cNvSpPr/>
            <p:nvPr/>
          </p:nvSpPr>
          <p:spPr>
            <a:xfrm>
              <a:off x="4140200" y="34798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1" name="Cube 340"/>
            <p:cNvSpPr/>
            <p:nvPr/>
          </p:nvSpPr>
          <p:spPr>
            <a:xfrm>
              <a:off x="4521200" y="3875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2" name="Cube 341"/>
            <p:cNvSpPr/>
            <p:nvPr/>
          </p:nvSpPr>
          <p:spPr>
            <a:xfrm>
              <a:off x="4521200" y="34798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3" name="Cube 342"/>
            <p:cNvSpPr/>
            <p:nvPr/>
          </p:nvSpPr>
          <p:spPr>
            <a:xfrm>
              <a:off x="4521200" y="30878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4" name="Cube 343"/>
            <p:cNvSpPr/>
            <p:nvPr/>
          </p:nvSpPr>
          <p:spPr>
            <a:xfrm>
              <a:off x="4902200" y="3875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5" name="Cube 344"/>
            <p:cNvSpPr/>
            <p:nvPr/>
          </p:nvSpPr>
          <p:spPr>
            <a:xfrm>
              <a:off x="4903090" y="34798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6" name="Cube 345"/>
            <p:cNvSpPr/>
            <p:nvPr/>
          </p:nvSpPr>
          <p:spPr>
            <a:xfrm>
              <a:off x="5284090" y="3875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7" name="Cube 346"/>
            <p:cNvSpPr/>
            <p:nvPr/>
          </p:nvSpPr>
          <p:spPr>
            <a:xfrm>
              <a:off x="3625850" y="400863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 name="Cube 347"/>
            <p:cNvSpPr/>
            <p:nvPr/>
          </p:nvSpPr>
          <p:spPr>
            <a:xfrm>
              <a:off x="4006850" y="400863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9" name="Cube 348"/>
            <p:cNvSpPr/>
            <p:nvPr/>
          </p:nvSpPr>
          <p:spPr>
            <a:xfrm>
              <a:off x="4006850" y="361315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0" name="Cube 349"/>
            <p:cNvSpPr/>
            <p:nvPr/>
          </p:nvSpPr>
          <p:spPr>
            <a:xfrm>
              <a:off x="4387850" y="400863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1" name="Cube 350"/>
            <p:cNvSpPr/>
            <p:nvPr/>
          </p:nvSpPr>
          <p:spPr>
            <a:xfrm>
              <a:off x="4387850" y="361315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2" name="Cube 351"/>
            <p:cNvSpPr/>
            <p:nvPr/>
          </p:nvSpPr>
          <p:spPr>
            <a:xfrm>
              <a:off x="4387850" y="322123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3" name="Cube 352"/>
            <p:cNvSpPr/>
            <p:nvPr/>
          </p:nvSpPr>
          <p:spPr>
            <a:xfrm>
              <a:off x="4769740" y="400863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4" name="Cube 353"/>
            <p:cNvSpPr/>
            <p:nvPr/>
          </p:nvSpPr>
          <p:spPr>
            <a:xfrm>
              <a:off x="4769740" y="361315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5" name="Cube 354"/>
            <p:cNvSpPr/>
            <p:nvPr/>
          </p:nvSpPr>
          <p:spPr>
            <a:xfrm>
              <a:off x="5150740" y="400863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6" name="Group 355"/>
          <p:cNvGrpSpPr/>
          <p:nvPr/>
        </p:nvGrpSpPr>
        <p:grpSpPr>
          <a:xfrm>
            <a:off x="3429000" y="5088716"/>
            <a:ext cx="2303270" cy="1566670"/>
            <a:chOff x="3625850" y="5094480"/>
            <a:chExt cx="2303270" cy="1566670"/>
          </a:xfrm>
          <a:solidFill>
            <a:schemeClr val="bg1"/>
          </a:solidFill>
        </p:grpSpPr>
        <p:sp>
          <p:nvSpPr>
            <p:cNvPr id="357" name="Cube 356"/>
            <p:cNvSpPr/>
            <p:nvPr/>
          </p:nvSpPr>
          <p:spPr>
            <a:xfrm>
              <a:off x="3886200" y="58818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 name="Cube 357"/>
            <p:cNvSpPr/>
            <p:nvPr/>
          </p:nvSpPr>
          <p:spPr>
            <a:xfrm>
              <a:off x="4267200" y="58818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9" name="Cube 358"/>
            <p:cNvSpPr/>
            <p:nvPr/>
          </p:nvSpPr>
          <p:spPr>
            <a:xfrm>
              <a:off x="4267200" y="54864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0" name="Cube 359"/>
            <p:cNvSpPr/>
            <p:nvPr/>
          </p:nvSpPr>
          <p:spPr>
            <a:xfrm>
              <a:off x="4648200" y="58818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1" name="Cube 360"/>
            <p:cNvSpPr/>
            <p:nvPr/>
          </p:nvSpPr>
          <p:spPr>
            <a:xfrm>
              <a:off x="4648200" y="54864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2" name="Cube 361"/>
            <p:cNvSpPr/>
            <p:nvPr/>
          </p:nvSpPr>
          <p:spPr>
            <a:xfrm>
              <a:off x="4648200" y="50944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3" name="Cube 362"/>
            <p:cNvSpPr/>
            <p:nvPr/>
          </p:nvSpPr>
          <p:spPr>
            <a:xfrm>
              <a:off x="5029200" y="58818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4" name="Cube 363"/>
            <p:cNvSpPr/>
            <p:nvPr/>
          </p:nvSpPr>
          <p:spPr>
            <a:xfrm>
              <a:off x="5029200" y="54864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5" name="Cube 364"/>
            <p:cNvSpPr/>
            <p:nvPr/>
          </p:nvSpPr>
          <p:spPr>
            <a:xfrm>
              <a:off x="5410200" y="58818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6" name="Cube 365"/>
            <p:cNvSpPr/>
            <p:nvPr/>
          </p:nvSpPr>
          <p:spPr>
            <a:xfrm>
              <a:off x="3759200" y="60088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7" name="Cube 366"/>
            <p:cNvSpPr/>
            <p:nvPr/>
          </p:nvSpPr>
          <p:spPr>
            <a:xfrm>
              <a:off x="4140200" y="60088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 name="Cube 367"/>
            <p:cNvSpPr/>
            <p:nvPr/>
          </p:nvSpPr>
          <p:spPr>
            <a:xfrm>
              <a:off x="4140200" y="56134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9" name="Cube 368"/>
            <p:cNvSpPr/>
            <p:nvPr/>
          </p:nvSpPr>
          <p:spPr>
            <a:xfrm>
              <a:off x="4521200" y="60088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0" name="Cube 369"/>
            <p:cNvSpPr/>
            <p:nvPr/>
          </p:nvSpPr>
          <p:spPr>
            <a:xfrm>
              <a:off x="4521200" y="56134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1" name="Cube 370"/>
            <p:cNvSpPr/>
            <p:nvPr/>
          </p:nvSpPr>
          <p:spPr>
            <a:xfrm>
              <a:off x="4521200" y="52214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2" name="Cube 371"/>
            <p:cNvSpPr/>
            <p:nvPr/>
          </p:nvSpPr>
          <p:spPr>
            <a:xfrm>
              <a:off x="4902200" y="60088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3" name="Cube 372"/>
            <p:cNvSpPr/>
            <p:nvPr/>
          </p:nvSpPr>
          <p:spPr>
            <a:xfrm>
              <a:off x="4902200" y="56134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4" name="Cube 373"/>
            <p:cNvSpPr/>
            <p:nvPr/>
          </p:nvSpPr>
          <p:spPr>
            <a:xfrm>
              <a:off x="5283200" y="60088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5" name="Cube 374"/>
            <p:cNvSpPr/>
            <p:nvPr/>
          </p:nvSpPr>
          <p:spPr>
            <a:xfrm>
              <a:off x="3625850" y="614223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6" name="Cube 375"/>
            <p:cNvSpPr/>
            <p:nvPr/>
          </p:nvSpPr>
          <p:spPr>
            <a:xfrm>
              <a:off x="4006850" y="614223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7" name="Cube 376"/>
            <p:cNvSpPr/>
            <p:nvPr/>
          </p:nvSpPr>
          <p:spPr>
            <a:xfrm>
              <a:off x="4006850" y="574675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8" name="Cube 377"/>
            <p:cNvSpPr/>
            <p:nvPr/>
          </p:nvSpPr>
          <p:spPr>
            <a:xfrm>
              <a:off x="4387850" y="614223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9" name="Cube 378"/>
            <p:cNvSpPr/>
            <p:nvPr/>
          </p:nvSpPr>
          <p:spPr>
            <a:xfrm>
              <a:off x="4387850" y="574675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0" name="Cube 379"/>
            <p:cNvSpPr/>
            <p:nvPr/>
          </p:nvSpPr>
          <p:spPr>
            <a:xfrm>
              <a:off x="4387850" y="535483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1" name="Cube 380"/>
            <p:cNvSpPr/>
            <p:nvPr/>
          </p:nvSpPr>
          <p:spPr>
            <a:xfrm>
              <a:off x="4768850" y="614223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2" name="Cube 381"/>
            <p:cNvSpPr/>
            <p:nvPr/>
          </p:nvSpPr>
          <p:spPr>
            <a:xfrm>
              <a:off x="4768850" y="574675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3" name="Cube 382"/>
            <p:cNvSpPr/>
            <p:nvPr/>
          </p:nvSpPr>
          <p:spPr>
            <a:xfrm>
              <a:off x="5149850" y="614223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4" name="Group 383"/>
          <p:cNvGrpSpPr/>
          <p:nvPr/>
        </p:nvGrpSpPr>
        <p:grpSpPr>
          <a:xfrm>
            <a:off x="3437635" y="822325"/>
            <a:ext cx="2303270" cy="1566670"/>
            <a:chOff x="3625850" y="827280"/>
            <a:chExt cx="2303270" cy="1566670"/>
          </a:xfrm>
          <a:solidFill>
            <a:schemeClr val="bg1"/>
          </a:solidFill>
        </p:grpSpPr>
        <p:sp>
          <p:nvSpPr>
            <p:cNvPr id="385" name="Cube 384"/>
            <p:cNvSpPr/>
            <p:nvPr/>
          </p:nvSpPr>
          <p:spPr>
            <a:xfrm>
              <a:off x="3886200" y="1614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6" name="Cube 385"/>
            <p:cNvSpPr/>
            <p:nvPr/>
          </p:nvSpPr>
          <p:spPr>
            <a:xfrm>
              <a:off x="4267200" y="1614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7" name="Cube 386"/>
            <p:cNvSpPr/>
            <p:nvPr/>
          </p:nvSpPr>
          <p:spPr>
            <a:xfrm>
              <a:off x="4267200" y="12192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8" name="Cube 387"/>
            <p:cNvSpPr/>
            <p:nvPr/>
          </p:nvSpPr>
          <p:spPr>
            <a:xfrm>
              <a:off x="4648200" y="1614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9" name="Cube 388"/>
            <p:cNvSpPr/>
            <p:nvPr/>
          </p:nvSpPr>
          <p:spPr>
            <a:xfrm>
              <a:off x="4648200" y="12192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0" name="Cube 389"/>
            <p:cNvSpPr/>
            <p:nvPr/>
          </p:nvSpPr>
          <p:spPr>
            <a:xfrm>
              <a:off x="4648200" y="827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1" name="Cube 390"/>
            <p:cNvSpPr/>
            <p:nvPr/>
          </p:nvSpPr>
          <p:spPr>
            <a:xfrm>
              <a:off x="5029200" y="1614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2" name="Cube 391"/>
            <p:cNvSpPr/>
            <p:nvPr/>
          </p:nvSpPr>
          <p:spPr>
            <a:xfrm>
              <a:off x="5029200" y="12192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3" name="Cube 392"/>
            <p:cNvSpPr/>
            <p:nvPr/>
          </p:nvSpPr>
          <p:spPr>
            <a:xfrm>
              <a:off x="5410200" y="1614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4" name="Cube 393"/>
            <p:cNvSpPr/>
            <p:nvPr/>
          </p:nvSpPr>
          <p:spPr>
            <a:xfrm>
              <a:off x="3759200" y="1741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5" name="Cube 394"/>
            <p:cNvSpPr/>
            <p:nvPr/>
          </p:nvSpPr>
          <p:spPr>
            <a:xfrm>
              <a:off x="4140200" y="1741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6" name="Cube 395"/>
            <p:cNvSpPr/>
            <p:nvPr/>
          </p:nvSpPr>
          <p:spPr>
            <a:xfrm>
              <a:off x="4140200" y="13462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7" name="Cube 396"/>
            <p:cNvSpPr/>
            <p:nvPr/>
          </p:nvSpPr>
          <p:spPr>
            <a:xfrm>
              <a:off x="4521200" y="1741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8" name="Cube 397"/>
            <p:cNvSpPr/>
            <p:nvPr/>
          </p:nvSpPr>
          <p:spPr>
            <a:xfrm>
              <a:off x="4521200" y="13462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9" name="Cube 398"/>
            <p:cNvSpPr/>
            <p:nvPr/>
          </p:nvSpPr>
          <p:spPr>
            <a:xfrm>
              <a:off x="4521200" y="954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0" name="Cube 399"/>
            <p:cNvSpPr/>
            <p:nvPr/>
          </p:nvSpPr>
          <p:spPr>
            <a:xfrm>
              <a:off x="4902200" y="1741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1" name="Cube 400"/>
            <p:cNvSpPr/>
            <p:nvPr/>
          </p:nvSpPr>
          <p:spPr>
            <a:xfrm>
              <a:off x="4902200" y="13462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2" name="Cube 401"/>
            <p:cNvSpPr/>
            <p:nvPr/>
          </p:nvSpPr>
          <p:spPr>
            <a:xfrm>
              <a:off x="5283200" y="1741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3" name="Cube 402"/>
            <p:cNvSpPr/>
            <p:nvPr/>
          </p:nvSpPr>
          <p:spPr>
            <a:xfrm>
              <a:off x="3625850" y="187503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4" name="Cube 403"/>
            <p:cNvSpPr/>
            <p:nvPr/>
          </p:nvSpPr>
          <p:spPr>
            <a:xfrm>
              <a:off x="4006850" y="187503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5" name="Cube 404"/>
            <p:cNvSpPr/>
            <p:nvPr/>
          </p:nvSpPr>
          <p:spPr>
            <a:xfrm>
              <a:off x="4006850" y="147955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6" name="Cube 405"/>
            <p:cNvSpPr/>
            <p:nvPr/>
          </p:nvSpPr>
          <p:spPr>
            <a:xfrm>
              <a:off x="4387850" y="187503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7" name="Cube 406"/>
            <p:cNvSpPr/>
            <p:nvPr/>
          </p:nvSpPr>
          <p:spPr>
            <a:xfrm>
              <a:off x="4387850" y="147955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8" name="Cube 407"/>
            <p:cNvSpPr/>
            <p:nvPr/>
          </p:nvSpPr>
          <p:spPr>
            <a:xfrm>
              <a:off x="4387850" y="108763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 name="Cube 408"/>
            <p:cNvSpPr/>
            <p:nvPr/>
          </p:nvSpPr>
          <p:spPr>
            <a:xfrm>
              <a:off x="4768850" y="187503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0" name="Cube 409"/>
            <p:cNvSpPr/>
            <p:nvPr/>
          </p:nvSpPr>
          <p:spPr>
            <a:xfrm>
              <a:off x="4768850" y="147955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1" name="Cube 410"/>
            <p:cNvSpPr/>
            <p:nvPr/>
          </p:nvSpPr>
          <p:spPr>
            <a:xfrm>
              <a:off x="5149850" y="187503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94967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0"/>
                                        </p:tgtEl>
                                        <p:attrNameLst>
                                          <p:attrName>style.visibility</p:attrName>
                                        </p:attrNameLst>
                                      </p:cBhvr>
                                      <p:to>
                                        <p:strVal val="visible"/>
                                      </p:to>
                                    </p:set>
                                    <p:animEffect transition="in" filter="fade">
                                      <p:cBhvr>
                                        <p:cTn id="7" dur="500"/>
                                        <p:tgtEl>
                                          <p:spTgt spid="1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28"/>
                                        </p:tgtEl>
                                        <p:attrNameLst>
                                          <p:attrName>style.visibility</p:attrName>
                                        </p:attrNameLst>
                                      </p:cBhvr>
                                      <p:to>
                                        <p:strVal val="visible"/>
                                      </p:to>
                                    </p:set>
                                    <p:animEffect transition="in" filter="fade">
                                      <p:cBhvr>
                                        <p:cTn id="12" dur="500"/>
                                        <p:tgtEl>
                                          <p:spTgt spid="328"/>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356"/>
                                        </p:tgtEl>
                                        <p:attrNameLst>
                                          <p:attrName>style.visibility</p:attrName>
                                        </p:attrNameLst>
                                      </p:cBhvr>
                                      <p:to>
                                        <p:strVal val="visible"/>
                                      </p:to>
                                    </p:set>
                                    <p:animEffect transition="in" filter="fade">
                                      <p:cBhvr>
                                        <p:cTn id="16" dur="500"/>
                                        <p:tgtEl>
                                          <p:spTgt spid="356"/>
                                        </p:tgtEl>
                                      </p:cBhvr>
                                    </p:animEffect>
                                  </p:childTnLst>
                                </p:cTn>
                              </p:par>
                            </p:childTnLst>
                          </p:cTn>
                        </p:par>
                        <p:par>
                          <p:cTn id="17" fill="hold">
                            <p:stCondLst>
                              <p:cond delay="1000"/>
                            </p:stCondLst>
                            <p:childTnLst>
                              <p:par>
                                <p:cTn id="18" presetID="1" presetClass="entr" presetSubtype="0" fill="hold" nodeType="afterEffect">
                                  <p:stCondLst>
                                    <p:cond delay="0"/>
                                  </p:stCondLst>
                                  <p:childTnLst>
                                    <p:set>
                                      <p:cBhvr>
                                        <p:cTn id="19" dur="1" fill="hold">
                                          <p:stCondLst>
                                            <p:cond delay="0"/>
                                          </p:stCondLst>
                                        </p:cTn>
                                        <p:tgtEl>
                                          <p:spTgt spid="170"/>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244"/>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272"/>
                                        </p:tgtEl>
                                        <p:attrNameLst>
                                          <p:attrName>style.visibility</p:attrName>
                                        </p:attrNameLst>
                                      </p:cBhvr>
                                      <p:to>
                                        <p:strVal val="visible"/>
                                      </p:to>
                                    </p:set>
                                  </p:childTnLst>
                                </p:cTn>
                              </p:par>
                            </p:childTnLst>
                          </p:cTn>
                        </p:par>
                        <p:par>
                          <p:cTn id="24" fill="hold">
                            <p:stCondLst>
                              <p:cond delay="1000"/>
                            </p:stCondLst>
                            <p:childTnLst>
                              <p:par>
                                <p:cTn id="25" presetID="10" presetClass="entr" presetSubtype="0" fill="hold" grpId="0" nodeType="afterEffect">
                                  <p:stCondLst>
                                    <p:cond delay="0"/>
                                  </p:stCondLst>
                                  <p:childTnLst>
                                    <p:set>
                                      <p:cBhvr>
                                        <p:cTn id="26" dur="1" fill="hold">
                                          <p:stCondLst>
                                            <p:cond delay="0"/>
                                          </p:stCondLst>
                                        </p:cTn>
                                        <p:tgtEl>
                                          <p:spTgt spid="111"/>
                                        </p:tgtEl>
                                        <p:attrNameLst>
                                          <p:attrName>style.visibility</p:attrName>
                                        </p:attrNameLst>
                                      </p:cBhvr>
                                      <p:to>
                                        <p:strVal val="visible"/>
                                      </p:to>
                                    </p:set>
                                    <p:animEffect transition="in" filter="fade">
                                      <p:cBhvr>
                                        <p:cTn id="27" dur="500"/>
                                        <p:tgtEl>
                                          <p:spTgt spid="1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500"/>
                                        <p:tgtEl>
                                          <p:spTgt spid="384"/>
                                        </p:tgtEl>
                                      </p:cBhvr>
                                    </p:animEffect>
                                    <p:set>
                                      <p:cBhvr>
                                        <p:cTn id="32" dur="1" fill="hold">
                                          <p:stCondLst>
                                            <p:cond delay="499"/>
                                          </p:stCondLst>
                                        </p:cTn>
                                        <p:tgtEl>
                                          <p:spTgt spid="384"/>
                                        </p:tgtEl>
                                        <p:attrNameLst>
                                          <p:attrName>style.visibility</p:attrName>
                                        </p:attrNameLst>
                                      </p:cBhvr>
                                      <p:to>
                                        <p:strVal val="hidden"/>
                                      </p:to>
                                    </p:set>
                                  </p:childTnLst>
                                </p:cTn>
                              </p:par>
                            </p:childTnLst>
                          </p:cTn>
                        </p:par>
                        <p:par>
                          <p:cTn id="33" fill="hold">
                            <p:stCondLst>
                              <p:cond delay="500"/>
                            </p:stCondLst>
                            <p:childTnLst>
                              <p:par>
                                <p:cTn id="34" presetID="10" presetClass="entr" presetSubtype="0" fill="hold" grpId="0" nodeType="afterEffect">
                                  <p:stCondLst>
                                    <p:cond delay="0"/>
                                  </p:stCondLst>
                                  <p:childTnLst>
                                    <p:set>
                                      <p:cBhvr>
                                        <p:cTn id="35" dur="1" fill="hold">
                                          <p:stCondLst>
                                            <p:cond delay="0"/>
                                          </p:stCondLst>
                                        </p:cTn>
                                        <p:tgtEl>
                                          <p:spTgt spid="113"/>
                                        </p:tgtEl>
                                        <p:attrNameLst>
                                          <p:attrName>style.visibility</p:attrName>
                                        </p:attrNameLst>
                                      </p:cBhvr>
                                      <p:to>
                                        <p:strVal val="visible"/>
                                      </p:to>
                                    </p:set>
                                    <p:animEffect transition="in" filter="fade">
                                      <p:cBhvr>
                                        <p:cTn id="36" dur="500"/>
                                        <p:tgtEl>
                                          <p:spTgt spid="113"/>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16"/>
                                        </p:tgtEl>
                                        <p:attrNameLst>
                                          <p:attrName>style.visibility</p:attrName>
                                        </p:attrNameLst>
                                      </p:cBhvr>
                                      <p:to>
                                        <p:strVal val="visible"/>
                                      </p:to>
                                    </p:set>
                                    <p:animEffect transition="in" filter="fade">
                                      <p:cBhvr>
                                        <p:cTn id="41" dur="500"/>
                                        <p:tgtEl>
                                          <p:spTgt spid="116"/>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nodeType="clickEffect">
                                  <p:stCondLst>
                                    <p:cond delay="0"/>
                                  </p:stCondLst>
                                  <p:childTnLst>
                                    <p:animEffect transition="out" filter="fade">
                                      <p:cBhvr>
                                        <p:cTn id="45" dur="500"/>
                                        <p:tgtEl>
                                          <p:spTgt spid="328"/>
                                        </p:tgtEl>
                                      </p:cBhvr>
                                    </p:animEffect>
                                    <p:set>
                                      <p:cBhvr>
                                        <p:cTn id="46" dur="1" fill="hold">
                                          <p:stCondLst>
                                            <p:cond delay="499"/>
                                          </p:stCondLst>
                                        </p:cTn>
                                        <p:tgtEl>
                                          <p:spTgt spid="328"/>
                                        </p:tgtEl>
                                        <p:attrNameLst>
                                          <p:attrName>style.visibility</p:attrName>
                                        </p:attrNameLst>
                                      </p:cBhvr>
                                      <p:to>
                                        <p:strVal val="hidden"/>
                                      </p:to>
                                    </p:set>
                                  </p:childTnLst>
                                </p:cTn>
                              </p:par>
                            </p:childTnLst>
                          </p:cTn>
                        </p:par>
                        <p:par>
                          <p:cTn id="47" fill="hold">
                            <p:stCondLst>
                              <p:cond delay="500"/>
                            </p:stCondLst>
                            <p:childTnLst>
                              <p:par>
                                <p:cTn id="48" presetID="10" presetClass="entr" presetSubtype="0" fill="hold" grpId="0" nodeType="afterEffect">
                                  <p:stCondLst>
                                    <p:cond delay="0"/>
                                  </p:stCondLst>
                                  <p:childTnLst>
                                    <p:set>
                                      <p:cBhvr>
                                        <p:cTn id="49" dur="1" fill="hold">
                                          <p:stCondLst>
                                            <p:cond delay="0"/>
                                          </p:stCondLst>
                                        </p:cTn>
                                        <p:tgtEl>
                                          <p:spTgt spid="114"/>
                                        </p:tgtEl>
                                        <p:attrNameLst>
                                          <p:attrName>style.visibility</p:attrName>
                                        </p:attrNameLst>
                                      </p:cBhvr>
                                      <p:to>
                                        <p:strVal val="visible"/>
                                      </p:to>
                                    </p:set>
                                    <p:animEffect transition="in" filter="fade">
                                      <p:cBhvr>
                                        <p:cTn id="50" dur="500"/>
                                        <p:tgtEl>
                                          <p:spTgt spid="114"/>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17"/>
                                        </p:tgtEl>
                                        <p:attrNameLst>
                                          <p:attrName>style.visibility</p:attrName>
                                        </p:attrNameLst>
                                      </p:cBhvr>
                                      <p:to>
                                        <p:strVal val="visible"/>
                                      </p:to>
                                    </p:set>
                                    <p:animEffect transition="in" filter="fade">
                                      <p:cBhvr>
                                        <p:cTn id="55" dur="500"/>
                                        <p:tgtEl>
                                          <p:spTgt spid="117"/>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nodeType="clickEffect">
                                  <p:stCondLst>
                                    <p:cond delay="0"/>
                                  </p:stCondLst>
                                  <p:childTnLst>
                                    <p:animEffect transition="out" filter="fade">
                                      <p:cBhvr>
                                        <p:cTn id="59" dur="500"/>
                                        <p:tgtEl>
                                          <p:spTgt spid="356"/>
                                        </p:tgtEl>
                                      </p:cBhvr>
                                    </p:animEffect>
                                    <p:set>
                                      <p:cBhvr>
                                        <p:cTn id="60" dur="1" fill="hold">
                                          <p:stCondLst>
                                            <p:cond delay="499"/>
                                          </p:stCondLst>
                                        </p:cTn>
                                        <p:tgtEl>
                                          <p:spTgt spid="356"/>
                                        </p:tgtEl>
                                        <p:attrNameLst>
                                          <p:attrName>style.visibility</p:attrName>
                                        </p:attrNameLst>
                                      </p:cBhvr>
                                      <p:to>
                                        <p:strVal val="hidden"/>
                                      </p:to>
                                    </p:set>
                                  </p:childTnLst>
                                </p:cTn>
                              </p:par>
                            </p:childTnLst>
                          </p:cTn>
                        </p:par>
                        <p:par>
                          <p:cTn id="61" fill="hold">
                            <p:stCondLst>
                              <p:cond delay="500"/>
                            </p:stCondLst>
                            <p:childTnLst>
                              <p:par>
                                <p:cTn id="62" presetID="10" presetClass="entr" presetSubtype="0" fill="hold" grpId="0" nodeType="afterEffect">
                                  <p:stCondLst>
                                    <p:cond delay="0"/>
                                  </p:stCondLst>
                                  <p:childTnLst>
                                    <p:set>
                                      <p:cBhvr>
                                        <p:cTn id="63" dur="1" fill="hold">
                                          <p:stCondLst>
                                            <p:cond delay="0"/>
                                          </p:stCondLst>
                                        </p:cTn>
                                        <p:tgtEl>
                                          <p:spTgt spid="119"/>
                                        </p:tgtEl>
                                        <p:attrNameLst>
                                          <p:attrName>style.visibility</p:attrName>
                                        </p:attrNameLst>
                                      </p:cBhvr>
                                      <p:to>
                                        <p:strVal val="visible"/>
                                      </p:to>
                                    </p:set>
                                    <p:animEffect transition="in" filter="fade">
                                      <p:cBhvr>
                                        <p:cTn id="64" dur="5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 grpId="0" animBg="1"/>
      <p:bldP spid="111" grpId="0" animBg="1"/>
      <p:bldP spid="113" grpId="0" animBg="1"/>
      <p:bldP spid="116" grpId="0" animBg="1"/>
      <p:bldP spid="114" grpId="0" animBg="1"/>
      <p:bldP spid="117" grpId="0" animBg="1"/>
      <p:bldP spid="11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 name="Rectangle 43"/>
          <p:cNvSpPr/>
          <p:nvPr/>
        </p:nvSpPr>
        <p:spPr>
          <a:xfrm>
            <a:off x="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632460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p:cNvSpPr/>
          <p:nvPr/>
        </p:nvSpPr>
        <p:spPr>
          <a:xfrm>
            <a:off x="0" y="0"/>
            <a:ext cx="9144000" cy="609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66" name="Rectangle 65"/>
          <p:cNvSpPr/>
          <p:nvPr/>
        </p:nvSpPr>
        <p:spPr>
          <a:xfrm>
            <a:off x="76200" y="76200"/>
            <a:ext cx="8991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3:  </a:t>
            </a:r>
            <a:r>
              <a:rPr lang="en-US" sz="1000" dirty="0" smtClean="0">
                <a:solidFill>
                  <a:schemeClr val="tx1"/>
                </a:solidFill>
              </a:rPr>
              <a:t>Now I’ll show some descriptions – one at a time.  When you see each description, see if you can figure out which structure it is describing.  There may be more than one answer, so look at all the structures carefully.  Each time I show a new description, I’ll circle it and draw a connecting line to the structure – or structures – that match it.  Here is the first one…</a:t>
            </a:r>
            <a:endParaRPr lang="en-US" sz="1000" dirty="0">
              <a:solidFill>
                <a:schemeClr val="tx1"/>
              </a:solidFill>
            </a:endParaRPr>
          </a:p>
        </p:txBody>
      </p:sp>
      <p:sp>
        <p:nvSpPr>
          <p:cNvPr id="67" name="Rectangle 66"/>
          <p:cNvSpPr/>
          <p:nvPr/>
        </p:nvSpPr>
        <p:spPr>
          <a:xfrm>
            <a:off x="76200" y="76200"/>
            <a:ext cx="8991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3:  </a:t>
            </a:r>
            <a:r>
              <a:rPr lang="en-US" sz="1000" dirty="0" smtClean="0">
                <a:solidFill>
                  <a:schemeClr val="tx1"/>
                </a:solidFill>
              </a:rPr>
              <a:t>(Circle the description and draw lines from it to the matching structure or structures.)</a:t>
            </a:r>
          </a:p>
          <a:p>
            <a:endParaRPr lang="en-US" sz="1000" dirty="0">
              <a:solidFill>
                <a:schemeClr val="tx1"/>
              </a:solidFill>
            </a:endParaRPr>
          </a:p>
        </p:txBody>
      </p:sp>
      <p:sp>
        <p:nvSpPr>
          <p:cNvPr id="70" name="TextBox 69"/>
          <p:cNvSpPr txBox="1"/>
          <p:nvPr/>
        </p:nvSpPr>
        <p:spPr>
          <a:xfrm>
            <a:off x="6822532" y="6642556"/>
            <a:ext cx="2321468" cy="215444"/>
          </a:xfrm>
          <a:prstGeom prst="rect">
            <a:avLst/>
          </a:prstGeom>
          <a:noFill/>
        </p:spPr>
        <p:txBody>
          <a:bodyPr wrap="none" rtlCol="0">
            <a:spAutoFit/>
          </a:bodyPr>
          <a:lstStyle/>
          <a:p>
            <a:pPr algn="r"/>
            <a:r>
              <a:rPr lang="en-US" sz="800" b="1" dirty="0" smtClean="0"/>
              <a:t>Find more resources at </a:t>
            </a:r>
            <a:r>
              <a:rPr lang="en-US" sz="800" b="1" dirty="0" smtClean="0">
                <a:hlinkClick r:id="rId2"/>
              </a:rPr>
              <a:t>www.stevewyborney.com</a:t>
            </a:r>
            <a:r>
              <a:rPr lang="en-US" sz="800" b="1" dirty="0" smtClean="0"/>
              <a:t> </a:t>
            </a:r>
            <a:endParaRPr lang="en-US" sz="800" b="1" dirty="0"/>
          </a:p>
        </p:txBody>
      </p:sp>
      <p:grpSp>
        <p:nvGrpSpPr>
          <p:cNvPr id="71" name="Group 70"/>
          <p:cNvGrpSpPr/>
          <p:nvPr/>
        </p:nvGrpSpPr>
        <p:grpSpPr>
          <a:xfrm>
            <a:off x="3429000" y="827280"/>
            <a:ext cx="2303270" cy="1566670"/>
            <a:chOff x="3625850" y="827280"/>
            <a:chExt cx="2303270" cy="1566670"/>
          </a:xfrm>
        </p:grpSpPr>
        <p:sp>
          <p:nvSpPr>
            <p:cNvPr id="72" name="Cube 71"/>
            <p:cNvSpPr/>
            <p:nvPr/>
          </p:nvSpPr>
          <p:spPr>
            <a:xfrm>
              <a:off x="3886200" y="16146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Cube 73"/>
            <p:cNvSpPr/>
            <p:nvPr/>
          </p:nvSpPr>
          <p:spPr>
            <a:xfrm>
              <a:off x="4267200" y="16146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Cube 74"/>
            <p:cNvSpPr/>
            <p:nvPr/>
          </p:nvSpPr>
          <p:spPr>
            <a:xfrm>
              <a:off x="4267200" y="12192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Cube 75"/>
            <p:cNvSpPr/>
            <p:nvPr/>
          </p:nvSpPr>
          <p:spPr>
            <a:xfrm>
              <a:off x="4648200" y="16146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Cube 80"/>
            <p:cNvSpPr/>
            <p:nvPr/>
          </p:nvSpPr>
          <p:spPr>
            <a:xfrm>
              <a:off x="4648200" y="12192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Cube 81"/>
            <p:cNvSpPr/>
            <p:nvPr/>
          </p:nvSpPr>
          <p:spPr>
            <a:xfrm>
              <a:off x="4648200" y="827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Cube 82"/>
            <p:cNvSpPr/>
            <p:nvPr/>
          </p:nvSpPr>
          <p:spPr>
            <a:xfrm>
              <a:off x="5029200" y="16146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Cube 83"/>
            <p:cNvSpPr/>
            <p:nvPr/>
          </p:nvSpPr>
          <p:spPr>
            <a:xfrm>
              <a:off x="5029200" y="12192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Cube 84"/>
            <p:cNvSpPr/>
            <p:nvPr/>
          </p:nvSpPr>
          <p:spPr>
            <a:xfrm>
              <a:off x="5410200" y="16146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Cube 85"/>
            <p:cNvSpPr/>
            <p:nvPr/>
          </p:nvSpPr>
          <p:spPr>
            <a:xfrm>
              <a:off x="3759200" y="17416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Cube 86"/>
            <p:cNvSpPr/>
            <p:nvPr/>
          </p:nvSpPr>
          <p:spPr>
            <a:xfrm>
              <a:off x="4140200" y="17416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Cube 87"/>
            <p:cNvSpPr/>
            <p:nvPr/>
          </p:nvSpPr>
          <p:spPr>
            <a:xfrm>
              <a:off x="4140200" y="13462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Cube 88"/>
            <p:cNvSpPr/>
            <p:nvPr/>
          </p:nvSpPr>
          <p:spPr>
            <a:xfrm>
              <a:off x="4521200" y="17416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Cube 89"/>
            <p:cNvSpPr/>
            <p:nvPr/>
          </p:nvSpPr>
          <p:spPr>
            <a:xfrm>
              <a:off x="4521200" y="13462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Cube 90"/>
            <p:cNvSpPr/>
            <p:nvPr/>
          </p:nvSpPr>
          <p:spPr>
            <a:xfrm>
              <a:off x="4521200" y="954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Cube 91"/>
            <p:cNvSpPr/>
            <p:nvPr/>
          </p:nvSpPr>
          <p:spPr>
            <a:xfrm>
              <a:off x="4902200" y="17416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Cube 92"/>
            <p:cNvSpPr/>
            <p:nvPr/>
          </p:nvSpPr>
          <p:spPr>
            <a:xfrm>
              <a:off x="4902200" y="13462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Cube 93"/>
            <p:cNvSpPr/>
            <p:nvPr/>
          </p:nvSpPr>
          <p:spPr>
            <a:xfrm>
              <a:off x="5283200" y="17416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Cube 94"/>
            <p:cNvSpPr/>
            <p:nvPr/>
          </p:nvSpPr>
          <p:spPr>
            <a:xfrm>
              <a:off x="3625850" y="187503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Cube 95"/>
            <p:cNvSpPr/>
            <p:nvPr/>
          </p:nvSpPr>
          <p:spPr>
            <a:xfrm>
              <a:off x="4006850" y="187503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Cube 96"/>
            <p:cNvSpPr/>
            <p:nvPr/>
          </p:nvSpPr>
          <p:spPr>
            <a:xfrm>
              <a:off x="4006850" y="147955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Cube 97"/>
            <p:cNvSpPr/>
            <p:nvPr/>
          </p:nvSpPr>
          <p:spPr>
            <a:xfrm>
              <a:off x="4387850" y="187503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Cube 98"/>
            <p:cNvSpPr/>
            <p:nvPr/>
          </p:nvSpPr>
          <p:spPr>
            <a:xfrm>
              <a:off x="4387850" y="147955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Cube 99"/>
            <p:cNvSpPr/>
            <p:nvPr/>
          </p:nvSpPr>
          <p:spPr>
            <a:xfrm>
              <a:off x="4387850" y="108763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Cube 100"/>
            <p:cNvSpPr/>
            <p:nvPr/>
          </p:nvSpPr>
          <p:spPr>
            <a:xfrm>
              <a:off x="4768850" y="187503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Cube 101"/>
            <p:cNvSpPr/>
            <p:nvPr/>
          </p:nvSpPr>
          <p:spPr>
            <a:xfrm>
              <a:off x="4768850" y="147955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Cube 102"/>
            <p:cNvSpPr/>
            <p:nvPr/>
          </p:nvSpPr>
          <p:spPr>
            <a:xfrm>
              <a:off x="5149850" y="187503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4" name="Group 103"/>
          <p:cNvGrpSpPr/>
          <p:nvPr/>
        </p:nvGrpSpPr>
        <p:grpSpPr>
          <a:xfrm>
            <a:off x="3429000" y="2960880"/>
            <a:ext cx="2304160" cy="1566670"/>
            <a:chOff x="3625850" y="2960880"/>
            <a:chExt cx="2304160" cy="1566670"/>
          </a:xfrm>
        </p:grpSpPr>
        <p:sp>
          <p:nvSpPr>
            <p:cNvPr id="105" name="Cube 104"/>
            <p:cNvSpPr/>
            <p:nvPr/>
          </p:nvSpPr>
          <p:spPr>
            <a:xfrm>
              <a:off x="3886200" y="37482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Cube 105"/>
            <p:cNvSpPr/>
            <p:nvPr/>
          </p:nvSpPr>
          <p:spPr>
            <a:xfrm>
              <a:off x="4267200" y="3748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Cube 106"/>
            <p:cNvSpPr/>
            <p:nvPr/>
          </p:nvSpPr>
          <p:spPr>
            <a:xfrm>
              <a:off x="4267200" y="335280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Cube 107"/>
            <p:cNvSpPr/>
            <p:nvPr/>
          </p:nvSpPr>
          <p:spPr>
            <a:xfrm>
              <a:off x="4648200" y="3748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Cube 108"/>
            <p:cNvSpPr/>
            <p:nvPr/>
          </p:nvSpPr>
          <p:spPr>
            <a:xfrm>
              <a:off x="4648200" y="33528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Cube 109"/>
            <p:cNvSpPr/>
            <p:nvPr/>
          </p:nvSpPr>
          <p:spPr>
            <a:xfrm>
              <a:off x="4648200" y="29608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Cube 110"/>
            <p:cNvSpPr/>
            <p:nvPr/>
          </p:nvSpPr>
          <p:spPr>
            <a:xfrm>
              <a:off x="5029200" y="3748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Cube 111"/>
            <p:cNvSpPr/>
            <p:nvPr/>
          </p:nvSpPr>
          <p:spPr>
            <a:xfrm>
              <a:off x="5030090" y="33528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Cube 112"/>
            <p:cNvSpPr/>
            <p:nvPr/>
          </p:nvSpPr>
          <p:spPr>
            <a:xfrm>
              <a:off x="5411090" y="3748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Cube 113"/>
            <p:cNvSpPr/>
            <p:nvPr/>
          </p:nvSpPr>
          <p:spPr>
            <a:xfrm>
              <a:off x="3759200" y="38752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Cube 114"/>
            <p:cNvSpPr/>
            <p:nvPr/>
          </p:nvSpPr>
          <p:spPr>
            <a:xfrm>
              <a:off x="4140200" y="38752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Cube 115"/>
            <p:cNvSpPr/>
            <p:nvPr/>
          </p:nvSpPr>
          <p:spPr>
            <a:xfrm>
              <a:off x="4140200" y="347980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Cube 116"/>
            <p:cNvSpPr/>
            <p:nvPr/>
          </p:nvSpPr>
          <p:spPr>
            <a:xfrm>
              <a:off x="4521200" y="3875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Cube 117"/>
            <p:cNvSpPr/>
            <p:nvPr/>
          </p:nvSpPr>
          <p:spPr>
            <a:xfrm>
              <a:off x="4521200" y="34798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Cube 118"/>
            <p:cNvSpPr/>
            <p:nvPr/>
          </p:nvSpPr>
          <p:spPr>
            <a:xfrm>
              <a:off x="4521200" y="30878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Cube 119"/>
            <p:cNvSpPr/>
            <p:nvPr/>
          </p:nvSpPr>
          <p:spPr>
            <a:xfrm>
              <a:off x="4902200" y="3875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Cube 120"/>
            <p:cNvSpPr/>
            <p:nvPr/>
          </p:nvSpPr>
          <p:spPr>
            <a:xfrm>
              <a:off x="4903090" y="34798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Cube 121"/>
            <p:cNvSpPr/>
            <p:nvPr/>
          </p:nvSpPr>
          <p:spPr>
            <a:xfrm>
              <a:off x="5284090" y="3875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Cube 122"/>
            <p:cNvSpPr/>
            <p:nvPr/>
          </p:nvSpPr>
          <p:spPr>
            <a:xfrm>
              <a:off x="3625850" y="400863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Cube 123"/>
            <p:cNvSpPr/>
            <p:nvPr/>
          </p:nvSpPr>
          <p:spPr>
            <a:xfrm>
              <a:off x="4006850" y="400863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Cube 124"/>
            <p:cNvSpPr/>
            <p:nvPr/>
          </p:nvSpPr>
          <p:spPr>
            <a:xfrm>
              <a:off x="4006850" y="361315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Cube 125"/>
            <p:cNvSpPr/>
            <p:nvPr/>
          </p:nvSpPr>
          <p:spPr>
            <a:xfrm>
              <a:off x="4387850" y="400863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Cube 126"/>
            <p:cNvSpPr/>
            <p:nvPr/>
          </p:nvSpPr>
          <p:spPr>
            <a:xfrm>
              <a:off x="4387850" y="361315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Cube 127"/>
            <p:cNvSpPr/>
            <p:nvPr/>
          </p:nvSpPr>
          <p:spPr>
            <a:xfrm>
              <a:off x="4387850" y="322123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Cube 128"/>
            <p:cNvSpPr/>
            <p:nvPr/>
          </p:nvSpPr>
          <p:spPr>
            <a:xfrm>
              <a:off x="4769740" y="400863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Cube 129"/>
            <p:cNvSpPr/>
            <p:nvPr/>
          </p:nvSpPr>
          <p:spPr>
            <a:xfrm>
              <a:off x="4769740" y="361315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Cube 130"/>
            <p:cNvSpPr/>
            <p:nvPr/>
          </p:nvSpPr>
          <p:spPr>
            <a:xfrm>
              <a:off x="5150740" y="400863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2" name="Group 131"/>
          <p:cNvGrpSpPr/>
          <p:nvPr/>
        </p:nvGrpSpPr>
        <p:grpSpPr>
          <a:xfrm>
            <a:off x="3429000" y="5094480"/>
            <a:ext cx="2303270" cy="1566670"/>
            <a:chOff x="3625850" y="5094480"/>
            <a:chExt cx="2303270" cy="1566670"/>
          </a:xfrm>
        </p:grpSpPr>
        <p:sp>
          <p:nvSpPr>
            <p:cNvPr id="133" name="Cube 132"/>
            <p:cNvSpPr/>
            <p:nvPr/>
          </p:nvSpPr>
          <p:spPr>
            <a:xfrm>
              <a:off x="3886200" y="5881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Cube 133"/>
            <p:cNvSpPr/>
            <p:nvPr/>
          </p:nvSpPr>
          <p:spPr>
            <a:xfrm>
              <a:off x="4267200" y="5881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Cube 134"/>
            <p:cNvSpPr/>
            <p:nvPr/>
          </p:nvSpPr>
          <p:spPr>
            <a:xfrm>
              <a:off x="4267200" y="54864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Cube 135"/>
            <p:cNvSpPr/>
            <p:nvPr/>
          </p:nvSpPr>
          <p:spPr>
            <a:xfrm>
              <a:off x="4648200" y="5881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Cube 136"/>
            <p:cNvSpPr/>
            <p:nvPr/>
          </p:nvSpPr>
          <p:spPr>
            <a:xfrm>
              <a:off x="4648200" y="54864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Cube 137"/>
            <p:cNvSpPr/>
            <p:nvPr/>
          </p:nvSpPr>
          <p:spPr>
            <a:xfrm>
              <a:off x="4648200" y="50944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Cube 138"/>
            <p:cNvSpPr/>
            <p:nvPr/>
          </p:nvSpPr>
          <p:spPr>
            <a:xfrm>
              <a:off x="5029200" y="5881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Cube 139"/>
            <p:cNvSpPr/>
            <p:nvPr/>
          </p:nvSpPr>
          <p:spPr>
            <a:xfrm>
              <a:off x="5029200" y="54864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Cube 140"/>
            <p:cNvSpPr/>
            <p:nvPr/>
          </p:nvSpPr>
          <p:spPr>
            <a:xfrm>
              <a:off x="5410200" y="5881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Cube 141"/>
            <p:cNvSpPr/>
            <p:nvPr/>
          </p:nvSpPr>
          <p:spPr>
            <a:xfrm>
              <a:off x="3759200" y="6008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Cube 142"/>
            <p:cNvSpPr/>
            <p:nvPr/>
          </p:nvSpPr>
          <p:spPr>
            <a:xfrm>
              <a:off x="4140200" y="6008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Cube 143"/>
            <p:cNvSpPr/>
            <p:nvPr/>
          </p:nvSpPr>
          <p:spPr>
            <a:xfrm>
              <a:off x="4140200" y="56134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Cube 144"/>
            <p:cNvSpPr/>
            <p:nvPr/>
          </p:nvSpPr>
          <p:spPr>
            <a:xfrm>
              <a:off x="4521200" y="6008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Cube 145"/>
            <p:cNvSpPr/>
            <p:nvPr/>
          </p:nvSpPr>
          <p:spPr>
            <a:xfrm>
              <a:off x="4521200" y="56134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Cube 146"/>
            <p:cNvSpPr/>
            <p:nvPr/>
          </p:nvSpPr>
          <p:spPr>
            <a:xfrm>
              <a:off x="4521200" y="52214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Cube 147"/>
            <p:cNvSpPr/>
            <p:nvPr/>
          </p:nvSpPr>
          <p:spPr>
            <a:xfrm>
              <a:off x="4902200" y="6008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Cube 148"/>
            <p:cNvSpPr/>
            <p:nvPr/>
          </p:nvSpPr>
          <p:spPr>
            <a:xfrm>
              <a:off x="4902200" y="56134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Cube 149"/>
            <p:cNvSpPr/>
            <p:nvPr/>
          </p:nvSpPr>
          <p:spPr>
            <a:xfrm>
              <a:off x="5283200" y="6008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Cube 150"/>
            <p:cNvSpPr/>
            <p:nvPr/>
          </p:nvSpPr>
          <p:spPr>
            <a:xfrm>
              <a:off x="3625850" y="614223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Cube 151"/>
            <p:cNvSpPr/>
            <p:nvPr/>
          </p:nvSpPr>
          <p:spPr>
            <a:xfrm>
              <a:off x="4006850" y="614223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Cube 152"/>
            <p:cNvSpPr/>
            <p:nvPr/>
          </p:nvSpPr>
          <p:spPr>
            <a:xfrm>
              <a:off x="4006850" y="574675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Cube 153"/>
            <p:cNvSpPr/>
            <p:nvPr/>
          </p:nvSpPr>
          <p:spPr>
            <a:xfrm>
              <a:off x="4387850" y="614223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Cube 154"/>
            <p:cNvSpPr/>
            <p:nvPr/>
          </p:nvSpPr>
          <p:spPr>
            <a:xfrm>
              <a:off x="4387850" y="574675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Cube 155"/>
            <p:cNvSpPr/>
            <p:nvPr/>
          </p:nvSpPr>
          <p:spPr>
            <a:xfrm>
              <a:off x="4387850" y="535483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Cube 156"/>
            <p:cNvSpPr/>
            <p:nvPr/>
          </p:nvSpPr>
          <p:spPr>
            <a:xfrm>
              <a:off x="4768850" y="614223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Cube 157"/>
            <p:cNvSpPr/>
            <p:nvPr/>
          </p:nvSpPr>
          <p:spPr>
            <a:xfrm>
              <a:off x="4768850" y="574675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Cube 158"/>
            <p:cNvSpPr/>
            <p:nvPr/>
          </p:nvSpPr>
          <p:spPr>
            <a:xfrm>
              <a:off x="5149850" y="614223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4" name="TextBox 243"/>
          <p:cNvSpPr txBox="1"/>
          <p:nvPr/>
        </p:nvSpPr>
        <p:spPr>
          <a:xfrm>
            <a:off x="639955" y="1219200"/>
            <a:ext cx="1218668" cy="400110"/>
          </a:xfrm>
          <a:prstGeom prst="rect">
            <a:avLst/>
          </a:prstGeom>
          <a:noFill/>
        </p:spPr>
        <p:txBody>
          <a:bodyPr wrap="none" rtlCol="0">
            <a:spAutoFit/>
          </a:bodyPr>
          <a:lstStyle/>
          <a:p>
            <a:pPr algn="ctr"/>
            <a:r>
              <a:rPr lang="en-US" sz="2000" b="1" dirty="0" smtClean="0"/>
              <a:t>One-third</a:t>
            </a:r>
            <a:endParaRPr lang="en-US" sz="2000" b="1" dirty="0"/>
          </a:p>
        </p:txBody>
      </p:sp>
      <p:sp>
        <p:nvSpPr>
          <p:cNvPr id="245" name="TextBox 244"/>
          <p:cNvSpPr txBox="1"/>
          <p:nvPr/>
        </p:nvSpPr>
        <p:spPr>
          <a:xfrm>
            <a:off x="7521669" y="1220327"/>
            <a:ext cx="514886" cy="400110"/>
          </a:xfrm>
          <a:prstGeom prst="rect">
            <a:avLst/>
          </a:prstGeom>
          <a:noFill/>
        </p:spPr>
        <p:txBody>
          <a:bodyPr wrap="none" rtlCol="0">
            <a:spAutoFit/>
          </a:bodyPr>
          <a:lstStyle/>
          <a:p>
            <a:pPr algn="ctr"/>
            <a:r>
              <a:rPr lang="en-US" sz="2000" b="1" dirty="0" smtClean="0"/>
              <a:t>3:5</a:t>
            </a:r>
            <a:endParaRPr lang="en-US" sz="2000" b="1" dirty="0"/>
          </a:p>
        </p:txBody>
      </p:sp>
      <p:sp>
        <p:nvSpPr>
          <p:cNvPr id="246" name="TextBox 245"/>
          <p:cNvSpPr txBox="1"/>
          <p:nvPr/>
        </p:nvSpPr>
        <p:spPr>
          <a:xfrm>
            <a:off x="432362" y="2722963"/>
            <a:ext cx="1633845" cy="400110"/>
          </a:xfrm>
          <a:prstGeom prst="rect">
            <a:avLst/>
          </a:prstGeom>
          <a:noFill/>
        </p:spPr>
        <p:txBody>
          <a:bodyPr wrap="none" rtlCol="0">
            <a:spAutoFit/>
          </a:bodyPr>
          <a:lstStyle/>
          <a:p>
            <a:pPr algn="ctr"/>
            <a:r>
              <a:rPr lang="en-US" sz="2000" b="1" dirty="0" smtClean="0"/>
              <a:t>Odd numbers</a:t>
            </a:r>
            <a:endParaRPr lang="en-US" sz="2000" b="1" dirty="0"/>
          </a:p>
        </p:txBody>
      </p:sp>
      <p:sp>
        <p:nvSpPr>
          <p:cNvPr id="247" name="TextBox 246"/>
          <p:cNvSpPr txBox="1"/>
          <p:nvPr/>
        </p:nvSpPr>
        <p:spPr>
          <a:xfrm>
            <a:off x="7435111" y="2724090"/>
            <a:ext cx="688010" cy="400110"/>
          </a:xfrm>
          <a:prstGeom prst="rect">
            <a:avLst/>
          </a:prstGeom>
          <a:noFill/>
        </p:spPr>
        <p:txBody>
          <a:bodyPr wrap="none" rtlCol="0">
            <a:spAutoFit/>
          </a:bodyPr>
          <a:lstStyle/>
          <a:p>
            <a:pPr algn="ctr"/>
            <a:r>
              <a:rPr lang="en-US" sz="2000" b="1" dirty="0" smtClean="0"/>
              <a:t>3 × 9</a:t>
            </a:r>
            <a:endParaRPr lang="en-US" sz="2000" b="1" dirty="0"/>
          </a:p>
        </p:txBody>
      </p:sp>
      <p:sp>
        <p:nvSpPr>
          <p:cNvPr id="248" name="TextBox 247"/>
          <p:cNvSpPr txBox="1"/>
          <p:nvPr/>
        </p:nvSpPr>
        <p:spPr>
          <a:xfrm>
            <a:off x="573456" y="4246963"/>
            <a:ext cx="1351653" cy="400110"/>
          </a:xfrm>
          <a:prstGeom prst="rect">
            <a:avLst/>
          </a:prstGeom>
          <a:noFill/>
        </p:spPr>
        <p:txBody>
          <a:bodyPr wrap="none" rtlCol="0">
            <a:spAutoFit/>
          </a:bodyPr>
          <a:lstStyle/>
          <a:p>
            <a:pPr algn="ctr"/>
            <a:r>
              <a:rPr lang="en-US" sz="2000" b="1" dirty="0"/>
              <a:t>3(1 + 3 + 5)</a:t>
            </a:r>
          </a:p>
        </p:txBody>
      </p:sp>
      <p:sp>
        <p:nvSpPr>
          <p:cNvPr id="249" name="TextBox 248"/>
          <p:cNvSpPr txBox="1"/>
          <p:nvPr/>
        </p:nvSpPr>
        <p:spPr>
          <a:xfrm>
            <a:off x="6662911" y="4248090"/>
            <a:ext cx="2232406" cy="400110"/>
          </a:xfrm>
          <a:prstGeom prst="rect">
            <a:avLst/>
          </a:prstGeom>
          <a:noFill/>
        </p:spPr>
        <p:txBody>
          <a:bodyPr wrap="none" rtlCol="0">
            <a:spAutoFit/>
          </a:bodyPr>
          <a:lstStyle/>
          <a:p>
            <a:pPr algn="ctr"/>
            <a:r>
              <a:rPr lang="en-US" sz="2000" b="1" dirty="0" smtClean="0"/>
              <a:t>Three equal groups</a:t>
            </a:r>
            <a:endParaRPr lang="en-US" sz="2000" b="1" dirty="0"/>
          </a:p>
        </p:txBody>
      </p:sp>
      <p:sp>
        <p:nvSpPr>
          <p:cNvPr id="250" name="TextBox 249"/>
          <p:cNvSpPr txBox="1"/>
          <p:nvPr/>
        </p:nvSpPr>
        <p:spPr>
          <a:xfrm>
            <a:off x="692877" y="5770963"/>
            <a:ext cx="1112805" cy="400110"/>
          </a:xfrm>
          <a:prstGeom prst="rect">
            <a:avLst/>
          </a:prstGeom>
          <a:noFill/>
        </p:spPr>
        <p:txBody>
          <a:bodyPr wrap="none" rtlCol="0">
            <a:spAutoFit/>
          </a:bodyPr>
          <a:lstStyle/>
          <a:p>
            <a:pPr algn="ctr"/>
            <a:r>
              <a:rPr lang="en-US" sz="2000" b="1" dirty="0" smtClean="0"/>
              <a:t>One-half</a:t>
            </a:r>
            <a:endParaRPr lang="en-US" sz="2000" b="1" dirty="0"/>
          </a:p>
        </p:txBody>
      </p:sp>
      <p:sp>
        <p:nvSpPr>
          <p:cNvPr id="251" name="TextBox 250"/>
          <p:cNvSpPr txBox="1"/>
          <p:nvPr/>
        </p:nvSpPr>
        <p:spPr>
          <a:xfrm>
            <a:off x="7146153" y="5772090"/>
            <a:ext cx="1265924" cy="400110"/>
          </a:xfrm>
          <a:prstGeom prst="rect">
            <a:avLst/>
          </a:prstGeom>
          <a:noFill/>
        </p:spPr>
        <p:txBody>
          <a:bodyPr wrap="none" rtlCol="0">
            <a:spAutoFit/>
          </a:bodyPr>
          <a:lstStyle/>
          <a:p>
            <a:pPr algn="ctr"/>
            <a:r>
              <a:rPr lang="en-US" sz="2000" b="1" dirty="0" smtClean="0"/>
              <a:t>One-ninth</a:t>
            </a:r>
            <a:endParaRPr lang="en-US" sz="2000" b="1" dirty="0"/>
          </a:p>
        </p:txBody>
      </p:sp>
    </p:spTree>
    <p:extLst>
      <p:ext uri="{BB962C8B-B14F-4D97-AF65-F5344CB8AC3E}">
        <p14:creationId xmlns:p14="http://schemas.microsoft.com/office/powerpoint/2010/main" val="2398864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fade">
                                      <p:cBhvr>
                                        <p:cTn id="7" dur="500"/>
                                        <p:tgtEl>
                                          <p:spTgt spid="6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4"/>
                                        </p:tgtEl>
                                        <p:attrNameLst>
                                          <p:attrName>style.visibility</p:attrName>
                                        </p:attrNameLst>
                                      </p:cBhvr>
                                      <p:to>
                                        <p:strVal val="visible"/>
                                      </p:to>
                                    </p:set>
                                    <p:animEffect transition="in" filter="fade">
                                      <p:cBhvr>
                                        <p:cTn id="12" dur="500"/>
                                        <p:tgtEl>
                                          <p:spTgt spid="244"/>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67"/>
                                        </p:tgtEl>
                                        <p:attrNameLst>
                                          <p:attrName>style.visibility</p:attrName>
                                        </p:attrNameLst>
                                      </p:cBhvr>
                                      <p:to>
                                        <p:strVal val="visible"/>
                                      </p:to>
                                    </p:set>
                                    <p:animEffect transition="in" filter="fade">
                                      <p:cBhvr>
                                        <p:cTn id="16" dur="500"/>
                                        <p:tgtEl>
                                          <p:spTgt spid="6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46"/>
                                        </p:tgtEl>
                                        <p:attrNameLst>
                                          <p:attrName>style.visibility</p:attrName>
                                        </p:attrNameLst>
                                      </p:cBhvr>
                                      <p:to>
                                        <p:strVal val="visible"/>
                                      </p:to>
                                    </p:set>
                                    <p:animEffect transition="in" filter="fade">
                                      <p:cBhvr>
                                        <p:cTn id="21" dur="500"/>
                                        <p:tgtEl>
                                          <p:spTgt spid="246"/>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48"/>
                                        </p:tgtEl>
                                        <p:attrNameLst>
                                          <p:attrName>style.visibility</p:attrName>
                                        </p:attrNameLst>
                                      </p:cBhvr>
                                      <p:to>
                                        <p:strVal val="visible"/>
                                      </p:to>
                                    </p:set>
                                    <p:animEffect transition="in" filter="fade">
                                      <p:cBhvr>
                                        <p:cTn id="26" dur="500"/>
                                        <p:tgtEl>
                                          <p:spTgt spid="24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50"/>
                                        </p:tgtEl>
                                        <p:attrNameLst>
                                          <p:attrName>style.visibility</p:attrName>
                                        </p:attrNameLst>
                                      </p:cBhvr>
                                      <p:to>
                                        <p:strVal val="visible"/>
                                      </p:to>
                                    </p:set>
                                    <p:animEffect transition="in" filter="fade">
                                      <p:cBhvr>
                                        <p:cTn id="31" dur="500"/>
                                        <p:tgtEl>
                                          <p:spTgt spid="25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45"/>
                                        </p:tgtEl>
                                        <p:attrNameLst>
                                          <p:attrName>style.visibility</p:attrName>
                                        </p:attrNameLst>
                                      </p:cBhvr>
                                      <p:to>
                                        <p:strVal val="visible"/>
                                      </p:to>
                                    </p:set>
                                    <p:animEffect transition="in" filter="fade">
                                      <p:cBhvr>
                                        <p:cTn id="36" dur="500"/>
                                        <p:tgtEl>
                                          <p:spTgt spid="245"/>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47"/>
                                        </p:tgtEl>
                                        <p:attrNameLst>
                                          <p:attrName>style.visibility</p:attrName>
                                        </p:attrNameLst>
                                      </p:cBhvr>
                                      <p:to>
                                        <p:strVal val="visible"/>
                                      </p:to>
                                    </p:set>
                                    <p:animEffect transition="in" filter="fade">
                                      <p:cBhvr>
                                        <p:cTn id="41" dur="500"/>
                                        <p:tgtEl>
                                          <p:spTgt spid="247"/>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49"/>
                                        </p:tgtEl>
                                        <p:attrNameLst>
                                          <p:attrName>style.visibility</p:attrName>
                                        </p:attrNameLst>
                                      </p:cBhvr>
                                      <p:to>
                                        <p:strVal val="visible"/>
                                      </p:to>
                                    </p:set>
                                    <p:animEffect transition="in" filter="fade">
                                      <p:cBhvr>
                                        <p:cTn id="46" dur="500"/>
                                        <p:tgtEl>
                                          <p:spTgt spid="249"/>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51"/>
                                        </p:tgtEl>
                                        <p:attrNameLst>
                                          <p:attrName>style.visibility</p:attrName>
                                        </p:attrNameLst>
                                      </p:cBhvr>
                                      <p:to>
                                        <p:strVal val="visible"/>
                                      </p:to>
                                    </p:set>
                                    <p:animEffect transition="in" filter="fade">
                                      <p:cBhvr>
                                        <p:cTn id="51" dur="500"/>
                                        <p:tgtEl>
                                          <p:spTgt spid="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P spid="67" grpId="0" animBg="1"/>
      <p:bldP spid="244" grpId="0"/>
      <p:bldP spid="245" grpId="0"/>
      <p:bldP spid="246" grpId="0"/>
      <p:bldP spid="247" grpId="0"/>
      <p:bldP spid="248" grpId="0"/>
      <p:bldP spid="249" grpId="0"/>
      <p:bldP spid="250" grpId="0"/>
      <p:bldP spid="251"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 name="Rectangle 43"/>
          <p:cNvSpPr/>
          <p:nvPr/>
        </p:nvSpPr>
        <p:spPr>
          <a:xfrm>
            <a:off x="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632460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p:cNvSpPr/>
          <p:nvPr/>
        </p:nvSpPr>
        <p:spPr>
          <a:xfrm>
            <a:off x="0" y="0"/>
            <a:ext cx="9144000" cy="609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70" name="Rectangle 69"/>
          <p:cNvSpPr/>
          <p:nvPr/>
        </p:nvSpPr>
        <p:spPr>
          <a:xfrm>
            <a:off x="76200" y="76200"/>
            <a:ext cx="8991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4:  </a:t>
            </a:r>
            <a:r>
              <a:rPr lang="en-US" sz="1000" dirty="0" smtClean="0">
                <a:solidFill>
                  <a:schemeClr val="tx1"/>
                </a:solidFill>
              </a:rPr>
              <a:t>(Circle the top structure)  Which descriptions match this structure?  (Draw lines to those descriptions and circle them.)</a:t>
            </a:r>
          </a:p>
          <a:p>
            <a:endParaRPr lang="en-US" sz="1000" dirty="0" smtClean="0">
              <a:solidFill>
                <a:schemeClr val="tx1"/>
              </a:solidFill>
            </a:endParaRPr>
          </a:p>
        </p:txBody>
      </p:sp>
      <p:sp>
        <p:nvSpPr>
          <p:cNvPr id="71" name="Rectangle 70"/>
          <p:cNvSpPr/>
          <p:nvPr/>
        </p:nvSpPr>
        <p:spPr>
          <a:xfrm>
            <a:off x="76200" y="76200"/>
            <a:ext cx="8991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4: </a:t>
            </a:r>
            <a:r>
              <a:rPr lang="en-US" sz="1000" dirty="0" smtClean="0">
                <a:solidFill>
                  <a:schemeClr val="tx1"/>
                </a:solidFill>
              </a:rPr>
              <a:t>(Leave the descriptions circled, but erase the lines and erase the circle around the structure.) </a:t>
            </a:r>
          </a:p>
          <a:p>
            <a:r>
              <a:rPr lang="en-US" sz="1000" dirty="0" smtClean="0">
                <a:solidFill>
                  <a:schemeClr val="tx1"/>
                </a:solidFill>
              </a:rPr>
              <a:t>(Now draw lines that connect the circled descriptions to each other and ask…)  How are these related to each other?</a:t>
            </a:r>
            <a:endParaRPr lang="en-US" sz="1000" dirty="0">
              <a:solidFill>
                <a:schemeClr val="tx1"/>
              </a:solidFill>
            </a:endParaRPr>
          </a:p>
        </p:txBody>
      </p:sp>
      <p:sp>
        <p:nvSpPr>
          <p:cNvPr id="72" name="Rectangle 71"/>
          <p:cNvSpPr/>
          <p:nvPr/>
        </p:nvSpPr>
        <p:spPr>
          <a:xfrm>
            <a:off x="76200" y="76200"/>
            <a:ext cx="8991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4:  </a:t>
            </a:r>
            <a:r>
              <a:rPr lang="en-US" sz="1000" dirty="0" smtClean="0">
                <a:solidFill>
                  <a:schemeClr val="tx1"/>
                </a:solidFill>
              </a:rPr>
              <a:t>(Erase all the writing.  Circle the middle structure and repeat.)</a:t>
            </a:r>
            <a:endParaRPr lang="en-US" sz="1000" dirty="0">
              <a:solidFill>
                <a:schemeClr val="tx1"/>
              </a:solidFill>
            </a:endParaRPr>
          </a:p>
        </p:txBody>
      </p:sp>
      <p:sp>
        <p:nvSpPr>
          <p:cNvPr id="74" name="Rectangle 73"/>
          <p:cNvSpPr/>
          <p:nvPr/>
        </p:nvSpPr>
        <p:spPr>
          <a:xfrm>
            <a:off x="76200" y="76200"/>
            <a:ext cx="8991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4:  </a:t>
            </a:r>
            <a:r>
              <a:rPr lang="en-US" sz="1000" dirty="0" smtClean="0">
                <a:solidFill>
                  <a:schemeClr val="tx1"/>
                </a:solidFill>
              </a:rPr>
              <a:t>(Erase all the writing.  Circle the </a:t>
            </a:r>
            <a:r>
              <a:rPr lang="en-US" sz="1000" dirty="0">
                <a:solidFill>
                  <a:schemeClr val="tx1"/>
                </a:solidFill>
              </a:rPr>
              <a:t>bottom structure and repeat.)</a:t>
            </a:r>
          </a:p>
        </p:txBody>
      </p:sp>
      <p:sp>
        <p:nvSpPr>
          <p:cNvPr id="75" name="TextBox 74"/>
          <p:cNvSpPr txBox="1"/>
          <p:nvPr/>
        </p:nvSpPr>
        <p:spPr>
          <a:xfrm>
            <a:off x="6822532" y="6642556"/>
            <a:ext cx="2321468" cy="215444"/>
          </a:xfrm>
          <a:prstGeom prst="rect">
            <a:avLst/>
          </a:prstGeom>
          <a:noFill/>
        </p:spPr>
        <p:txBody>
          <a:bodyPr wrap="none" rtlCol="0">
            <a:spAutoFit/>
          </a:bodyPr>
          <a:lstStyle/>
          <a:p>
            <a:pPr algn="r"/>
            <a:r>
              <a:rPr lang="en-US" sz="800" b="1" dirty="0" smtClean="0"/>
              <a:t>Find more resources at </a:t>
            </a:r>
            <a:r>
              <a:rPr lang="en-US" sz="800" b="1" dirty="0" smtClean="0">
                <a:hlinkClick r:id="rId2"/>
              </a:rPr>
              <a:t>www.stevewyborney.com</a:t>
            </a:r>
            <a:r>
              <a:rPr lang="en-US" sz="800" b="1" dirty="0" smtClean="0"/>
              <a:t> </a:t>
            </a:r>
            <a:endParaRPr lang="en-US" sz="800" b="1" dirty="0"/>
          </a:p>
        </p:txBody>
      </p:sp>
      <p:grpSp>
        <p:nvGrpSpPr>
          <p:cNvPr id="67" name="Group 66"/>
          <p:cNvGrpSpPr/>
          <p:nvPr/>
        </p:nvGrpSpPr>
        <p:grpSpPr>
          <a:xfrm>
            <a:off x="3429000" y="827280"/>
            <a:ext cx="2303270" cy="1566670"/>
            <a:chOff x="3625850" y="827280"/>
            <a:chExt cx="2303270" cy="1566670"/>
          </a:xfrm>
        </p:grpSpPr>
        <p:sp>
          <p:nvSpPr>
            <p:cNvPr id="76" name="Cube 75"/>
            <p:cNvSpPr/>
            <p:nvPr/>
          </p:nvSpPr>
          <p:spPr>
            <a:xfrm>
              <a:off x="3886200" y="16146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Cube 80"/>
            <p:cNvSpPr/>
            <p:nvPr/>
          </p:nvSpPr>
          <p:spPr>
            <a:xfrm>
              <a:off x="4267200" y="16146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Cube 81"/>
            <p:cNvSpPr/>
            <p:nvPr/>
          </p:nvSpPr>
          <p:spPr>
            <a:xfrm>
              <a:off x="4267200" y="12192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Cube 82"/>
            <p:cNvSpPr/>
            <p:nvPr/>
          </p:nvSpPr>
          <p:spPr>
            <a:xfrm>
              <a:off x="4648200" y="16146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Cube 83"/>
            <p:cNvSpPr/>
            <p:nvPr/>
          </p:nvSpPr>
          <p:spPr>
            <a:xfrm>
              <a:off x="4648200" y="12192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Cube 84"/>
            <p:cNvSpPr/>
            <p:nvPr/>
          </p:nvSpPr>
          <p:spPr>
            <a:xfrm>
              <a:off x="4648200" y="827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Cube 85"/>
            <p:cNvSpPr/>
            <p:nvPr/>
          </p:nvSpPr>
          <p:spPr>
            <a:xfrm>
              <a:off x="5029200" y="16146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Cube 86"/>
            <p:cNvSpPr/>
            <p:nvPr/>
          </p:nvSpPr>
          <p:spPr>
            <a:xfrm>
              <a:off x="5029200" y="12192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Cube 87"/>
            <p:cNvSpPr/>
            <p:nvPr/>
          </p:nvSpPr>
          <p:spPr>
            <a:xfrm>
              <a:off x="5410200" y="16146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Cube 88"/>
            <p:cNvSpPr/>
            <p:nvPr/>
          </p:nvSpPr>
          <p:spPr>
            <a:xfrm>
              <a:off x="3759200" y="17416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Cube 89"/>
            <p:cNvSpPr/>
            <p:nvPr/>
          </p:nvSpPr>
          <p:spPr>
            <a:xfrm>
              <a:off x="4140200" y="17416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Cube 90"/>
            <p:cNvSpPr/>
            <p:nvPr/>
          </p:nvSpPr>
          <p:spPr>
            <a:xfrm>
              <a:off x="4140200" y="13462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Cube 91"/>
            <p:cNvSpPr/>
            <p:nvPr/>
          </p:nvSpPr>
          <p:spPr>
            <a:xfrm>
              <a:off x="4521200" y="17416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Cube 92"/>
            <p:cNvSpPr/>
            <p:nvPr/>
          </p:nvSpPr>
          <p:spPr>
            <a:xfrm>
              <a:off x="4521200" y="13462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Cube 93"/>
            <p:cNvSpPr/>
            <p:nvPr/>
          </p:nvSpPr>
          <p:spPr>
            <a:xfrm>
              <a:off x="4521200" y="954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Cube 94"/>
            <p:cNvSpPr/>
            <p:nvPr/>
          </p:nvSpPr>
          <p:spPr>
            <a:xfrm>
              <a:off x="4902200" y="17416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Cube 95"/>
            <p:cNvSpPr/>
            <p:nvPr/>
          </p:nvSpPr>
          <p:spPr>
            <a:xfrm>
              <a:off x="4902200" y="13462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Cube 96"/>
            <p:cNvSpPr/>
            <p:nvPr/>
          </p:nvSpPr>
          <p:spPr>
            <a:xfrm>
              <a:off x="5283200" y="17416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Cube 97"/>
            <p:cNvSpPr/>
            <p:nvPr/>
          </p:nvSpPr>
          <p:spPr>
            <a:xfrm>
              <a:off x="3625850" y="187503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Cube 98"/>
            <p:cNvSpPr/>
            <p:nvPr/>
          </p:nvSpPr>
          <p:spPr>
            <a:xfrm>
              <a:off x="4006850" y="187503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Cube 99"/>
            <p:cNvSpPr/>
            <p:nvPr/>
          </p:nvSpPr>
          <p:spPr>
            <a:xfrm>
              <a:off x="4006850" y="147955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Cube 100"/>
            <p:cNvSpPr/>
            <p:nvPr/>
          </p:nvSpPr>
          <p:spPr>
            <a:xfrm>
              <a:off x="4387850" y="187503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Cube 101"/>
            <p:cNvSpPr/>
            <p:nvPr/>
          </p:nvSpPr>
          <p:spPr>
            <a:xfrm>
              <a:off x="4387850" y="147955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Cube 102"/>
            <p:cNvSpPr/>
            <p:nvPr/>
          </p:nvSpPr>
          <p:spPr>
            <a:xfrm>
              <a:off x="4387850" y="108763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Cube 103"/>
            <p:cNvSpPr/>
            <p:nvPr/>
          </p:nvSpPr>
          <p:spPr>
            <a:xfrm>
              <a:off x="4768850" y="187503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Cube 104"/>
            <p:cNvSpPr/>
            <p:nvPr/>
          </p:nvSpPr>
          <p:spPr>
            <a:xfrm>
              <a:off x="4768850" y="147955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Cube 105"/>
            <p:cNvSpPr/>
            <p:nvPr/>
          </p:nvSpPr>
          <p:spPr>
            <a:xfrm>
              <a:off x="5149850" y="187503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7" name="Group 106"/>
          <p:cNvGrpSpPr/>
          <p:nvPr/>
        </p:nvGrpSpPr>
        <p:grpSpPr>
          <a:xfrm>
            <a:off x="3429000" y="2960880"/>
            <a:ext cx="2304160" cy="1566670"/>
            <a:chOff x="3625850" y="2960880"/>
            <a:chExt cx="2304160" cy="1566670"/>
          </a:xfrm>
        </p:grpSpPr>
        <p:sp>
          <p:nvSpPr>
            <p:cNvPr id="108" name="Cube 107"/>
            <p:cNvSpPr/>
            <p:nvPr/>
          </p:nvSpPr>
          <p:spPr>
            <a:xfrm>
              <a:off x="3886200" y="37482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Cube 108"/>
            <p:cNvSpPr/>
            <p:nvPr/>
          </p:nvSpPr>
          <p:spPr>
            <a:xfrm>
              <a:off x="4267200" y="3748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Cube 109"/>
            <p:cNvSpPr/>
            <p:nvPr/>
          </p:nvSpPr>
          <p:spPr>
            <a:xfrm>
              <a:off x="4267200" y="335280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Cube 110"/>
            <p:cNvSpPr/>
            <p:nvPr/>
          </p:nvSpPr>
          <p:spPr>
            <a:xfrm>
              <a:off x="4648200" y="3748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Cube 111"/>
            <p:cNvSpPr/>
            <p:nvPr/>
          </p:nvSpPr>
          <p:spPr>
            <a:xfrm>
              <a:off x="4648200" y="33528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Cube 112"/>
            <p:cNvSpPr/>
            <p:nvPr/>
          </p:nvSpPr>
          <p:spPr>
            <a:xfrm>
              <a:off x="4648200" y="29608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Cube 113"/>
            <p:cNvSpPr/>
            <p:nvPr/>
          </p:nvSpPr>
          <p:spPr>
            <a:xfrm>
              <a:off x="5029200" y="3748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Cube 114"/>
            <p:cNvSpPr/>
            <p:nvPr/>
          </p:nvSpPr>
          <p:spPr>
            <a:xfrm>
              <a:off x="5030090" y="33528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Cube 115"/>
            <p:cNvSpPr/>
            <p:nvPr/>
          </p:nvSpPr>
          <p:spPr>
            <a:xfrm>
              <a:off x="5411090" y="3748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Cube 116"/>
            <p:cNvSpPr/>
            <p:nvPr/>
          </p:nvSpPr>
          <p:spPr>
            <a:xfrm>
              <a:off x="3759200" y="38752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Cube 117"/>
            <p:cNvSpPr/>
            <p:nvPr/>
          </p:nvSpPr>
          <p:spPr>
            <a:xfrm>
              <a:off x="4140200" y="38752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Cube 118"/>
            <p:cNvSpPr/>
            <p:nvPr/>
          </p:nvSpPr>
          <p:spPr>
            <a:xfrm>
              <a:off x="4140200" y="347980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Cube 119"/>
            <p:cNvSpPr/>
            <p:nvPr/>
          </p:nvSpPr>
          <p:spPr>
            <a:xfrm>
              <a:off x="4521200" y="3875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Cube 120"/>
            <p:cNvSpPr/>
            <p:nvPr/>
          </p:nvSpPr>
          <p:spPr>
            <a:xfrm>
              <a:off x="4521200" y="34798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Cube 121"/>
            <p:cNvSpPr/>
            <p:nvPr/>
          </p:nvSpPr>
          <p:spPr>
            <a:xfrm>
              <a:off x="4521200" y="30878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Cube 122"/>
            <p:cNvSpPr/>
            <p:nvPr/>
          </p:nvSpPr>
          <p:spPr>
            <a:xfrm>
              <a:off x="4902200" y="3875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Cube 123"/>
            <p:cNvSpPr/>
            <p:nvPr/>
          </p:nvSpPr>
          <p:spPr>
            <a:xfrm>
              <a:off x="4903090" y="34798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Cube 124"/>
            <p:cNvSpPr/>
            <p:nvPr/>
          </p:nvSpPr>
          <p:spPr>
            <a:xfrm>
              <a:off x="5284090" y="3875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Cube 125"/>
            <p:cNvSpPr/>
            <p:nvPr/>
          </p:nvSpPr>
          <p:spPr>
            <a:xfrm>
              <a:off x="3625850" y="400863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Cube 126"/>
            <p:cNvSpPr/>
            <p:nvPr/>
          </p:nvSpPr>
          <p:spPr>
            <a:xfrm>
              <a:off x="4006850" y="400863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Cube 127"/>
            <p:cNvSpPr/>
            <p:nvPr/>
          </p:nvSpPr>
          <p:spPr>
            <a:xfrm>
              <a:off x="4006850" y="361315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Cube 128"/>
            <p:cNvSpPr/>
            <p:nvPr/>
          </p:nvSpPr>
          <p:spPr>
            <a:xfrm>
              <a:off x="4387850" y="400863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Cube 129"/>
            <p:cNvSpPr/>
            <p:nvPr/>
          </p:nvSpPr>
          <p:spPr>
            <a:xfrm>
              <a:off x="4387850" y="361315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Cube 130"/>
            <p:cNvSpPr/>
            <p:nvPr/>
          </p:nvSpPr>
          <p:spPr>
            <a:xfrm>
              <a:off x="4387850" y="322123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Cube 131"/>
            <p:cNvSpPr/>
            <p:nvPr/>
          </p:nvSpPr>
          <p:spPr>
            <a:xfrm>
              <a:off x="4769740" y="400863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Cube 132"/>
            <p:cNvSpPr/>
            <p:nvPr/>
          </p:nvSpPr>
          <p:spPr>
            <a:xfrm>
              <a:off x="4769740" y="361315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Cube 133"/>
            <p:cNvSpPr/>
            <p:nvPr/>
          </p:nvSpPr>
          <p:spPr>
            <a:xfrm>
              <a:off x="5150740" y="400863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5" name="Group 134"/>
          <p:cNvGrpSpPr/>
          <p:nvPr/>
        </p:nvGrpSpPr>
        <p:grpSpPr>
          <a:xfrm>
            <a:off x="3429000" y="5094480"/>
            <a:ext cx="2303270" cy="1566670"/>
            <a:chOff x="3625850" y="5094480"/>
            <a:chExt cx="2303270" cy="1566670"/>
          </a:xfrm>
        </p:grpSpPr>
        <p:sp>
          <p:nvSpPr>
            <p:cNvPr id="136" name="Cube 135"/>
            <p:cNvSpPr/>
            <p:nvPr/>
          </p:nvSpPr>
          <p:spPr>
            <a:xfrm>
              <a:off x="3886200" y="5881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Cube 136"/>
            <p:cNvSpPr/>
            <p:nvPr/>
          </p:nvSpPr>
          <p:spPr>
            <a:xfrm>
              <a:off x="4267200" y="5881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Cube 137"/>
            <p:cNvSpPr/>
            <p:nvPr/>
          </p:nvSpPr>
          <p:spPr>
            <a:xfrm>
              <a:off x="4267200" y="54864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Cube 138"/>
            <p:cNvSpPr/>
            <p:nvPr/>
          </p:nvSpPr>
          <p:spPr>
            <a:xfrm>
              <a:off x="4648200" y="5881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Cube 139"/>
            <p:cNvSpPr/>
            <p:nvPr/>
          </p:nvSpPr>
          <p:spPr>
            <a:xfrm>
              <a:off x="4648200" y="54864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Cube 140"/>
            <p:cNvSpPr/>
            <p:nvPr/>
          </p:nvSpPr>
          <p:spPr>
            <a:xfrm>
              <a:off x="4648200" y="50944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Cube 141"/>
            <p:cNvSpPr/>
            <p:nvPr/>
          </p:nvSpPr>
          <p:spPr>
            <a:xfrm>
              <a:off x="5029200" y="5881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Cube 142"/>
            <p:cNvSpPr/>
            <p:nvPr/>
          </p:nvSpPr>
          <p:spPr>
            <a:xfrm>
              <a:off x="5029200" y="54864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Cube 143"/>
            <p:cNvSpPr/>
            <p:nvPr/>
          </p:nvSpPr>
          <p:spPr>
            <a:xfrm>
              <a:off x="5410200" y="5881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Cube 144"/>
            <p:cNvSpPr/>
            <p:nvPr/>
          </p:nvSpPr>
          <p:spPr>
            <a:xfrm>
              <a:off x="3759200" y="6008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Cube 145"/>
            <p:cNvSpPr/>
            <p:nvPr/>
          </p:nvSpPr>
          <p:spPr>
            <a:xfrm>
              <a:off x="4140200" y="6008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Cube 146"/>
            <p:cNvSpPr/>
            <p:nvPr/>
          </p:nvSpPr>
          <p:spPr>
            <a:xfrm>
              <a:off x="4140200" y="56134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Cube 147"/>
            <p:cNvSpPr/>
            <p:nvPr/>
          </p:nvSpPr>
          <p:spPr>
            <a:xfrm>
              <a:off x="4521200" y="6008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Cube 148"/>
            <p:cNvSpPr/>
            <p:nvPr/>
          </p:nvSpPr>
          <p:spPr>
            <a:xfrm>
              <a:off x="4521200" y="56134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Cube 149"/>
            <p:cNvSpPr/>
            <p:nvPr/>
          </p:nvSpPr>
          <p:spPr>
            <a:xfrm>
              <a:off x="4521200" y="52214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Cube 150"/>
            <p:cNvSpPr/>
            <p:nvPr/>
          </p:nvSpPr>
          <p:spPr>
            <a:xfrm>
              <a:off x="4902200" y="6008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Cube 151"/>
            <p:cNvSpPr/>
            <p:nvPr/>
          </p:nvSpPr>
          <p:spPr>
            <a:xfrm>
              <a:off x="4902200" y="56134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Cube 152"/>
            <p:cNvSpPr/>
            <p:nvPr/>
          </p:nvSpPr>
          <p:spPr>
            <a:xfrm>
              <a:off x="5283200" y="6008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Cube 153"/>
            <p:cNvSpPr/>
            <p:nvPr/>
          </p:nvSpPr>
          <p:spPr>
            <a:xfrm>
              <a:off x="3625850" y="614223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Cube 154"/>
            <p:cNvSpPr/>
            <p:nvPr/>
          </p:nvSpPr>
          <p:spPr>
            <a:xfrm>
              <a:off x="4006850" y="614223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Cube 155"/>
            <p:cNvSpPr/>
            <p:nvPr/>
          </p:nvSpPr>
          <p:spPr>
            <a:xfrm>
              <a:off x="4006850" y="574675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Cube 156"/>
            <p:cNvSpPr/>
            <p:nvPr/>
          </p:nvSpPr>
          <p:spPr>
            <a:xfrm>
              <a:off x="4387850" y="614223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Cube 157"/>
            <p:cNvSpPr/>
            <p:nvPr/>
          </p:nvSpPr>
          <p:spPr>
            <a:xfrm>
              <a:off x="4387850" y="574675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Cube 158"/>
            <p:cNvSpPr/>
            <p:nvPr/>
          </p:nvSpPr>
          <p:spPr>
            <a:xfrm>
              <a:off x="4387850" y="535483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Cube 159"/>
            <p:cNvSpPr/>
            <p:nvPr/>
          </p:nvSpPr>
          <p:spPr>
            <a:xfrm>
              <a:off x="4768850" y="614223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Cube 160"/>
            <p:cNvSpPr/>
            <p:nvPr/>
          </p:nvSpPr>
          <p:spPr>
            <a:xfrm>
              <a:off x="4768850" y="574675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Cube 161"/>
            <p:cNvSpPr/>
            <p:nvPr/>
          </p:nvSpPr>
          <p:spPr>
            <a:xfrm>
              <a:off x="5149850" y="614223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3" name="TextBox 162"/>
          <p:cNvSpPr txBox="1"/>
          <p:nvPr/>
        </p:nvSpPr>
        <p:spPr>
          <a:xfrm>
            <a:off x="639955" y="1219200"/>
            <a:ext cx="1218668" cy="400110"/>
          </a:xfrm>
          <a:prstGeom prst="rect">
            <a:avLst/>
          </a:prstGeom>
          <a:noFill/>
        </p:spPr>
        <p:txBody>
          <a:bodyPr wrap="none" rtlCol="0">
            <a:spAutoFit/>
          </a:bodyPr>
          <a:lstStyle/>
          <a:p>
            <a:pPr algn="ctr"/>
            <a:r>
              <a:rPr lang="en-US" sz="2000" b="1" dirty="0" smtClean="0"/>
              <a:t>One-third</a:t>
            </a:r>
            <a:endParaRPr lang="en-US" sz="2000" b="1" dirty="0"/>
          </a:p>
        </p:txBody>
      </p:sp>
      <p:sp>
        <p:nvSpPr>
          <p:cNvPr id="164" name="TextBox 163"/>
          <p:cNvSpPr txBox="1"/>
          <p:nvPr/>
        </p:nvSpPr>
        <p:spPr>
          <a:xfrm>
            <a:off x="7521669" y="1220327"/>
            <a:ext cx="514886" cy="400110"/>
          </a:xfrm>
          <a:prstGeom prst="rect">
            <a:avLst/>
          </a:prstGeom>
          <a:noFill/>
        </p:spPr>
        <p:txBody>
          <a:bodyPr wrap="none" rtlCol="0">
            <a:spAutoFit/>
          </a:bodyPr>
          <a:lstStyle/>
          <a:p>
            <a:pPr algn="ctr"/>
            <a:r>
              <a:rPr lang="en-US" sz="2000" b="1" dirty="0" smtClean="0"/>
              <a:t>3:5</a:t>
            </a:r>
            <a:endParaRPr lang="en-US" sz="2000" b="1" dirty="0"/>
          </a:p>
        </p:txBody>
      </p:sp>
      <p:sp>
        <p:nvSpPr>
          <p:cNvPr id="165" name="TextBox 164"/>
          <p:cNvSpPr txBox="1"/>
          <p:nvPr/>
        </p:nvSpPr>
        <p:spPr>
          <a:xfrm>
            <a:off x="432362" y="2722963"/>
            <a:ext cx="1633845" cy="400110"/>
          </a:xfrm>
          <a:prstGeom prst="rect">
            <a:avLst/>
          </a:prstGeom>
          <a:noFill/>
        </p:spPr>
        <p:txBody>
          <a:bodyPr wrap="none" rtlCol="0">
            <a:spAutoFit/>
          </a:bodyPr>
          <a:lstStyle/>
          <a:p>
            <a:pPr algn="ctr"/>
            <a:r>
              <a:rPr lang="en-US" sz="2000" b="1" dirty="0" smtClean="0"/>
              <a:t>Odd numbers</a:t>
            </a:r>
            <a:endParaRPr lang="en-US" sz="2000" b="1" dirty="0"/>
          </a:p>
        </p:txBody>
      </p:sp>
      <p:sp>
        <p:nvSpPr>
          <p:cNvPr id="166" name="TextBox 165"/>
          <p:cNvSpPr txBox="1"/>
          <p:nvPr/>
        </p:nvSpPr>
        <p:spPr>
          <a:xfrm>
            <a:off x="7435111" y="2724090"/>
            <a:ext cx="688010" cy="400110"/>
          </a:xfrm>
          <a:prstGeom prst="rect">
            <a:avLst/>
          </a:prstGeom>
          <a:noFill/>
        </p:spPr>
        <p:txBody>
          <a:bodyPr wrap="none" rtlCol="0">
            <a:spAutoFit/>
          </a:bodyPr>
          <a:lstStyle/>
          <a:p>
            <a:pPr algn="ctr"/>
            <a:r>
              <a:rPr lang="en-US" sz="2000" b="1" dirty="0" smtClean="0"/>
              <a:t>3 × 9</a:t>
            </a:r>
            <a:endParaRPr lang="en-US" sz="2000" b="1" dirty="0"/>
          </a:p>
        </p:txBody>
      </p:sp>
      <p:sp>
        <p:nvSpPr>
          <p:cNvPr id="167" name="TextBox 166"/>
          <p:cNvSpPr txBox="1"/>
          <p:nvPr/>
        </p:nvSpPr>
        <p:spPr>
          <a:xfrm>
            <a:off x="573456" y="4246963"/>
            <a:ext cx="1351653" cy="400110"/>
          </a:xfrm>
          <a:prstGeom prst="rect">
            <a:avLst/>
          </a:prstGeom>
          <a:noFill/>
        </p:spPr>
        <p:txBody>
          <a:bodyPr wrap="none" rtlCol="0">
            <a:spAutoFit/>
          </a:bodyPr>
          <a:lstStyle/>
          <a:p>
            <a:pPr algn="ctr"/>
            <a:r>
              <a:rPr lang="en-US" sz="2000" b="1" dirty="0"/>
              <a:t>3(1 + 3 + 5)</a:t>
            </a:r>
          </a:p>
        </p:txBody>
      </p:sp>
      <p:sp>
        <p:nvSpPr>
          <p:cNvPr id="168" name="TextBox 167"/>
          <p:cNvSpPr txBox="1"/>
          <p:nvPr/>
        </p:nvSpPr>
        <p:spPr>
          <a:xfrm>
            <a:off x="6662911" y="4248090"/>
            <a:ext cx="2232406" cy="400110"/>
          </a:xfrm>
          <a:prstGeom prst="rect">
            <a:avLst/>
          </a:prstGeom>
          <a:noFill/>
        </p:spPr>
        <p:txBody>
          <a:bodyPr wrap="none" rtlCol="0">
            <a:spAutoFit/>
          </a:bodyPr>
          <a:lstStyle/>
          <a:p>
            <a:pPr algn="ctr"/>
            <a:r>
              <a:rPr lang="en-US" sz="2000" b="1" dirty="0" smtClean="0"/>
              <a:t>Three equal groups</a:t>
            </a:r>
            <a:endParaRPr lang="en-US" sz="2000" b="1" dirty="0"/>
          </a:p>
        </p:txBody>
      </p:sp>
      <p:sp>
        <p:nvSpPr>
          <p:cNvPr id="169" name="TextBox 168"/>
          <p:cNvSpPr txBox="1"/>
          <p:nvPr/>
        </p:nvSpPr>
        <p:spPr>
          <a:xfrm>
            <a:off x="692877" y="5770963"/>
            <a:ext cx="1112805" cy="400110"/>
          </a:xfrm>
          <a:prstGeom prst="rect">
            <a:avLst/>
          </a:prstGeom>
          <a:noFill/>
        </p:spPr>
        <p:txBody>
          <a:bodyPr wrap="none" rtlCol="0">
            <a:spAutoFit/>
          </a:bodyPr>
          <a:lstStyle/>
          <a:p>
            <a:pPr algn="ctr"/>
            <a:r>
              <a:rPr lang="en-US" sz="2000" b="1" dirty="0" smtClean="0"/>
              <a:t>One-half</a:t>
            </a:r>
            <a:endParaRPr lang="en-US" sz="2000" b="1" dirty="0"/>
          </a:p>
        </p:txBody>
      </p:sp>
      <p:sp>
        <p:nvSpPr>
          <p:cNvPr id="170" name="TextBox 169"/>
          <p:cNvSpPr txBox="1"/>
          <p:nvPr/>
        </p:nvSpPr>
        <p:spPr>
          <a:xfrm>
            <a:off x="7146153" y="5772090"/>
            <a:ext cx="1265924" cy="400110"/>
          </a:xfrm>
          <a:prstGeom prst="rect">
            <a:avLst/>
          </a:prstGeom>
          <a:noFill/>
        </p:spPr>
        <p:txBody>
          <a:bodyPr wrap="none" rtlCol="0">
            <a:spAutoFit/>
          </a:bodyPr>
          <a:lstStyle/>
          <a:p>
            <a:pPr algn="ctr"/>
            <a:r>
              <a:rPr lang="en-US" sz="2000" b="1" dirty="0" smtClean="0"/>
              <a:t>One-ninth</a:t>
            </a:r>
            <a:endParaRPr lang="en-US" sz="2000" b="1" dirty="0"/>
          </a:p>
        </p:txBody>
      </p:sp>
    </p:spTree>
    <p:extLst>
      <p:ext uri="{BB962C8B-B14F-4D97-AF65-F5344CB8AC3E}">
        <p14:creationId xmlns:p14="http://schemas.microsoft.com/office/powerpoint/2010/main" val="2996319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fade">
                                      <p:cBhvr>
                                        <p:cTn id="7" dur="500"/>
                                        <p:tgtEl>
                                          <p:spTgt spid="7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
                                        </p:tgtEl>
                                        <p:attrNameLst>
                                          <p:attrName>style.visibility</p:attrName>
                                        </p:attrNameLst>
                                      </p:cBhvr>
                                      <p:to>
                                        <p:strVal val="visible"/>
                                      </p:to>
                                    </p:set>
                                    <p:animEffect transition="in" filter="fade">
                                      <p:cBhvr>
                                        <p:cTn id="12" dur="500"/>
                                        <p:tgtEl>
                                          <p:spTgt spid="7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2"/>
                                        </p:tgtEl>
                                        <p:attrNameLst>
                                          <p:attrName>style.visibility</p:attrName>
                                        </p:attrNameLst>
                                      </p:cBhvr>
                                      <p:to>
                                        <p:strVal val="visible"/>
                                      </p:to>
                                    </p:set>
                                    <p:animEffect transition="in" filter="fade">
                                      <p:cBhvr>
                                        <p:cTn id="17" dur="500"/>
                                        <p:tgtEl>
                                          <p:spTgt spid="7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4"/>
                                        </p:tgtEl>
                                        <p:attrNameLst>
                                          <p:attrName>style.visibility</p:attrName>
                                        </p:attrNameLst>
                                      </p:cBhvr>
                                      <p:to>
                                        <p:strVal val="visible"/>
                                      </p:to>
                                    </p:set>
                                    <p:animEffect transition="in" filter="fade">
                                      <p:cBhvr>
                                        <p:cTn id="22"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71" grpId="0" animBg="1"/>
      <p:bldP spid="72" grpId="0" animBg="1"/>
      <p:bldP spid="7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Steve Wyborney\Desktop\Blog Post Pics and email too\Clipboard Dice.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25586" y="457200"/>
            <a:ext cx="1492827" cy="1119620"/>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2421515"/>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3393946"/>
            <a:ext cx="1519968" cy="430887"/>
          </a:xfrm>
          <a:prstGeom prst="rect">
            <a:avLst/>
          </a:prstGeom>
          <a:noFill/>
        </p:spPr>
        <p:txBody>
          <a:bodyPr wrap="none" rtlCol="0">
            <a:spAutoFit/>
          </a:bodyPr>
          <a:lstStyle/>
          <a:p>
            <a:pPr algn="ctr"/>
            <a:r>
              <a:rPr lang="en-US" sz="1100" b="1" dirty="0" smtClean="0">
                <a:hlinkClick r:id=""/>
              </a:rPr>
              <a:t>80 Cube Conversations</a:t>
            </a:r>
          </a:p>
          <a:p>
            <a:pPr algn="ctr"/>
            <a:r>
              <a:rPr lang="en-US" sz="1100" b="1" dirty="0" smtClean="0">
                <a:hlinkClick r:id=""/>
              </a:rPr>
              <a:t>Lessons</a:t>
            </a:r>
            <a:endParaRPr lang="en-US" sz="1100" b="1" dirty="0" smtClean="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2423162"/>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2393421"/>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2421515"/>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3324128"/>
            <a:ext cx="1217000" cy="430887"/>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2421515"/>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352801" y="3359251"/>
            <a:ext cx="1008609" cy="600164"/>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20 Fraction </a:t>
            </a:r>
          </a:p>
          <a:p>
            <a:pPr algn="ctr"/>
            <a:r>
              <a:rPr lang="en-US" sz="1100" b="1" dirty="0" smtClean="0">
                <a:hlinkClick r:id=""/>
              </a:rPr>
              <a:t>Splat! Lessons</a:t>
            </a:r>
            <a:endParaRPr lang="en-US" sz="1100" b="1" dirty="0"/>
          </a:p>
        </p:txBody>
      </p:sp>
      <p:sp>
        <p:nvSpPr>
          <p:cNvPr id="19" name="TextBox 18"/>
          <p:cNvSpPr txBox="1"/>
          <p:nvPr/>
        </p:nvSpPr>
        <p:spPr>
          <a:xfrm>
            <a:off x="381000" y="1964315"/>
            <a:ext cx="4141968" cy="307777"/>
          </a:xfrm>
          <a:prstGeom prst="rect">
            <a:avLst/>
          </a:prstGeom>
          <a:noFill/>
        </p:spPr>
        <p:txBody>
          <a:bodyPr wrap="none" rtlCol="0">
            <a:spAutoFit/>
          </a:bodyPr>
          <a:lstStyle/>
          <a:p>
            <a:r>
              <a:rPr lang="en-US" sz="1400" b="1" dirty="0" smtClean="0"/>
              <a:t>More Free, Downloadable Resources From Blog Posts</a:t>
            </a:r>
            <a:endParaRPr lang="en-US" sz="1400" b="1" dirty="0"/>
          </a:p>
        </p:txBody>
      </p:sp>
      <p:sp>
        <p:nvSpPr>
          <p:cNvPr id="20" name="TextBox 19">
            <a:hlinkClick r:id="rId14"/>
          </p:cNvPr>
          <p:cNvSpPr txBox="1"/>
          <p:nvPr/>
        </p:nvSpPr>
        <p:spPr>
          <a:xfrm>
            <a:off x="7776260" y="3324129"/>
            <a:ext cx="1189748" cy="600164"/>
          </a:xfrm>
          <a:prstGeom prst="rect">
            <a:avLst/>
          </a:prstGeom>
          <a:noFill/>
        </p:spPr>
        <p:txBody>
          <a:bodyPr wrap="none" rtlCol="0">
            <a:spAutoFit/>
          </a:bodyPr>
          <a:lstStyle/>
          <a:p>
            <a:pPr algn="ctr"/>
            <a:r>
              <a:rPr lang="en-US" sz="1100" b="1" dirty="0" smtClean="0">
                <a:hlinkClick r:id=""/>
              </a:rPr>
              <a:t>20 Days of </a:t>
            </a:r>
          </a:p>
          <a:p>
            <a:pPr algn="ctr"/>
            <a:r>
              <a:rPr lang="en-US" sz="1100" b="1" dirty="0" smtClean="0">
                <a:hlinkClick r:id=""/>
              </a:rPr>
              <a:t>Number Sense </a:t>
            </a:r>
          </a:p>
          <a:p>
            <a:pPr algn="ctr"/>
            <a:r>
              <a:rPr lang="en-US" sz="1100" b="1" dirty="0" smtClean="0">
                <a:hlinkClick r:id=""/>
              </a:rPr>
              <a:t>&amp; Rich Math Talk</a:t>
            </a:r>
            <a:endParaRPr lang="en-US" sz="1100" b="1" dirty="0" smtClean="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2424134"/>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590561" y="3438436"/>
            <a:ext cx="1402706" cy="600164"/>
          </a:xfrm>
          <a:prstGeom prst="rect">
            <a:avLst/>
          </a:prstGeom>
          <a:noFill/>
        </p:spPr>
        <p:txBody>
          <a:bodyPr wrap="square" rtlCol="0">
            <a:spAutoFit/>
          </a:bodyPr>
          <a:lstStyle/>
          <a:p>
            <a:pPr algn="ctr"/>
            <a:r>
              <a:rPr lang="en-US" sz="1100" b="1" dirty="0" smtClean="0">
                <a:hlinkClick r:id="rId17"/>
              </a:rPr>
              <a:t>The Original 40 Estimation Clipboard Sets</a:t>
            </a:r>
            <a:endParaRPr lang="en-US" sz="1100" b="1" dirty="0" smtClean="0"/>
          </a:p>
        </p:txBody>
      </p:sp>
      <p:cxnSp>
        <p:nvCxnSpPr>
          <p:cNvPr id="6" name="Straight Connector 5"/>
          <p:cNvCxnSpPr/>
          <p:nvPr/>
        </p:nvCxnSpPr>
        <p:spPr>
          <a:xfrm>
            <a:off x="0" y="1905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4019238"/>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4637362"/>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3335915"/>
            <a:ext cx="1192955" cy="261610"/>
          </a:xfrm>
          <a:prstGeom prst="rect">
            <a:avLst/>
          </a:prstGeom>
          <a:noFill/>
        </p:spPr>
        <p:txBody>
          <a:bodyPr wrap="none" rtlCol="0">
            <a:spAutoFit/>
          </a:bodyPr>
          <a:lstStyle/>
          <a:p>
            <a:pPr algn="ctr"/>
            <a:r>
              <a:rPr lang="en-US" sz="1100" b="1" dirty="0" smtClean="0">
                <a:hlinkClick r:id="rId6"/>
              </a:rPr>
              <a:t>51 </a:t>
            </a:r>
            <a:r>
              <a:rPr lang="en-US" sz="1100" b="1" dirty="0" err="1" smtClean="0">
                <a:hlinkClick r:id="rId6"/>
              </a:rPr>
              <a:t>Esti</a:t>
            </a:r>
            <a:r>
              <a:rPr lang="en-US" sz="1100" b="1" dirty="0" smtClean="0">
                <a:hlinkClick r:id="rId6"/>
              </a:rPr>
              <a:t>-Mysteries</a:t>
            </a:r>
            <a:endParaRPr lang="en-US" sz="1100" b="1" dirty="0" smtClean="0"/>
          </a:p>
        </p:txBody>
      </p:sp>
      <p:pic>
        <p:nvPicPr>
          <p:cNvPr id="2051" name="Picture 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981200" y="5724108"/>
            <a:ext cx="340971" cy="314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7" name="TextBox 36"/>
          <p:cNvSpPr txBox="1"/>
          <p:nvPr/>
        </p:nvSpPr>
        <p:spPr>
          <a:xfrm>
            <a:off x="0" y="4057233"/>
            <a:ext cx="4953000" cy="2800767"/>
          </a:xfrm>
          <a:prstGeom prst="rect">
            <a:avLst/>
          </a:prstGeom>
          <a:noFill/>
        </p:spPr>
        <p:txBody>
          <a:bodyPr wrap="square" rtlCol="0">
            <a:spAutoFit/>
          </a:bodyPr>
          <a:lstStyle/>
          <a:p>
            <a:r>
              <a:rPr lang="en-US" sz="1100" b="1" dirty="0" smtClean="0"/>
              <a:t>To Access The Multiplication Course…</a:t>
            </a:r>
          </a:p>
          <a:p>
            <a:endParaRPr lang="en-US" sz="1100" b="1" dirty="0" smtClean="0"/>
          </a:p>
          <a:p>
            <a:pPr marL="342900" indent="-342900">
              <a:buAutoNum type="arabicPeriod"/>
            </a:pPr>
            <a:r>
              <a:rPr lang="en-US" sz="1100" b="1" dirty="0" smtClean="0"/>
              <a:t>Click </a:t>
            </a:r>
            <a:r>
              <a:rPr lang="en-US" sz="1200" b="1" dirty="0" smtClean="0">
                <a:hlinkClick r:id="rId18"/>
              </a:rPr>
              <a:t>here</a:t>
            </a:r>
            <a:r>
              <a:rPr lang="en-US" sz="1200" b="1" dirty="0"/>
              <a:t> </a:t>
            </a:r>
            <a:r>
              <a:rPr lang="en-US" sz="1100" b="1" dirty="0" smtClean="0"/>
              <a:t>to see the chapter playlists on my YouTube channel.</a:t>
            </a:r>
          </a:p>
          <a:p>
            <a:pPr marL="342900" indent="-342900">
              <a:buAutoNum type="arabicPeriod"/>
            </a:pPr>
            <a:r>
              <a:rPr lang="en-US" sz="1100" b="1" dirty="0"/>
              <a:t>C</a:t>
            </a:r>
            <a:r>
              <a:rPr lang="en-US" sz="1100" b="1" dirty="0" smtClean="0"/>
              <a:t>lick on “sort by” (on the right side) and choose </a:t>
            </a:r>
            <a:r>
              <a:rPr lang="en-US" sz="1100" b="1" i="1" u="sng" dirty="0" smtClean="0"/>
              <a:t>Date created (oldest)</a:t>
            </a:r>
          </a:p>
          <a:p>
            <a:pPr marL="342900" indent="-342900">
              <a:buAutoNum type="arabicPeriod"/>
            </a:pPr>
            <a:r>
              <a:rPr lang="en-US" sz="1100" b="1" dirty="0" smtClean="0"/>
              <a:t>You’ll see all 12 chapters in the course.</a:t>
            </a:r>
          </a:p>
          <a:p>
            <a:pPr marL="342900" indent="-342900">
              <a:buAutoNum type="arabicPeriod"/>
            </a:pPr>
            <a:endParaRPr lang="en-US" sz="1100" b="1" dirty="0"/>
          </a:p>
          <a:p>
            <a:r>
              <a:rPr lang="en-US" sz="1100" b="1" dirty="0" smtClean="0"/>
              <a:t>Tips for Using the Multiplication Course</a:t>
            </a:r>
          </a:p>
          <a:p>
            <a:endParaRPr lang="en-US" sz="1100" b="1" dirty="0" smtClean="0"/>
          </a:p>
          <a:p>
            <a:pPr marL="171450" indent="-171450">
              <a:buFont typeface="Arial" panose="020B0604020202020204" pitchFamily="34" charset="0"/>
              <a:buChar char="•"/>
            </a:pPr>
            <a:r>
              <a:rPr lang="en-US" sz="1100" b="1" dirty="0" smtClean="0"/>
              <a:t>When looking at playlists, click on the words “View Full Playlist” instead of the thumbnail or the chapter title.</a:t>
            </a:r>
          </a:p>
          <a:p>
            <a:pPr marL="171450" indent="-171450">
              <a:buFont typeface="Arial" panose="020B0604020202020204" pitchFamily="34" charset="0"/>
              <a:buChar char="•"/>
            </a:pPr>
            <a:r>
              <a:rPr lang="en-US" sz="1100" b="1" dirty="0" smtClean="0"/>
              <a:t>Then click on the share button. </a:t>
            </a:r>
          </a:p>
          <a:p>
            <a:pPr marL="171450" indent="-171450">
              <a:buFont typeface="Arial" panose="020B0604020202020204" pitchFamily="34" charset="0"/>
              <a:buChar char="•"/>
            </a:pPr>
            <a:r>
              <a:rPr lang="en-US" sz="1100" b="1" dirty="0" smtClean="0"/>
              <a:t>Copy the link and send it to your class.</a:t>
            </a:r>
          </a:p>
          <a:p>
            <a:pPr marL="171450" indent="-171450">
              <a:buFont typeface="Arial" panose="020B0604020202020204" pitchFamily="34" charset="0"/>
              <a:buChar char="•"/>
            </a:pPr>
            <a:r>
              <a:rPr lang="en-US" sz="1100" b="1" dirty="0" smtClean="0"/>
              <a:t>Begin with 1 lesson (1 video) per day and then adjust the pacing to meet the needs of your class.</a:t>
            </a:r>
          </a:p>
          <a:p>
            <a:endParaRPr lang="en-US" sz="1100" b="1" dirty="0"/>
          </a:p>
          <a:p>
            <a:r>
              <a:rPr lang="en-US" sz="1100" b="1" dirty="0" smtClean="0"/>
              <a:t>For more information read the blog post about The Multiplication Course </a:t>
            </a:r>
            <a:r>
              <a:rPr lang="en-US" sz="1100" b="1" dirty="0" smtClean="0">
                <a:hlinkClick r:id="rId21"/>
              </a:rPr>
              <a:t>here</a:t>
            </a:r>
            <a:r>
              <a:rPr lang="en-US" sz="1100" b="1" dirty="0" smtClean="0"/>
              <a:t>. </a:t>
            </a:r>
            <a:endParaRPr lang="en-US" sz="1100" b="1" dirty="0"/>
          </a:p>
        </p:txBody>
      </p:sp>
      <p:pic>
        <p:nvPicPr>
          <p:cNvPr id="2052" name="Picture 4" descr="C:\Users\Steve Wyborney\Desktop\STEVES Esti-Mystery Clue Toolkit and Templates FALL 2020.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790230" y="480370"/>
            <a:ext cx="1492826" cy="1119620"/>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714030" y="1581195"/>
            <a:ext cx="1762470" cy="276999"/>
          </a:xfrm>
          <a:prstGeom prst="rect">
            <a:avLst/>
          </a:prstGeom>
          <a:noFill/>
        </p:spPr>
        <p:txBody>
          <a:bodyPr wrap="none" rtlCol="0">
            <a:spAutoFit/>
          </a:bodyPr>
          <a:lstStyle/>
          <a:p>
            <a:r>
              <a:rPr lang="en-US" sz="1200" b="1" dirty="0" smtClean="0"/>
              <a:t>November  1 – January 8</a:t>
            </a:r>
            <a:endParaRPr lang="en-US" sz="1200" b="1" dirty="0"/>
          </a:p>
        </p:txBody>
      </p:sp>
      <p:cxnSp>
        <p:nvCxnSpPr>
          <p:cNvPr id="25" name="Straight Connector 24"/>
          <p:cNvCxnSpPr/>
          <p:nvPr/>
        </p:nvCxnSpPr>
        <p:spPr>
          <a:xfrm>
            <a:off x="3048000" y="0"/>
            <a:ext cx="0" cy="1905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074581" y="5091"/>
            <a:ext cx="3048000" cy="400110"/>
          </a:xfrm>
          <a:prstGeom prst="rect">
            <a:avLst/>
          </a:prstGeom>
          <a:noFill/>
        </p:spPr>
        <p:txBody>
          <a:bodyPr wrap="square" rtlCol="0">
            <a:spAutoFit/>
          </a:bodyPr>
          <a:lstStyle/>
          <a:p>
            <a:pPr algn="ctr"/>
            <a:r>
              <a:rPr lang="en-US" sz="1000" b="1" dirty="0" smtClean="0">
                <a:hlinkClick r:id="rId2"/>
              </a:rPr>
              <a:t>Part 2 - New </a:t>
            </a:r>
            <a:r>
              <a:rPr lang="en-US" sz="1000" b="1" dirty="0" err="1" smtClean="0">
                <a:hlinkClick r:id="rId2"/>
              </a:rPr>
              <a:t>Esti</a:t>
            </a:r>
            <a:r>
              <a:rPr lang="en-US" sz="1000" b="1" dirty="0" smtClean="0">
                <a:hlinkClick r:id="rId2"/>
              </a:rPr>
              <a:t>-Mysteries and </a:t>
            </a:r>
            <a:r>
              <a:rPr lang="en-US" sz="1000" b="1" dirty="0" smtClean="0">
                <a:hlinkClick r:id=""/>
              </a:rPr>
              <a:t>Number Sense Resources Every </a:t>
            </a:r>
            <a:r>
              <a:rPr lang="en-US" sz="1000" b="1" dirty="0" smtClean="0">
                <a:hlinkClick r:id="rId2"/>
              </a:rPr>
              <a:t>Day for the Rest </a:t>
            </a:r>
            <a:r>
              <a:rPr lang="en-US" sz="1000" b="1" dirty="0" smtClean="0">
                <a:hlinkClick r:id=""/>
              </a:rPr>
              <a:t>of the School Year</a:t>
            </a:r>
            <a:endParaRPr lang="en-US" sz="1000" b="1" dirty="0"/>
          </a:p>
        </p:txBody>
      </p:sp>
      <p:sp>
        <p:nvSpPr>
          <p:cNvPr id="32" name="TextBox 31"/>
          <p:cNvSpPr txBox="1"/>
          <p:nvPr/>
        </p:nvSpPr>
        <p:spPr>
          <a:xfrm>
            <a:off x="3669108" y="1581195"/>
            <a:ext cx="1817292" cy="276999"/>
          </a:xfrm>
          <a:prstGeom prst="rect">
            <a:avLst/>
          </a:prstGeom>
          <a:noFill/>
        </p:spPr>
        <p:txBody>
          <a:bodyPr wrap="none" rtlCol="0">
            <a:spAutoFit/>
          </a:bodyPr>
          <a:lstStyle/>
          <a:p>
            <a:r>
              <a:rPr lang="en-US" sz="1200" b="1" dirty="0" smtClean="0"/>
              <a:t>January 11 – February 26 </a:t>
            </a:r>
            <a:endParaRPr lang="en-US" sz="1200" b="1" dirty="0"/>
          </a:p>
        </p:txBody>
      </p:sp>
      <p:pic>
        <p:nvPicPr>
          <p:cNvPr id="3" name="Picture 2" descr="C:\Users\Steve Wyborney\Desktop\Blog Post Pics and email too\Part 3 Feature Pic.jpg">
            <a:hlinkClick r:id="rId24"/>
          </p:cNvPr>
          <p:cNvPicPr>
            <a:picLocks noChangeAspect="1" noChangeArrowheads="1"/>
          </p:cNvPicPr>
          <p:nvPr/>
        </p:nvPicPr>
        <p:blipFill>
          <a:blip r:embed="rId25" cstate="print">
            <a:extLst>
              <a:ext uri="{28A0092B-C50C-407E-A947-70E740481C1C}">
                <a14:useLocalDpi xmlns:a14="http://schemas.microsoft.com/office/drawing/2010/main" val="0"/>
              </a:ext>
            </a:extLst>
          </a:blip>
          <a:srcRect/>
          <a:stretch>
            <a:fillRect/>
          </a:stretch>
        </p:blipFill>
        <p:spPr bwMode="auto">
          <a:xfrm>
            <a:off x="6796988" y="467025"/>
            <a:ext cx="1485560" cy="1114170"/>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0" y="5091"/>
            <a:ext cx="3217092" cy="400110"/>
          </a:xfrm>
          <a:prstGeom prst="rect">
            <a:avLst/>
          </a:prstGeom>
          <a:noFill/>
        </p:spPr>
        <p:txBody>
          <a:bodyPr wrap="square" rtlCol="0">
            <a:spAutoFit/>
          </a:bodyPr>
          <a:lstStyle/>
          <a:p>
            <a:pPr algn="ctr"/>
            <a:r>
              <a:rPr lang="en-US" sz="1000" b="1" dirty="0" smtClean="0">
                <a:hlinkClick r:id="rId22"/>
              </a:rPr>
              <a:t>New </a:t>
            </a:r>
            <a:r>
              <a:rPr lang="en-US" sz="1000" b="1" dirty="0" err="1" smtClean="0">
                <a:hlinkClick r:id="rId22"/>
              </a:rPr>
              <a:t>Esti</a:t>
            </a:r>
            <a:r>
              <a:rPr lang="en-US" sz="1000" b="1" dirty="0" smtClean="0">
                <a:hlinkClick r:id="rId22"/>
              </a:rPr>
              <a:t>-Mysteries and </a:t>
            </a:r>
            <a:r>
              <a:rPr lang="en-US" sz="1000" b="1" dirty="0" smtClean="0">
                <a:hlinkClick r:id=""/>
              </a:rPr>
              <a:t>Number Sense Resources </a:t>
            </a:r>
          </a:p>
          <a:p>
            <a:pPr algn="ctr"/>
            <a:r>
              <a:rPr lang="en-US" sz="1000" b="1" dirty="0" smtClean="0">
                <a:hlinkClick r:id=""/>
              </a:rPr>
              <a:t>Every </a:t>
            </a:r>
            <a:r>
              <a:rPr lang="en-US" sz="1000" b="1" dirty="0" smtClean="0">
                <a:hlinkClick r:id="rId22"/>
              </a:rPr>
              <a:t>Day for the Rest </a:t>
            </a:r>
            <a:r>
              <a:rPr lang="en-US" sz="1000" b="1" dirty="0" smtClean="0">
                <a:hlinkClick r:id=""/>
              </a:rPr>
              <a:t>of the School Year</a:t>
            </a:r>
            <a:endParaRPr lang="en-US" sz="1000" b="1" dirty="0"/>
          </a:p>
        </p:txBody>
      </p:sp>
      <p:cxnSp>
        <p:nvCxnSpPr>
          <p:cNvPr id="48" name="Straight Connector 47"/>
          <p:cNvCxnSpPr/>
          <p:nvPr/>
        </p:nvCxnSpPr>
        <p:spPr>
          <a:xfrm>
            <a:off x="6096000" y="0"/>
            <a:ext cx="0" cy="1905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6877962" y="1581195"/>
            <a:ext cx="1343188" cy="276999"/>
          </a:xfrm>
          <a:prstGeom prst="rect">
            <a:avLst/>
          </a:prstGeom>
          <a:noFill/>
        </p:spPr>
        <p:txBody>
          <a:bodyPr wrap="none" rtlCol="0">
            <a:spAutoFit/>
          </a:bodyPr>
          <a:lstStyle/>
          <a:p>
            <a:pPr algn="ctr"/>
            <a:r>
              <a:rPr lang="en-US" sz="1200" b="1" dirty="0" smtClean="0"/>
              <a:t>March 1 - ongoing</a:t>
            </a:r>
            <a:endParaRPr lang="en-US" sz="1200" b="1" dirty="0"/>
          </a:p>
        </p:txBody>
      </p:sp>
      <p:sp>
        <p:nvSpPr>
          <p:cNvPr id="51" name="TextBox 50"/>
          <p:cNvSpPr txBox="1"/>
          <p:nvPr/>
        </p:nvSpPr>
        <p:spPr>
          <a:xfrm>
            <a:off x="6096000" y="-19110"/>
            <a:ext cx="3048000" cy="400110"/>
          </a:xfrm>
          <a:prstGeom prst="rect">
            <a:avLst/>
          </a:prstGeom>
          <a:noFill/>
        </p:spPr>
        <p:txBody>
          <a:bodyPr wrap="square" rtlCol="0">
            <a:spAutoFit/>
          </a:bodyPr>
          <a:lstStyle/>
          <a:p>
            <a:pPr algn="ctr"/>
            <a:r>
              <a:rPr lang="en-US" sz="1000" b="1" dirty="0" smtClean="0">
                <a:hlinkClick r:id="rId24"/>
              </a:rPr>
              <a:t>Part 3 - New </a:t>
            </a:r>
            <a:r>
              <a:rPr lang="en-US" sz="1000" b="1" dirty="0" err="1" smtClean="0">
                <a:hlinkClick r:id="rId24"/>
              </a:rPr>
              <a:t>Esti</a:t>
            </a:r>
            <a:r>
              <a:rPr lang="en-US" sz="1000" b="1" dirty="0" smtClean="0">
                <a:hlinkClick r:id="rId24"/>
              </a:rPr>
              <a:t>-Mysteries and Number Sense Resources Every Day for the Rest of the School Year</a:t>
            </a:r>
            <a:endParaRPr lang="en-US" sz="1000" b="1" dirty="0"/>
          </a:p>
        </p:txBody>
      </p:sp>
    </p:spTree>
    <p:extLst>
      <p:ext uri="{BB962C8B-B14F-4D97-AF65-F5344CB8AC3E}">
        <p14:creationId xmlns:p14="http://schemas.microsoft.com/office/powerpoint/2010/main" val="24593154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C:\Users\Steve Wyborney\Desktop\Cube Connector Stuff\this is slide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142998"/>
            <a:ext cx="2641601" cy="19812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Steve Wyborney\Desktop\Where to Connect\Slide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4343399"/>
            <a:ext cx="2641601" cy="198120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Steve Wyborney\Desktop\Cube Connector Stuff\this is slide 2 and 3\Slide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81400" y="1135910"/>
            <a:ext cx="2641600" cy="19812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Steve Wyborney\Desktop\Cube Connector Stuff\this is slide 2 and 3\Slide2.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00800" y="1142998"/>
            <a:ext cx="2641600" cy="19812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Steve Wyborney\Desktop\Where to Connect\Slide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81399" y="4334538"/>
            <a:ext cx="2641601" cy="198120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C:\Users\Steve Wyborney\Desktop\Where to Connect\Slide2.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00799" y="4343398"/>
            <a:ext cx="2641601" cy="198120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33405" y="759021"/>
            <a:ext cx="2479590" cy="307777"/>
          </a:xfrm>
          <a:prstGeom prst="rect">
            <a:avLst/>
          </a:prstGeom>
          <a:noFill/>
        </p:spPr>
        <p:txBody>
          <a:bodyPr wrap="none" rtlCol="0">
            <a:spAutoFit/>
          </a:bodyPr>
          <a:lstStyle/>
          <a:p>
            <a:pPr algn="ctr"/>
            <a:r>
              <a:rPr lang="en-US" sz="1400" b="1" dirty="0" smtClean="0">
                <a:solidFill>
                  <a:schemeClr val="tx2">
                    <a:lumMod val="60000"/>
                    <a:lumOff val="40000"/>
                  </a:schemeClr>
                </a:solidFill>
              </a:rPr>
              <a:t>Step 1:  Examine the structure.</a:t>
            </a:r>
            <a:endParaRPr lang="en-US" sz="1400" b="1" dirty="0">
              <a:solidFill>
                <a:schemeClr val="tx2">
                  <a:lumMod val="60000"/>
                  <a:lumOff val="40000"/>
                </a:schemeClr>
              </a:solidFill>
            </a:endParaRPr>
          </a:p>
        </p:txBody>
      </p:sp>
      <p:sp>
        <p:nvSpPr>
          <p:cNvPr id="11" name="TextBox 10"/>
          <p:cNvSpPr txBox="1"/>
          <p:nvPr/>
        </p:nvSpPr>
        <p:spPr>
          <a:xfrm>
            <a:off x="3664501" y="761998"/>
            <a:ext cx="4184094" cy="307777"/>
          </a:xfrm>
          <a:prstGeom prst="rect">
            <a:avLst/>
          </a:prstGeom>
          <a:noFill/>
        </p:spPr>
        <p:txBody>
          <a:bodyPr wrap="none" rtlCol="0">
            <a:spAutoFit/>
          </a:bodyPr>
          <a:lstStyle/>
          <a:p>
            <a:r>
              <a:rPr lang="en-US" sz="1400" b="1" dirty="0" smtClean="0">
                <a:solidFill>
                  <a:schemeClr val="tx2">
                    <a:lumMod val="60000"/>
                    <a:lumOff val="40000"/>
                  </a:schemeClr>
                </a:solidFill>
              </a:rPr>
              <a:t>Step 2:  Duplicate the structure and change the colors.</a:t>
            </a:r>
            <a:endParaRPr lang="en-US" sz="1400" b="1" dirty="0">
              <a:solidFill>
                <a:schemeClr val="tx2">
                  <a:lumMod val="60000"/>
                  <a:lumOff val="40000"/>
                </a:schemeClr>
              </a:solidFill>
            </a:endParaRPr>
          </a:p>
        </p:txBody>
      </p:sp>
      <p:sp>
        <p:nvSpPr>
          <p:cNvPr id="12" name="TextBox 11"/>
          <p:cNvSpPr txBox="1"/>
          <p:nvPr/>
        </p:nvSpPr>
        <p:spPr>
          <a:xfrm>
            <a:off x="375320" y="3809998"/>
            <a:ext cx="2195794" cy="523220"/>
          </a:xfrm>
          <a:prstGeom prst="rect">
            <a:avLst/>
          </a:prstGeom>
          <a:noFill/>
        </p:spPr>
        <p:txBody>
          <a:bodyPr wrap="none" rtlCol="0">
            <a:spAutoFit/>
          </a:bodyPr>
          <a:lstStyle/>
          <a:p>
            <a:pPr algn="ctr"/>
            <a:r>
              <a:rPr lang="en-US" sz="1400" b="1" dirty="0" smtClean="0">
                <a:solidFill>
                  <a:schemeClr val="tx2">
                    <a:lumMod val="60000"/>
                    <a:lumOff val="40000"/>
                  </a:schemeClr>
                </a:solidFill>
              </a:rPr>
              <a:t>Step 3:  Circle descriptions </a:t>
            </a:r>
          </a:p>
          <a:p>
            <a:pPr algn="ctr"/>
            <a:r>
              <a:rPr lang="en-US" sz="1400" b="1" dirty="0" smtClean="0">
                <a:solidFill>
                  <a:schemeClr val="tx2">
                    <a:lumMod val="60000"/>
                    <a:lumOff val="40000"/>
                  </a:schemeClr>
                </a:solidFill>
              </a:rPr>
              <a:t>and connect to structures.</a:t>
            </a:r>
            <a:endParaRPr lang="en-US" sz="1400" b="1" dirty="0">
              <a:solidFill>
                <a:schemeClr val="tx2">
                  <a:lumMod val="60000"/>
                  <a:lumOff val="40000"/>
                </a:schemeClr>
              </a:solidFill>
            </a:endParaRPr>
          </a:p>
        </p:txBody>
      </p:sp>
      <p:sp>
        <p:nvSpPr>
          <p:cNvPr id="13" name="TextBox 12"/>
          <p:cNvSpPr txBox="1"/>
          <p:nvPr/>
        </p:nvSpPr>
        <p:spPr>
          <a:xfrm>
            <a:off x="3664506" y="3809998"/>
            <a:ext cx="5246629" cy="523220"/>
          </a:xfrm>
          <a:prstGeom prst="rect">
            <a:avLst/>
          </a:prstGeom>
          <a:noFill/>
        </p:spPr>
        <p:txBody>
          <a:bodyPr wrap="none" rtlCol="0">
            <a:spAutoFit/>
          </a:bodyPr>
          <a:lstStyle/>
          <a:p>
            <a:r>
              <a:rPr lang="en-US" sz="1400" b="1" dirty="0" smtClean="0">
                <a:solidFill>
                  <a:schemeClr val="tx2">
                    <a:lumMod val="60000"/>
                    <a:lumOff val="40000"/>
                  </a:schemeClr>
                </a:solidFill>
              </a:rPr>
              <a:t>Step 4:  Circle structures and connect to descriptions.</a:t>
            </a:r>
          </a:p>
          <a:p>
            <a:r>
              <a:rPr lang="en-US" sz="1400" b="1" dirty="0" smtClean="0">
                <a:solidFill>
                  <a:schemeClr val="tx2">
                    <a:lumMod val="60000"/>
                    <a:lumOff val="40000"/>
                  </a:schemeClr>
                </a:solidFill>
              </a:rPr>
              <a:t>Then connect descriptions to descriptions and look for connections.</a:t>
            </a:r>
            <a:endParaRPr lang="en-US" sz="1400" b="1" dirty="0">
              <a:solidFill>
                <a:schemeClr val="tx2">
                  <a:lumMod val="60000"/>
                  <a:lumOff val="40000"/>
                </a:schemeClr>
              </a:solidFill>
            </a:endParaRPr>
          </a:p>
        </p:txBody>
      </p:sp>
      <p:sp>
        <p:nvSpPr>
          <p:cNvPr id="14" name="TextBox 13"/>
          <p:cNvSpPr txBox="1"/>
          <p:nvPr/>
        </p:nvSpPr>
        <p:spPr>
          <a:xfrm>
            <a:off x="2895002" y="0"/>
            <a:ext cx="3353995" cy="461665"/>
          </a:xfrm>
          <a:prstGeom prst="rect">
            <a:avLst/>
          </a:prstGeom>
          <a:noFill/>
        </p:spPr>
        <p:txBody>
          <a:bodyPr wrap="none" rtlCol="0">
            <a:spAutoFit/>
          </a:bodyPr>
          <a:lstStyle/>
          <a:p>
            <a:pPr algn="ctr"/>
            <a:r>
              <a:rPr lang="en-US" sz="2400" b="1" dirty="0" smtClean="0">
                <a:solidFill>
                  <a:schemeClr val="tx2">
                    <a:lumMod val="60000"/>
                    <a:lumOff val="40000"/>
                  </a:schemeClr>
                </a:solidFill>
              </a:rPr>
              <a:t>Quick Guide for Teachers</a:t>
            </a:r>
            <a:endParaRPr lang="en-US" sz="2400" b="1" dirty="0">
              <a:solidFill>
                <a:schemeClr val="tx2">
                  <a:lumMod val="60000"/>
                  <a:lumOff val="40000"/>
                </a:schemeClr>
              </a:solidFill>
            </a:endParaRPr>
          </a:p>
        </p:txBody>
      </p:sp>
    </p:spTree>
    <p:extLst>
      <p:ext uri="{BB962C8B-B14F-4D97-AF65-F5344CB8AC3E}">
        <p14:creationId xmlns:p14="http://schemas.microsoft.com/office/powerpoint/2010/main" val="2163073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fade">
                                      <p:cBhvr>
                                        <p:cTn id="10" dur="5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10" presetClass="entr" presetSubtype="0" fill="hold" nodeType="withEffect">
                                  <p:stCondLst>
                                    <p:cond delay="0"/>
                                  </p:stCondLst>
                                  <p:childTnLst>
                                    <p:set>
                                      <p:cBhvr>
                                        <p:cTn id="17" dur="1" fill="hold">
                                          <p:stCondLst>
                                            <p:cond delay="0"/>
                                          </p:stCondLst>
                                        </p:cTn>
                                        <p:tgtEl>
                                          <p:spTgt spid="1027"/>
                                        </p:tgtEl>
                                        <p:attrNameLst>
                                          <p:attrName>style.visibility</p:attrName>
                                        </p:attrNameLst>
                                      </p:cBhvr>
                                      <p:to>
                                        <p:strVal val="visible"/>
                                      </p:to>
                                    </p:set>
                                    <p:animEffect transition="in" filter="fade">
                                      <p:cBhvr>
                                        <p:cTn id="18" dur="500"/>
                                        <p:tgtEl>
                                          <p:spTgt spid="102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028"/>
                                        </p:tgtEl>
                                        <p:attrNameLst>
                                          <p:attrName>style.visibility</p:attrName>
                                        </p:attrNameLst>
                                      </p:cBhvr>
                                      <p:to>
                                        <p:strVal val="visible"/>
                                      </p:to>
                                    </p:set>
                                    <p:animEffect transition="in" filter="fade">
                                      <p:cBhvr>
                                        <p:cTn id="23" dur="500"/>
                                        <p:tgtEl>
                                          <p:spTgt spid="102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par>
                                <p:cTn id="29" presetID="10" presetClass="entr" presetSubtype="0" fill="hold"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500"/>
                                        <p:tgtEl>
                                          <p:spTgt spid="13"/>
                                        </p:tgtEl>
                                      </p:cBhvr>
                                    </p:animEffect>
                                  </p:childTnLst>
                                </p:cTn>
                              </p:par>
                              <p:par>
                                <p:cTn id="37" presetID="10" presetClass="entr" presetSubtype="0" fill="hold"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500"/>
                                        <p:tgtEl>
                                          <p:spTgt spid="8"/>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TextBox 6"/>
          <p:cNvSpPr txBox="1"/>
          <p:nvPr/>
        </p:nvSpPr>
        <p:spPr>
          <a:xfrm>
            <a:off x="7915908" y="6581001"/>
            <a:ext cx="1228092" cy="276999"/>
          </a:xfrm>
          <a:prstGeom prst="rect">
            <a:avLst/>
          </a:prstGeom>
          <a:noFill/>
        </p:spPr>
        <p:txBody>
          <a:bodyPr wrap="none" rtlCol="0">
            <a:spAutoFit/>
          </a:bodyPr>
          <a:lstStyle/>
          <a:p>
            <a:pPr algn="r"/>
            <a:r>
              <a:rPr lang="en-US" sz="1200" b="1" dirty="0" smtClean="0">
                <a:solidFill>
                  <a:schemeClr val="tx2">
                    <a:lumMod val="60000"/>
                    <a:lumOff val="40000"/>
                  </a:schemeClr>
                </a:solidFill>
              </a:rPr>
              <a:t>Steve Wyborney</a:t>
            </a:r>
            <a:endParaRPr lang="en-US" sz="1200" b="1" dirty="0">
              <a:solidFill>
                <a:schemeClr val="tx2">
                  <a:lumMod val="60000"/>
                  <a:lumOff val="40000"/>
                </a:schemeClr>
              </a:solidFill>
            </a:endParaRPr>
          </a:p>
        </p:txBody>
      </p:sp>
      <p:sp>
        <p:nvSpPr>
          <p:cNvPr id="10" name="TextBox 9"/>
          <p:cNvSpPr txBox="1"/>
          <p:nvPr/>
        </p:nvSpPr>
        <p:spPr>
          <a:xfrm>
            <a:off x="3155743" y="1371600"/>
            <a:ext cx="2832571" cy="1200329"/>
          </a:xfrm>
          <a:prstGeom prst="rect">
            <a:avLst/>
          </a:prstGeom>
          <a:noFill/>
        </p:spPr>
        <p:txBody>
          <a:bodyPr wrap="none" rtlCol="0">
            <a:spAutoFit/>
          </a:bodyPr>
          <a:lstStyle/>
          <a:p>
            <a:pPr algn="ctr"/>
            <a:r>
              <a:rPr lang="en-US" sz="7200" b="1" dirty="0" smtClean="0">
                <a:solidFill>
                  <a:schemeClr val="tx2">
                    <a:lumMod val="60000"/>
                    <a:lumOff val="40000"/>
                  </a:schemeClr>
                </a:solidFill>
              </a:rPr>
              <a:t>Level 1</a:t>
            </a:r>
            <a:endParaRPr lang="en-US" sz="7200" b="1" dirty="0">
              <a:solidFill>
                <a:schemeClr val="tx2">
                  <a:lumMod val="60000"/>
                  <a:lumOff val="40000"/>
                </a:schemeClr>
              </a:solidFill>
            </a:endParaRPr>
          </a:p>
        </p:txBody>
      </p:sp>
      <p:sp>
        <p:nvSpPr>
          <p:cNvPr id="4" name="TextBox 3"/>
          <p:cNvSpPr txBox="1"/>
          <p:nvPr/>
        </p:nvSpPr>
        <p:spPr>
          <a:xfrm>
            <a:off x="1761894" y="3257729"/>
            <a:ext cx="5620321" cy="830997"/>
          </a:xfrm>
          <a:prstGeom prst="rect">
            <a:avLst/>
          </a:prstGeom>
          <a:noFill/>
        </p:spPr>
        <p:txBody>
          <a:bodyPr wrap="none" rtlCol="0">
            <a:spAutoFit/>
          </a:bodyPr>
          <a:lstStyle/>
          <a:p>
            <a:pPr algn="ctr"/>
            <a:r>
              <a:rPr lang="en-US" sz="2400" b="1" dirty="0" smtClean="0">
                <a:solidFill>
                  <a:schemeClr val="tx2">
                    <a:lumMod val="60000"/>
                    <a:lumOff val="40000"/>
                  </a:schemeClr>
                </a:solidFill>
              </a:rPr>
              <a:t>Use this level if multiplication</a:t>
            </a:r>
          </a:p>
          <a:p>
            <a:pPr algn="ctr"/>
            <a:r>
              <a:rPr lang="en-US" sz="2400" b="1" dirty="0" smtClean="0">
                <a:solidFill>
                  <a:schemeClr val="tx2">
                    <a:lumMod val="60000"/>
                    <a:lumOff val="40000"/>
                  </a:schemeClr>
                </a:solidFill>
              </a:rPr>
              <a:t>has not been introduced to your students. </a:t>
            </a:r>
          </a:p>
        </p:txBody>
      </p:sp>
    </p:spTree>
    <p:extLst>
      <p:ext uri="{BB962C8B-B14F-4D97-AF65-F5344CB8AC3E}">
        <p14:creationId xmlns:p14="http://schemas.microsoft.com/office/powerpoint/2010/main" val="30521493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 name="Group 3"/>
          <p:cNvGrpSpPr/>
          <p:nvPr/>
        </p:nvGrpSpPr>
        <p:grpSpPr>
          <a:xfrm>
            <a:off x="0" y="0"/>
            <a:ext cx="9144000" cy="6858000"/>
            <a:chOff x="0" y="0"/>
            <a:chExt cx="9144000" cy="6858000"/>
          </a:xfrm>
        </p:grpSpPr>
        <p:sp>
          <p:nvSpPr>
            <p:cNvPr id="118" name="Rectangle 117"/>
            <p:cNvSpPr/>
            <p:nvPr/>
          </p:nvSpPr>
          <p:spPr>
            <a:xfrm>
              <a:off x="2819400" y="0"/>
              <a:ext cx="35052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p:cNvSpPr/>
            <p:nvPr/>
          </p:nvSpPr>
          <p:spPr>
            <a:xfrm>
              <a:off x="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632460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p:cNvSpPr/>
            <p:nvPr/>
          </p:nvSpPr>
          <p:spPr>
            <a:xfrm>
              <a:off x="0" y="0"/>
              <a:ext cx="9144000" cy="609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grpSp>
      <p:sp>
        <p:nvSpPr>
          <p:cNvPr id="550" name="TextBox 549"/>
          <p:cNvSpPr txBox="1"/>
          <p:nvPr/>
        </p:nvSpPr>
        <p:spPr>
          <a:xfrm>
            <a:off x="6822532" y="6642556"/>
            <a:ext cx="2321468" cy="215444"/>
          </a:xfrm>
          <a:prstGeom prst="rect">
            <a:avLst/>
          </a:prstGeom>
          <a:noFill/>
        </p:spPr>
        <p:txBody>
          <a:bodyPr wrap="none" rtlCol="0">
            <a:spAutoFit/>
          </a:bodyPr>
          <a:lstStyle/>
          <a:p>
            <a:pPr algn="r"/>
            <a:r>
              <a:rPr lang="en-US" sz="800" b="1" dirty="0" smtClean="0"/>
              <a:t>Find more resources at </a:t>
            </a:r>
            <a:r>
              <a:rPr lang="en-US" sz="800" b="1" dirty="0" smtClean="0">
                <a:hlinkClick r:id="rId2"/>
              </a:rPr>
              <a:t>www.stevewyborney.com</a:t>
            </a:r>
            <a:r>
              <a:rPr lang="en-US" sz="800" b="1" dirty="0" smtClean="0"/>
              <a:t> </a:t>
            </a:r>
            <a:endParaRPr lang="en-US" sz="800" b="1" dirty="0"/>
          </a:p>
        </p:txBody>
      </p:sp>
      <p:sp>
        <p:nvSpPr>
          <p:cNvPr id="22" name="Rectangle 21"/>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1:  </a:t>
            </a:r>
            <a:r>
              <a:rPr lang="en-US" sz="1000" dirty="0" smtClean="0">
                <a:solidFill>
                  <a:schemeClr val="tx1"/>
                </a:solidFill>
              </a:rPr>
              <a:t>How do you see this structure?  How else can you see it?  How many cubes are there? </a:t>
            </a:r>
            <a:endParaRPr lang="en-US" sz="1000" dirty="0">
              <a:solidFill>
                <a:schemeClr val="tx1"/>
              </a:solidFill>
            </a:endParaRPr>
          </a:p>
        </p:txBody>
      </p:sp>
      <p:grpSp>
        <p:nvGrpSpPr>
          <p:cNvPr id="50" name="Group 49"/>
          <p:cNvGrpSpPr/>
          <p:nvPr/>
        </p:nvGrpSpPr>
        <p:grpSpPr>
          <a:xfrm>
            <a:off x="3851085" y="827280"/>
            <a:ext cx="1407920" cy="1433320"/>
            <a:chOff x="4140200" y="827280"/>
            <a:chExt cx="1407920" cy="1433320"/>
          </a:xfrm>
          <a:solidFill>
            <a:schemeClr val="bg1"/>
          </a:solidFill>
        </p:grpSpPr>
        <p:sp>
          <p:nvSpPr>
            <p:cNvPr id="51" name="Cube 50"/>
            <p:cNvSpPr/>
            <p:nvPr/>
          </p:nvSpPr>
          <p:spPr>
            <a:xfrm>
              <a:off x="4267200" y="12192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Cube 51"/>
            <p:cNvSpPr/>
            <p:nvPr/>
          </p:nvSpPr>
          <p:spPr>
            <a:xfrm>
              <a:off x="4648200" y="1614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Cube 52"/>
            <p:cNvSpPr/>
            <p:nvPr/>
          </p:nvSpPr>
          <p:spPr>
            <a:xfrm>
              <a:off x="4648200" y="12192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Cube 53"/>
            <p:cNvSpPr/>
            <p:nvPr/>
          </p:nvSpPr>
          <p:spPr>
            <a:xfrm>
              <a:off x="4648200" y="827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Cube 54"/>
            <p:cNvSpPr/>
            <p:nvPr/>
          </p:nvSpPr>
          <p:spPr>
            <a:xfrm>
              <a:off x="5029200" y="12192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Cube 55"/>
            <p:cNvSpPr/>
            <p:nvPr/>
          </p:nvSpPr>
          <p:spPr>
            <a:xfrm>
              <a:off x="4140200" y="13462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Cube 56"/>
            <p:cNvSpPr/>
            <p:nvPr/>
          </p:nvSpPr>
          <p:spPr>
            <a:xfrm>
              <a:off x="4521200" y="1741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Cube 57"/>
            <p:cNvSpPr/>
            <p:nvPr/>
          </p:nvSpPr>
          <p:spPr>
            <a:xfrm>
              <a:off x="4521200" y="13462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Cube 58"/>
            <p:cNvSpPr/>
            <p:nvPr/>
          </p:nvSpPr>
          <p:spPr>
            <a:xfrm>
              <a:off x="4521200" y="954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Cube 59"/>
            <p:cNvSpPr/>
            <p:nvPr/>
          </p:nvSpPr>
          <p:spPr>
            <a:xfrm>
              <a:off x="4902200" y="13462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370659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500"/>
                                        <p:tgtEl>
                                          <p:spTgt spid="5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 name="Group 3"/>
          <p:cNvGrpSpPr/>
          <p:nvPr/>
        </p:nvGrpSpPr>
        <p:grpSpPr>
          <a:xfrm>
            <a:off x="0" y="0"/>
            <a:ext cx="9144000" cy="6858000"/>
            <a:chOff x="0" y="0"/>
            <a:chExt cx="9144000" cy="6858000"/>
          </a:xfrm>
        </p:grpSpPr>
        <p:sp>
          <p:nvSpPr>
            <p:cNvPr id="118" name="Rectangle 117"/>
            <p:cNvSpPr/>
            <p:nvPr/>
          </p:nvSpPr>
          <p:spPr>
            <a:xfrm>
              <a:off x="2819400" y="0"/>
              <a:ext cx="35052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p:cNvSpPr/>
            <p:nvPr/>
          </p:nvSpPr>
          <p:spPr>
            <a:xfrm>
              <a:off x="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632460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50" name="TextBox 549"/>
          <p:cNvSpPr txBox="1"/>
          <p:nvPr/>
        </p:nvSpPr>
        <p:spPr>
          <a:xfrm>
            <a:off x="6822532" y="6642556"/>
            <a:ext cx="2321468" cy="215444"/>
          </a:xfrm>
          <a:prstGeom prst="rect">
            <a:avLst/>
          </a:prstGeom>
          <a:noFill/>
        </p:spPr>
        <p:txBody>
          <a:bodyPr wrap="none" rtlCol="0">
            <a:spAutoFit/>
          </a:bodyPr>
          <a:lstStyle/>
          <a:p>
            <a:pPr algn="r"/>
            <a:r>
              <a:rPr lang="en-US" sz="800" b="1" dirty="0" smtClean="0"/>
              <a:t>Find more resources at </a:t>
            </a:r>
            <a:r>
              <a:rPr lang="en-US" sz="800" b="1" dirty="0" smtClean="0">
                <a:hlinkClick r:id="rId2"/>
              </a:rPr>
              <a:t>www.stevewyborney.com</a:t>
            </a:r>
            <a:r>
              <a:rPr lang="en-US" sz="800" b="1" dirty="0" smtClean="0"/>
              <a:t> </a:t>
            </a:r>
            <a:endParaRPr lang="en-US" sz="800" b="1" dirty="0"/>
          </a:p>
        </p:txBody>
      </p:sp>
      <p:sp>
        <p:nvSpPr>
          <p:cNvPr id="112" name="Rectangle 111"/>
          <p:cNvSpPr/>
          <p:nvPr/>
        </p:nvSpPr>
        <p:spPr>
          <a:xfrm>
            <a:off x="0" y="0"/>
            <a:ext cx="9144000" cy="609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sp>
        <p:nvSpPr>
          <p:cNvPr id="110" name="Rectangle 109"/>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2:  </a:t>
            </a:r>
            <a:r>
              <a:rPr lang="en-US" sz="1000" dirty="0" smtClean="0">
                <a:solidFill>
                  <a:schemeClr val="tx1"/>
                </a:solidFill>
              </a:rPr>
              <a:t>I’m going to make 2 copies of this structure...</a:t>
            </a:r>
            <a:endParaRPr lang="en-US" sz="1000" dirty="0">
              <a:solidFill>
                <a:schemeClr val="tx1"/>
              </a:solidFill>
            </a:endParaRPr>
          </a:p>
        </p:txBody>
      </p:sp>
      <p:sp>
        <p:nvSpPr>
          <p:cNvPr id="111" name="Rectangle 110"/>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2:  </a:t>
            </a:r>
            <a:r>
              <a:rPr lang="en-US" sz="1000" dirty="0" smtClean="0">
                <a:solidFill>
                  <a:schemeClr val="tx1"/>
                </a:solidFill>
              </a:rPr>
              <a:t>Now look carefully at the top structure.  I’m going to change the colors…</a:t>
            </a:r>
            <a:endParaRPr lang="en-US" sz="1000" dirty="0">
              <a:solidFill>
                <a:schemeClr val="tx1"/>
              </a:solidFill>
            </a:endParaRPr>
          </a:p>
        </p:txBody>
      </p:sp>
      <p:sp>
        <p:nvSpPr>
          <p:cNvPr id="113" name="Rectangle 112"/>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2:  </a:t>
            </a:r>
            <a:r>
              <a:rPr lang="en-US" sz="1000" dirty="0" smtClean="0">
                <a:solidFill>
                  <a:schemeClr val="tx1"/>
                </a:solidFill>
              </a:rPr>
              <a:t>What do you </a:t>
            </a:r>
            <a:r>
              <a:rPr lang="en-US" sz="1000" dirty="0">
                <a:solidFill>
                  <a:schemeClr val="tx1"/>
                </a:solidFill>
              </a:rPr>
              <a:t>notice? </a:t>
            </a:r>
            <a:r>
              <a:rPr lang="en-US" sz="1000" dirty="0" smtClean="0">
                <a:solidFill>
                  <a:schemeClr val="tx1"/>
                </a:solidFill>
              </a:rPr>
              <a:t>      (discussion)</a:t>
            </a:r>
            <a:endParaRPr lang="en-US" sz="1000" dirty="0">
              <a:solidFill>
                <a:schemeClr val="tx1"/>
              </a:solidFill>
            </a:endParaRPr>
          </a:p>
        </p:txBody>
      </p:sp>
      <p:sp>
        <p:nvSpPr>
          <p:cNvPr id="116" name="Rectangle 115"/>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2:  </a:t>
            </a:r>
            <a:r>
              <a:rPr lang="en-US" sz="1000" dirty="0" smtClean="0">
                <a:solidFill>
                  <a:schemeClr val="tx1"/>
                </a:solidFill>
              </a:rPr>
              <a:t>Now </a:t>
            </a:r>
            <a:r>
              <a:rPr lang="en-US" sz="1000" dirty="0">
                <a:solidFill>
                  <a:schemeClr val="tx1"/>
                </a:solidFill>
              </a:rPr>
              <a:t>look carefully at the </a:t>
            </a:r>
            <a:r>
              <a:rPr lang="en-US" sz="1000" dirty="0" smtClean="0">
                <a:solidFill>
                  <a:schemeClr val="tx1"/>
                </a:solidFill>
              </a:rPr>
              <a:t>middle </a:t>
            </a:r>
            <a:r>
              <a:rPr lang="en-US" sz="1000" dirty="0">
                <a:solidFill>
                  <a:schemeClr val="tx1"/>
                </a:solidFill>
              </a:rPr>
              <a:t>structure.  I’m going to change the colors</a:t>
            </a:r>
            <a:r>
              <a:rPr lang="en-US" sz="1000" dirty="0" smtClean="0">
                <a:solidFill>
                  <a:schemeClr val="tx1"/>
                </a:solidFill>
              </a:rPr>
              <a:t>…</a:t>
            </a:r>
            <a:endParaRPr lang="en-US" sz="1000" dirty="0">
              <a:solidFill>
                <a:schemeClr val="tx1"/>
              </a:solidFill>
            </a:endParaRPr>
          </a:p>
        </p:txBody>
      </p:sp>
      <p:sp>
        <p:nvSpPr>
          <p:cNvPr id="114" name="Rectangle 113"/>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2:  </a:t>
            </a:r>
            <a:r>
              <a:rPr lang="en-US" sz="1000" dirty="0" smtClean="0">
                <a:solidFill>
                  <a:schemeClr val="tx1"/>
                </a:solidFill>
              </a:rPr>
              <a:t>What do </a:t>
            </a:r>
            <a:r>
              <a:rPr lang="en-US" sz="1000" dirty="0">
                <a:solidFill>
                  <a:schemeClr val="tx1"/>
                </a:solidFill>
              </a:rPr>
              <a:t>you notice?       (discussion</a:t>
            </a:r>
            <a:r>
              <a:rPr lang="en-US" sz="1000" dirty="0" smtClean="0">
                <a:solidFill>
                  <a:schemeClr val="tx1"/>
                </a:solidFill>
              </a:rPr>
              <a:t>)</a:t>
            </a:r>
            <a:endParaRPr lang="en-US" sz="1000" dirty="0">
              <a:solidFill>
                <a:schemeClr val="tx1"/>
              </a:solidFill>
            </a:endParaRPr>
          </a:p>
        </p:txBody>
      </p:sp>
      <p:sp>
        <p:nvSpPr>
          <p:cNvPr id="117" name="Rectangle 116"/>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2:  </a:t>
            </a:r>
            <a:r>
              <a:rPr lang="en-US" sz="1000" dirty="0" smtClean="0">
                <a:solidFill>
                  <a:schemeClr val="tx1"/>
                </a:solidFill>
              </a:rPr>
              <a:t>Now look </a:t>
            </a:r>
            <a:r>
              <a:rPr lang="en-US" sz="1000" dirty="0">
                <a:solidFill>
                  <a:schemeClr val="tx1"/>
                </a:solidFill>
              </a:rPr>
              <a:t>carefully at the </a:t>
            </a:r>
            <a:r>
              <a:rPr lang="en-US" sz="1000" dirty="0" smtClean="0">
                <a:solidFill>
                  <a:schemeClr val="tx1"/>
                </a:solidFill>
              </a:rPr>
              <a:t>bottom structure</a:t>
            </a:r>
            <a:r>
              <a:rPr lang="en-US" sz="1000" dirty="0">
                <a:solidFill>
                  <a:schemeClr val="tx1"/>
                </a:solidFill>
              </a:rPr>
              <a:t>.  I’m going to change the colors</a:t>
            </a:r>
            <a:r>
              <a:rPr lang="en-US" sz="1000" dirty="0" smtClean="0">
                <a:solidFill>
                  <a:schemeClr val="tx1"/>
                </a:solidFill>
              </a:rPr>
              <a:t>…</a:t>
            </a:r>
            <a:endParaRPr lang="en-US" sz="1000" dirty="0">
              <a:solidFill>
                <a:schemeClr val="tx1"/>
              </a:solidFill>
            </a:endParaRPr>
          </a:p>
        </p:txBody>
      </p:sp>
      <p:sp>
        <p:nvSpPr>
          <p:cNvPr id="119" name="Rectangle 118"/>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2:  </a:t>
            </a:r>
            <a:r>
              <a:rPr lang="en-US" sz="1000" dirty="0" smtClean="0">
                <a:solidFill>
                  <a:schemeClr val="tx1"/>
                </a:solidFill>
              </a:rPr>
              <a:t>What do </a:t>
            </a:r>
            <a:r>
              <a:rPr lang="en-US" sz="1000" dirty="0">
                <a:solidFill>
                  <a:schemeClr val="tx1"/>
                </a:solidFill>
              </a:rPr>
              <a:t>you notice?       (discussion) </a:t>
            </a:r>
          </a:p>
        </p:txBody>
      </p:sp>
      <p:grpSp>
        <p:nvGrpSpPr>
          <p:cNvPr id="109" name="Group 108"/>
          <p:cNvGrpSpPr/>
          <p:nvPr/>
        </p:nvGrpSpPr>
        <p:grpSpPr>
          <a:xfrm>
            <a:off x="3851085" y="827280"/>
            <a:ext cx="1407920" cy="1433320"/>
            <a:chOff x="4140200" y="827280"/>
            <a:chExt cx="1407920" cy="1433320"/>
          </a:xfrm>
        </p:grpSpPr>
        <p:sp>
          <p:nvSpPr>
            <p:cNvPr id="115" name="Cube 114"/>
            <p:cNvSpPr/>
            <p:nvPr/>
          </p:nvSpPr>
          <p:spPr>
            <a:xfrm>
              <a:off x="4267200" y="12192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Cube 119"/>
            <p:cNvSpPr/>
            <p:nvPr/>
          </p:nvSpPr>
          <p:spPr>
            <a:xfrm>
              <a:off x="4648200" y="16146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Cube 120"/>
            <p:cNvSpPr/>
            <p:nvPr/>
          </p:nvSpPr>
          <p:spPr>
            <a:xfrm>
              <a:off x="4648200" y="12192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Cube 121"/>
            <p:cNvSpPr/>
            <p:nvPr/>
          </p:nvSpPr>
          <p:spPr>
            <a:xfrm>
              <a:off x="4648200" y="827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Cube 122"/>
            <p:cNvSpPr/>
            <p:nvPr/>
          </p:nvSpPr>
          <p:spPr>
            <a:xfrm>
              <a:off x="5029200" y="12192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Cube 123"/>
            <p:cNvSpPr/>
            <p:nvPr/>
          </p:nvSpPr>
          <p:spPr>
            <a:xfrm>
              <a:off x="4140200" y="13462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Cube 124"/>
            <p:cNvSpPr/>
            <p:nvPr/>
          </p:nvSpPr>
          <p:spPr>
            <a:xfrm>
              <a:off x="4521200" y="17416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Cube 125"/>
            <p:cNvSpPr/>
            <p:nvPr/>
          </p:nvSpPr>
          <p:spPr>
            <a:xfrm>
              <a:off x="4521200" y="13462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Cube 126"/>
            <p:cNvSpPr/>
            <p:nvPr/>
          </p:nvSpPr>
          <p:spPr>
            <a:xfrm>
              <a:off x="4521200" y="954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Cube 127"/>
            <p:cNvSpPr/>
            <p:nvPr/>
          </p:nvSpPr>
          <p:spPr>
            <a:xfrm>
              <a:off x="4902200" y="13462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9" name="Group 128"/>
          <p:cNvGrpSpPr/>
          <p:nvPr/>
        </p:nvGrpSpPr>
        <p:grpSpPr>
          <a:xfrm>
            <a:off x="3851085" y="2960880"/>
            <a:ext cx="1407920" cy="1433320"/>
            <a:chOff x="4140200" y="2960880"/>
            <a:chExt cx="1407920" cy="1433320"/>
          </a:xfrm>
        </p:grpSpPr>
        <p:sp>
          <p:nvSpPr>
            <p:cNvPr id="130" name="Cube 129"/>
            <p:cNvSpPr/>
            <p:nvPr/>
          </p:nvSpPr>
          <p:spPr>
            <a:xfrm>
              <a:off x="4267200" y="33528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Cube 130"/>
            <p:cNvSpPr/>
            <p:nvPr/>
          </p:nvSpPr>
          <p:spPr>
            <a:xfrm>
              <a:off x="4648200" y="3748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Cube 131"/>
            <p:cNvSpPr/>
            <p:nvPr/>
          </p:nvSpPr>
          <p:spPr>
            <a:xfrm>
              <a:off x="4648200" y="33528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Cube 132"/>
            <p:cNvSpPr/>
            <p:nvPr/>
          </p:nvSpPr>
          <p:spPr>
            <a:xfrm>
              <a:off x="4648200" y="2960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Cube 133"/>
            <p:cNvSpPr/>
            <p:nvPr/>
          </p:nvSpPr>
          <p:spPr>
            <a:xfrm>
              <a:off x="5029200" y="33528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Cube 134"/>
            <p:cNvSpPr/>
            <p:nvPr/>
          </p:nvSpPr>
          <p:spPr>
            <a:xfrm>
              <a:off x="4140200" y="34798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Cube 135"/>
            <p:cNvSpPr/>
            <p:nvPr/>
          </p:nvSpPr>
          <p:spPr>
            <a:xfrm>
              <a:off x="4521200" y="3875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Cube 136"/>
            <p:cNvSpPr/>
            <p:nvPr/>
          </p:nvSpPr>
          <p:spPr>
            <a:xfrm>
              <a:off x="4521200" y="34798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Cube 137"/>
            <p:cNvSpPr/>
            <p:nvPr/>
          </p:nvSpPr>
          <p:spPr>
            <a:xfrm>
              <a:off x="4521200" y="30878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Cube 138"/>
            <p:cNvSpPr/>
            <p:nvPr/>
          </p:nvSpPr>
          <p:spPr>
            <a:xfrm>
              <a:off x="4902200" y="34798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0" name="Group 139"/>
          <p:cNvGrpSpPr/>
          <p:nvPr/>
        </p:nvGrpSpPr>
        <p:grpSpPr>
          <a:xfrm>
            <a:off x="3851085" y="5094480"/>
            <a:ext cx="1407920" cy="1433320"/>
            <a:chOff x="4140200" y="5094480"/>
            <a:chExt cx="1407920" cy="1433320"/>
          </a:xfrm>
        </p:grpSpPr>
        <p:sp>
          <p:nvSpPr>
            <p:cNvPr id="141" name="Cube 140"/>
            <p:cNvSpPr/>
            <p:nvPr/>
          </p:nvSpPr>
          <p:spPr>
            <a:xfrm>
              <a:off x="4267200" y="548640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Cube 141"/>
            <p:cNvSpPr/>
            <p:nvPr/>
          </p:nvSpPr>
          <p:spPr>
            <a:xfrm>
              <a:off x="4648200" y="58818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Cube 142"/>
            <p:cNvSpPr/>
            <p:nvPr/>
          </p:nvSpPr>
          <p:spPr>
            <a:xfrm>
              <a:off x="4648200" y="54864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Cube 143"/>
            <p:cNvSpPr/>
            <p:nvPr/>
          </p:nvSpPr>
          <p:spPr>
            <a:xfrm>
              <a:off x="4648200" y="50944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Cube 144"/>
            <p:cNvSpPr/>
            <p:nvPr/>
          </p:nvSpPr>
          <p:spPr>
            <a:xfrm>
              <a:off x="5029200" y="548640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Cube 145"/>
            <p:cNvSpPr/>
            <p:nvPr/>
          </p:nvSpPr>
          <p:spPr>
            <a:xfrm>
              <a:off x="4140200" y="561340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Cube 146"/>
            <p:cNvSpPr/>
            <p:nvPr/>
          </p:nvSpPr>
          <p:spPr>
            <a:xfrm>
              <a:off x="4521200" y="60088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Cube 147"/>
            <p:cNvSpPr/>
            <p:nvPr/>
          </p:nvSpPr>
          <p:spPr>
            <a:xfrm>
              <a:off x="4521200" y="56134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Cube 148"/>
            <p:cNvSpPr/>
            <p:nvPr/>
          </p:nvSpPr>
          <p:spPr>
            <a:xfrm>
              <a:off x="4521200" y="52214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Cube 149"/>
            <p:cNvSpPr/>
            <p:nvPr/>
          </p:nvSpPr>
          <p:spPr>
            <a:xfrm>
              <a:off x="4902200" y="561340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1" name="Group 150"/>
          <p:cNvGrpSpPr/>
          <p:nvPr/>
        </p:nvGrpSpPr>
        <p:grpSpPr>
          <a:xfrm>
            <a:off x="3849880" y="827280"/>
            <a:ext cx="1407920" cy="1433320"/>
            <a:chOff x="4140200" y="827280"/>
            <a:chExt cx="1407920" cy="1433320"/>
          </a:xfrm>
          <a:solidFill>
            <a:schemeClr val="bg1"/>
          </a:solidFill>
        </p:grpSpPr>
        <p:sp>
          <p:nvSpPr>
            <p:cNvPr id="152" name="Cube 151"/>
            <p:cNvSpPr/>
            <p:nvPr/>
          </p:nvSpPr>
          <p:spPr>
            <a:xfrm>
              <a:off x="4267200" y="12192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Cube 152"/>
            <p:cNvSpPr/>
            <p:nvPr/>
          </p:nvSpPr>
          <p:spPr>
            <a:xfrm>
              <a:off x="4648200" y="1614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Cube 153"/>
            <p:cNvSpPr/>
            <p:nvPr/>
          </p:nvSpPr>
          <p:spPr>
            <a:xfrm>
              <a:off x="4648200" y="12192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Cube 154"/>
            <p:cNvSpPr/>
            <p:nvPr/>
          </p:nvSpPr>
          <p:spPr>
            <a:xfrm>
              <a:off x="4648200" y="827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Cube 155"/>
            <p:cNvSpPr/>
            <p:nvPr/>
          </p:nvSpPr>
          <p:spPr>
            <a:xfrm>
              <a:off x="5029200" y="12192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Cube 156"/>
            <p:cNvSpPr/>
            <p:nvPr/>
          </p:nvSpPr>
          <p:spPr>
            <a:xfrm>
              <a:off x="4140200" y="13462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Cube 157"/>
            <p:cNvSpPr/>
            <p:nvPr/>
          </p:nvSpPr>
          <p:spPr>
            <a:xfrm>
              <a:off x="4521200" y="1741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Cube 158"/>
            <p:cNvSpPr/>
            <p:nvPr/>
          </p:nvSpPr>
          <p:spPr>
            <a:xfrm>
              <a:off x="4521200" y="13462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Cube 159"/>
            <p:cNvSpPr/>
            <p:nvPr/>
          </p:nvSpPr>
          <p:spPr>
            <a:xfrm>
              <a:off x="4521200" y="954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Cube 160"/>
            <p:cNvSpPr/>
            <p:nvPr/>
          </p:nvSpPr>
          <p:spPr>
            <a:xfrm>
              <a:off x="4902200" y="13462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2" name="Group 161"/>
          <p:cNvGrpSpPr/>
          <p:nvPr/>
        </p:nvGrpSpPr>
        <p:grpSpPr>
          <a:xfrm>
            <a:off x="3849880" y="2960880"/>
            <a:ext cx="1407920" cy="1433320"/>
            <a:chOff x="4140200" y="2960880"/>
            <a:chExt cx="1407920" cy="1433320"/>
          </a:xfrm>
          <a:solidFill>
            <a:schemeClr val="bg1"/>
          </a:solidFill>
        </p:grpSpPr>
        <p:sp>
          <p:nvSpPr>
            <p:cNvPr id="163" name="Cube 162"/>
            <p:cNvSpPr/>
            <p:nvPr/>
          </p:nvSpPr>
          <p:spPr>
            <a:xfrm>
              <a:off x="4267200" y="33528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Cube 163"/>
            <p:cNvSpPr/>
            <p:nvPr/>
          </p:nvSpPr>
          <p:spPr>
            <a:xfrm>
              <a:off x="4648200" y="3748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Cube 164"/>
            <p:cNvSpPr/>
            <p:nvPr/>
          </p:nvSpPr>
          <p:spPr>
            <a:xfrm>
              <a:off x="4648200" y="33528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Cube 165"/>
            <p:cNvSpPr/>
            <p:nvPr/>
          </p:nvSpPr>
          <p:spPr>
            <a:xfrm>
              <a:off x="4648200" y="29608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Cube 166"/>
            <p:cNvSpPr/>
            <p:nvPr/>
          </p:nvSpPr>
          <p:spPr>
            <a:xfrm>
              <a:off x="5029200" y="33528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Cube 167"/>
            <p:cNvSpPr/>
            <p:nvPr/>
          </p:nvSpPr>
          <p:spPr>
            <a:xfrm>
              <a:off x="4140200" y="34798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Cube 168"/>
            <p:cNvSpPr/>
            <p:nvPr/>
          </p:nvSpPr>
          <p:spPr>
            <a:xfrm>
              <a:off x="4521200" y="3875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Cube 172"/>
            <p:cNvSpPr/>
            <p:nvPr/>
          </p:nvSpPr>
          <p:spPr>
            <a:xfrm>
              <a:off x="4521200" y="34798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Cube 176"/>
            <p:cNvSpPr/>
            <p:nvPr/>
          </p:nvSpPr>
          <p:spPr>
            <a:xfrm>
              <a:off x="4521200" y="30878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Cube 177"/>
            <p:cNvSpPr/>
            <p:nvPr/>
          </p:nvSpPr>
          <p:spPr>
            <a:xfrm>
              <a:off x="4902200" y="34798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9" name="Group 178"/>
          <p:cNvGrpSpPr/>
          <p:nvPr/>
        </p:nvGrpSpPr>
        <p:grpSpPr>
          <a:xfrm>
            <a:off x="3849880" y="5094480"/>
            <a:ext cx="1407920" cy="1433320"/>
            <a:chOff x="4140200" y="5094480"/>
            <a:chExt cx="1407920" cy="1433320"/>
          </a:xfrm>
          <a:solidFill>
            <a:schemeClr val="bg1"/>
          </a:solidFill>
        </p:grpSpPr>
        <p:sp>
          <p:nvSpPr>
            <p:cNvPr id="180" name="Cube 179"/>
            <p:cNvSpPr/>
            <p:nvPr/>
          </p:nvSpPr>
          <p:spPr>
            <a:xfrm>
              <a:off x="4267200" y="54864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Cube 180"/>
            <p:cNvSpPr/>
            <p:nvPr/>
          </p:nvSpPr>
          <p:spPr>
            <a:xfrm>
              <a:off x="4648200" y="58818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Cube 181"/>
            <p:cNvSpPr/>
            <p:nvPr/>
          </p:nvSpPr>
          <p:spPr>
            <a:xfrm>
              <a:off x="4648200" y="54864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Cube 182"/>
            <p:cNvSpPr/>
            <p:nvPr/>
          </p:nvSpPr>
          <p:spPr>
            <a:xfrm>
              <a:off x="4648200" y="50944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Cube 183"/>
            <p:cNvSpPr/>
            <p:nvPr/>
          </p:nvSpPr>
          <p:spPr>
            <a:xfrm>
              <a:off x="5029200" y="54864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Cube 184"/>
            <p:cNvSpPr/>
            <p:nvPr/>
          </p:nvSpPr>
          <p:spPr>
            <a:xfrm>
              <a:off x="4140200" y="56134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Cube 185"/>
            <p:cNvSpPr/>
            <p:nvPr/>
          </p:nvSpPr>
          <p:spPr>
            <a:xfrm>
              <a:off x="4521200" y="60088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Cube 186"/>
            <p:cNvSpPr/>
            <p:nvPr/>
          </p:nvSpPr>
          <p:spPr>
            <a:xfrm>
              <a:off x="4521200" y="56134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Cube 187"/>
            <p:cNvSpPr/>
            <p:nvPr/>
          </p:nvSpPr>
          <p:spPr>
            <a:xfrm>
              <a:off x="4521200" y="52214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Cube 188"/>
            <p:cNvSpPr/>
            <p:nvPr/>
          </p:nvSpPr>
          <p:spPr>
            <a:xfrm>
              <a:off x="4902200" y="56134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01044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0"/>
                                        </p:tgtEl>
                                        <p:attrNameLst>
                                          <p:attrName>style.visibility</p:attrName>
                                        </p:attrNameLst>
                                      </p:cBhvr>
                                      <p:to>
                                        <p:strVal val="visible"/>
                                      </p:to>
                                    </p:set>
                                    <p:animEffect transition="in" filter="fade">
                                      <p:cBhvr>
                                        <p:cTn id="7" dur="500"/>
                                        <p:tgtEl>
                                          <p:spTgt spid="1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2"/>
                                        </p:tgtEl>
                                        <p:attrNameLst>
                                          <p:attrName>style.visibility</p:attrName>
                                        </p:attrNameLst>
                                      </p:cBhvr>
                                      <p:to>
                                        <p:strVal val="visible"/>
                                      </p:to>
                                    </p:set>
                                    <p:animEffect transition="in" filter="fade">
                                      <p:cBhvr>
                                        <p:cTn id="12" dur="500"/>
                                        <p:tgtEl>
                                          <p:spTgt spid="162"/>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79"/>
                                        </p:tgtEl>
                                        <p:attrNameLst>
                                          <p:attrName>style.visibility</p:attrName>
                                        </p:attrNameLst>
                                      </p:cBhvr>
                                      <p:to>
                                        <p:strVal val="visible"/>
                                      </p:to>
                                    </p:set>
                                    <p:animEffect transition="in" filter="fade">
                                      <p:cBhvr>
                                        <p:cTn id="16" dur="500"/>
                                        <p:tgtEl>
                                          <p:spTgt spid="179"/>
                                        </p:tgtEl>
                                      </p:cBhvr>
                                    </p:animEffect>
                                  </p:childTnLst>
                                </p:cTn>
                              </p:par>
                            </p:childTnLst>
                          </p:cTn>
                        </p:par>
                        <p:par>
                          <p:cTn id="17" fill="hold">
                            <p:stCondLst>
                              <p:cond delay="1000"/>
                            </p:stCondLst>
                            <p:childTnLst>
                              <p:par>
                                <p:cTn id="18" presetID="1" presetClass="entr" presetSubtype="0" fill="hold" nodeType="afterEffect">
                                  <p:stCondLst>
                                    <p:cond delay="0"/>
                                  </p:stCondLst>
                                  <p:childTnLst>
                                    <p:set>
                                      <p:cBhvr>
                                        <p:cTn id="19" dur="1" fill="hold">
                                          <p:stCondLst>
                                            <p:cond delay="0"/>
                                          </p:stCondLst>
                                        </p:cTn>
                                        <p:tgtEl>
                                          <p:spTgt spid="109"/>
                                        </p:tgtEl>
                                        <p:attrNameLst>
                                          <p:attrName>style.visibility</p:attrName>
                                        </p:attrNameLst>
                                      </p:cBhvr>
                                      <p:to>
                                        <p:strVal val="visible"/>
                                      </p:to>
                                    </p:set>
                                  </p:childTnLst>
                                </p:cTn>
                              </p:par>
                            </p:childTnLst>
                          </p:cTn>
                        </p:par>
                        <p:par>
                          <p:cTn id="20" fill="hold">
                            <p:stCondLst>
                              <p:cond delay="1000"/>
                            </p:stCondLst>
                            <p:childTnLst>
                              <p:par>
                                <p:cTn id="21" presetID="1" presetClass="entr" presetSubtype="0" fill="hold" nodeType="afterEffect">
                                  <p:stCondLst>
                                    <p:cond delay="0"/>
                                  </p:stCondLst>
                                  <p:childTnLst>
                                    <p:set>
                                      <p:cBhvr>
                                        <p:cTn id="22" dur="1" fill="hold">
                                          <p:stCondLst>
                                            <p:cond delay="0"/>
                                          </p:stCondLst>
                                        </p:cTn>
                                        <p:tgtEl>
                                          <p:spTgt spid="129"/>
                                        </p:tgtEl>
                                        <p:attrNameLst>
                                          <p:attrName>style.visibility</p:attrName>
                                        </p:attrNameLst>
                                      </p:cBhvr>
                                      <p:to>
                                        <p:strVal val="visible"/>
                                      </p:to>
                                    </p:set>
                                  </p:childTnLst>
                                </p:cTn>
                              </p:par>
                            </p:childTnLst>
                          </p:cTn>
                        </p:par>
                        <p:par>
                          <p:cTn id="23" fill="hold">
                            <p:stCondLst>
                              <p:cond delay="1000"/>
                            </p:stCondLst>
                            <p:childTnLst>
                              <p:par>
                                <p:cTn id="24" presetID="1" presetClass="entr" presetSubtype="0" fill="hold" nodeType="afterEffect">
                                  <p:stCondLst>
                                    <p:cond delay="0"/>
                                  </p:stCondLst>
                                  <p:childTnLst>
                                    <p:set>
                                      <p:cBhvr>
                                        <p:cTn id="25" dur="1" fill="hold">
                                          <p:stCondLst>
                                            <p:cond delay="0"/>
                                          </p:stCondLst>
                                        </p:cTn>
                                        <p:tgtEl>
                                          <p:spTgt spid="140"/>
                                        </p:tgtEl>
                                        <p:attrNameLst>
                                          <p:attrName>style.visibility</p:attrName>
                                        </p:attrNameLst>
                                      </p:cBhvr>
                                      <p:to>
                                        <p:strVal val="visible"/>
                                      </p:to>
                                    </p:set>
                                  </p:childTnLst>
                                </p:cTn>
                              </p:par>
                            </p:childTnLst>
                          </p:cTn>
                        </p:par>
                        <p:par>
                          <p:cTn id="26" fill="hold">
                            <p:stCondLst>
                              <p:cond delay="1000"/>
                            </p:stCondLst>
                            <p:childTnLst>
                              <p:par>
                                <p:cTn id="27" presetID="10" presetClass="entr" presetSubtype="0" fill="hold" grpId="0" nodeType="afterEffect">
                                  <p:stCondLst>
                                    <p:cond delay="0"/>
                                  </p:stCondLst>
                                  <p:childTnLst>
                                    <p:set>
                                      <p:cBhvr>
                                        <p:cTn id="28" dur="1" fill="hold">
                                          <p:stCondLst>
                                            <p:cond delay="0"/>
                                          </p:stCondLst>
                                        </p:cTn>
                                        <p:tgtEl>
                                          <p:spTgt spid="111"/>
                                        </p:tgtEl>
                                        <p:attrNameLst>
                                          <p:attrName>style.visibility</p:attrName>
                                        </p:attrNameLst>
                                      </p:cBhvr>
                                      <p:to>
                                        <p:strVal val="visible"/>
                                      </p:to>
                                    </p:set>
                                    <p:animEffect transition="in" filter="fade">
                                      <p:cBhvr>
                                        <p:cTn id="29" dur="500"/>
                                        <p:tgtEl>
                                          <p:spTgt spid="111"/>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nodeType="clickEffect">
                                  <p:stCondLst>
                                    <p:cond delay="0"/>
                                  </p:stCondLst>
                                  <p:childTnLst>
                                    <p:animEffect transition="out" filter="fade">
                                      <p:cBhvr>
                                        <p:cTn id="33" dur="500"/>
                                        <p:tgtEl>
                                          <p:spTgt spid="151"/>
                                        </p:tgtEl>
                                      </p:cBhvr>
                                    </p:animEffect>
                                    <p:set>
                                      <p:cBhvr>
                                        <p:cTn id="34" dur="1" fill="hold">
                                          <p:stCondLst>
                                            <p:cond delay="499"/>
                                          </p:stCondLst>
                                        </p:cTn>
                                        <p:tgtEl>
                                          <p:spTgt spid="151"/>
                                        </p:tgtEl>
                                        <p:attrNameLst>
                                          <p:attrName>style.visibility</p:attrName>
                                        </p:attrNameLst>
                                      </p:cBhvr>
                                      <p:to>
                                        <p:strVal val="hidden"/>
                                      </p:to>
                                    </p:set>
                                  </p:childTnLst>
                                </p:cTn>
                              </p:par>
                            </p:childTnLst>
                          </p:cTn>
                        </p:par>
                        <p:par>
                          <p:cTn id="35" fill="hold">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113"/>
                                        </p:tgtEl>
                                        <p:attrNameLst>
                                          <p:attrName>style.visibility</p:attrName>
                                        </p:attrNameLst>
                                      </p:cBhvr>
                                      <p:to>
                                        <p:strVal val="visible"/>
                                      </p:to>
                                    </p:set>
                                    <p:animEffect transition="in" filter="fade">
                                      <p:cBhvr>
                                        <p:cTn id="38" dur="500"/>
                                        <p:tgtEl>
                                          <p:spTgt spid="113"/>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16"/>
                                        </p:tgtEl>
                                        <p:attrNameLst>
                                          <p:attrName>style.visibility</p:attrName>
                                        </p:attrNameLst>
                                      </p:cBhvr>
                                      <p:to>
                                        <p:strVal val="visible"/>
                                      </p:to>
                                    </p:set>
                                    <p:animEffect transition="in" filter="fade">
                                      <p:cBhvr>
                                        <p:cTn id="43" dur="500"/>
                                        <p:tgtEl>
                                          <p:spTgt spid="116"/>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xit" presetSubtype="0" fill="hold" nodeType="clickEffect">
                                  <p:stCondLst>
                                    <p:cond delay="0"/>
                                  </p:stCondLst>
                                  <p:childTnLst>
                                    <p:animEffect transition="out" filter="fade">
                                      <p:cBhvr>
                                        <p:cTn id="47" dur="500"/>
                                        <p:tgtEl>
                                          <p:spTgt spid="162"/>
                                        </p:tgtEl>
                                      </p:cBhvr>
                                    </p:animEffect>
                                    <p:set>
                                      <p:cBhvr>
                                        <p:cTn id="48" dur="1" fill="hold">
                                          <p:stCondLst>
                                            <p:cond delay="499"/>
                                          </p:stCondLst>
                                        </p:cTn>
                                        <p:tgtEl>
                                          <p:spTgt spid="162"/>
                                        </p:tgtEl>
                                        <p:attrNameLst>
                                          <p:attrName>style.visibility</p:attrName>
                                        </p:attrNameLst>
                                      </p:cBhvr>
                                      <p:to>
                                        <p:strVal val="hidden"/>
                                      </p:to>
                                    </p:set>
                                  </p:childTnLst>
                                </p:cTn>
                              </p:par>
                            </p:childTnLst>
                          </p:cTn>
                        </p:par>
                        <p:par>
                          <p:cTn id="49" fill="hold">
                            <p:stCondLst>
                              <p:cond delay="500"/>
                            </p:stCondLst>
                            <p:childTnLst>
                              <p:par>
                                <p:cTn id="50" presetID="10" presetClass="entr" presetSubtype="0" fill="hold" grpId="0" nodeType="afterEffect">
                                  <p:stCondLst>
                                    <p:cond delay="0"/>
                                  </p:stCondLst>
                                  <p:childTnLst>
                                    <p:set>
                                      <p:cBhvr>
                                        <p:cTn id="51" dur="1" fill="hold">
                                          <p:stCondLst>
                                            <p:cond delay="0"/>
                                          </p:stCondLst>
                                        </p:cTn>
                                        <p:tgtEl>
                                          <p:spTgt spid="114"/>
                                        </p:tgtEl>
                                        <p:attrNameLst>
                                          <p:attrName>style.visibility</p:attrName>
                                        </p:attrNameLst>
                                      </p:cBhvr>
                                      <p:to>
                                        <p:strVal val="visible"/>
                                      </p:to>
                                    </p:set>
                                    <p:animEffect transition="in" filter="fade">
                                      <p:cBhvr>
                                        <p:cTn id="52" dur="500"/>
                                        <p:tgtEl>
                                          <p:spTgt spid="11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17"/>
                                        </p:tgtEl>
                                        <p:attrNameLst>
                                          <p:attrName>style.visibility</p:attrName>
                                        </p:attrNameLst>
                                      </p:cBhvr>
                                      <p:to>
                                        <p:strVal val="visible"/>
                                      </p:to>
                                    </p:set>
                                    <p:animEffect transition="in" filter="fade">
                                      <p:cBhvr>
                                        <p:cTn id="57" dur="500"/>
                                        <p:tgtEl>
                                          <p:spTgt spid="117"/>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500"/>
                                        <p:tgtEl>
                                          <p:spTgt spid="179"/>
                                        </p:tgtEl>
                                      </p:cBhvr>
                                    </p:animEffect>
                                    <p:set>
                                      <p:cBhvr>
                                        <p:cTn id="62" dur="1" fill="hold">
                                          <p:stCondLst>
                                            <p:cond delay="499"/>
                                          </p:stCondLst>
                                        </p:cTn>
                                        <p:tgtEl>
                                          <p:spTgt spid="179"/>
                                        </p:tgtEl>
                                        <p:attrNameLst>
                                          <p:attrName>style.visibility</p:attrName>
                                        </p:attrNameLst>
                                      </p:cBhvr>
                                      <p:to>
                                        <p:strVal val="hidden"/>
                                      </p:to>
                                    </p:set>
                                  </p:childTnLst>
                                </p:cTn>
                              </p:par>
                            </p:childTnLst>
                          </p:cTn>
                        </p:par>
                        <p:par>
                          <p:cTn id="63" fill="hold">
                            <p:stCondLst>
                              <p:cond delay="500"/>
                            </p:stCondLst>
                            <p:childTnLst>
                              <p:par>
                                <p:cTn id="64" presetID="10" presetClass="entr" presetSubtype="0" fill="hold" grpId="0" nodeType="afterEffect">
                                  <p:stCondLst>
                                    <p:cond delay="0"/>
                                  </p:stCondLst>
                                  <p:childTnLst>
                                    <p:set>
                                      <p:cBhvr>
                                        <p:cTn id="65" dur="1" fill="hold">
                                          <p:stCondLst>
                                            <p:cond delay="0"/>
                                          </p:stCondLst>
                                        </p:cTn>
                                        <p:tgtEl>
                                          <p:spTgt spid="119"/>
                                        </p:tgtEl>
                                        <p:attrNameLst>
                                          <p:attrName>style.visibility</p:attrName>
                                        </p:attrNameLst>
                                      </p:cBhvr>
                                      <p:to>
                                        <p:strVal val="visible"/>
                                      </p:to>
                                    </p:set>
                                    <p:animEffect transition="in" filter="fade">
                                      <p:cBhvr>
                                        <p:cTn id="66" dur="5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 grpId="0" animBg="1"/>
      <p:bldP spid="111" grpId="0" animBg="1"/>
      <p:bldP spid="113" grpId="0" animBg="1"/>
      <p:bldP spid="116" grpId="0" animBg="1"/>
      <p:bldP spid="114" grpId="0" animBg="1"/>
      <p:bldP spid="117" grpId="0" animBg="1"/>
      <p:bldP spid="1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 name="Group 3"/>
          <p:cNvGrpSpPr/>
          <p:nvPr/>
        </p:nvGrpSpPr>
        <p:grpSpPr>
          <a:xfrm>
            <a:off x="0" y="0"/>
            <a:ext cx="9144000" cy="6858000"/>
            <a:chOff x="0" y="0"/>
            <a:chExt cx="9144000" cy="6858000"/>
          </a:xfrm>
        </p:grpSpPr>
        <p:sp>
          <p:nvSpPr>
            <p:cNvPr id="118" name="Rectangle 117"/>
            <p:cNvSpPr/>
            <p:nvPr/>
          </p:nvSpPr>
          <p:spPr>
            <a:xfrm>
              <a:off x="2819400" y="0"/>
              <a:ext cx="35052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p:cNvSpPr/>
            <p:nvPr/>
          </p:nvSpPr>
          <p:spPr>
            <a:xfrm>
              <a:off x="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632460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p:cNvSpPr/>
            <p:nvPr/>
          </p:nvSpPr>
          <p:spPr>
            <a:xfrm>
              <a:off x="0" y="0"/>
              <a:ext cx="9144000" cy="609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grpSp>
      <p:sp>
        <p:nvSpPr>
          <p:cNvPr id="550" name="TextBox 549"/>
          <p:cNvSpPr txBox="1"/>
          <p:nvPr/>
        </p:nvSpPr>
        <p:spPr>
          <a:xfrm>
            <a:off x="6822532" y="6642556"/>
            <a:ext cx="2321468" cy="215444"/>
          </a:xfrm>
          <a:prstGeom prst="rect">
            <a:avLst/>
          </a:prstGeom>
          <a:noFill/>
        </p:spPr>
        <p:txBody>
          <a:bodyPr wrap="none" rtlCol="0">
            <a:spAutoFit/>
          </a:bodyPr>
          <a:lstStyle/>
          <a:p>
            <a:pPr algn="r"/>
            <a:r>
              <a:rPr lang="en-US" sz="800" b="1" dirty="0" smtClean="0"/>
              <a:t>Find more resources at </a:t>
            </a:r>
            <a:r>
              <a:rPr lang="en-US" sz="800" b="1" dirty="0" smtClean="0">
                <a:hlinkClick r:id="rId2"/>
              </a:rPr>
              <a:t>www.stevewyborney.com</a:t>
            </a:r>
            <a:r>
              <a:rPr lang="en-US" sz="800" b="1" dirty="0" smtClean="0"/>
              <a:t> </a:t>
            </a:r>
            <a:endParaRPr lang="en-US" sz="800" b="1" dirty="0"/>
          </a:p>
        </p:txBody>
      </p:sp>
      <p:sp>
        <p:nvSpPr>
          <p:cNvPr id="53" name="Rectangle 52"/>
          <p:cNvSpPr/>
          <p:nvPr/>
        </p:nvSpPr>
        <p:spPr>
          <a:xfrm>
            <a:off x="76200" y="76200"/>
            <a:ext cx="8991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3:  </a:t>
            </a:r>
            <a:r>
              <a:rPr lang="en-US" sz="1000" dirty="0" smtClean="0">
                <a:solidFill>
                  <a:schemeClr val="tx1"/>
                </a:solidFill>
              </a:rPr>
              <a:t>Now I’ll show some descriptions – one at a time.  When you see each description, see if you can figure out which structure it is describing.  There may be more than one answer, so look at all the structures carefully.  Each time I show a new description, I’ll circle it and draw a connecting line to the structure – or structures – that match it.  Here is the first one…</a:t>
            </a:r>
            <a:endParaRPr lang="en-US" sz="1000" dirty="0">
              <a:solidFill>
                <a:schemeClr val="tx1"/>
              </a:solidFill>
            </a:endParaRPr>
          </a:p>
        </p:txBody>
      </p:sp>
      <p:sp>
        <p:nvSpPr>
          <p:cNvPr id="54" name="Rectangle 53"/>
          <p:cNvSpPr/>
          <p:nvPr/>
        </p:nvSpPr>
        <p:spPr>
          <a:xfrm>
            <a:off x="76200" y="76200"/>
            <a:ext cx="8991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3:  </a:t>
            </a:r>
            <a:r>
              <a:rPr lang="en-US" sz="1000" dirty="0" smtClean="0">
                <a:solidFill>
                  <a:schemeClr val="tx1"/>
                </a:solidFill>
              </a:rPr>
              <a:t>(Circle the description and draw lines from it to the matching structure or structures.)</a:t>
            </a:r>
          </a:p>
          <a:p>
            <a:endParaRPr lang="en-US" sz="1000" dirty="0">
              <a:solidFill>
                <a:schemeClr val="tx1"/>
              </a:solidFill>
            </a:endParaRPr>
          </a:p>
        </p:txBody>
      </p:sp>
      <p:grpSp>
        <p:nvGrpSpPr>
          <p:cNvPr id="55" name="Group 54"/>
          <p:cNvGrpSpPr/>
          <p:nvPr/>
        </p:nvGrpSpPr>
        <p:grpSpPr>
          <a:xfrm>
            <a:off x="3851085" y="827280"/>
            <a:ext cx="1407920" cy="1433320"/>
            <a:chOff x="4140200" y="827280"/>
            <a:chExt cx="1407920" cy="1433320"/>
          </a:xfrm>
        </p:grpSpPr>
        <p:sp>
          <p:nvSpPr>
            <p:cNvPr id="56" name="Cube 55"/>
            <p:cNvSpPr/>
            <p:nvPr/>
          </p:nvSpPr>
          <p:spPr>
            <a:xfrm>
              <a:off x="4267200" y="12192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Cube 56"/>
            <p:cNvSpPr/>
            <p:nvPr/>
          </p:nvSpPr>
          <p:spPr>
            <a:xfrm>
              <a:off x="4648200" y="16146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Cube 57"/>
            <p:cNvSpPr/>
            <p:nvPr/>
          </p:nvSpPr>
          <p:spPr>
            <a:xfrm>
              <a:off x="4648200" y="12192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Cube 58"/>
            <p:cNvSpPr/>
            <p:nvPr/>
          </p:nvSpPr>
          <p:spPr>
            <a:xfrm>
              <a:off x="4648200" y="827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Cube 59"/>
            <p:cNvSpPr/>
            <p:nvPr/>
          </p:nvSpPr>
          <p:spPr>
            <a:xfrm>
              <a:off x="5029200" y="12192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Cube 60"/>
            <p:cNvSpPr/>
            <p:nvPr/>
          </p:nvSpPr>
          <p:spPr>
            <a:xfrm>
              <a:off x="4140200" y="13462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Cube 61"/>
            <p:cNvSpPr/>
            <p:nvPr/>
          </p:nvSpPr>
          <p:spPr>
            <a:xfrm>
              <a:off x="4521200" y="17416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Cube 62"/>
            <p:cNvSpPr/>
            <p:nvPr/>
          </p:nvSpPr>
          <p:spPr>
            <a:xfrm>
              <a:off x="4521200" y="13462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Cube 63"/>
            <p:cNvSpPr/>
            <p:nvPr/>
          </p:nvSpPr>
          <p:spPr>
            <a:xfrm>
              <a:off x="4521200" y="954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Cube 64"/>
            <p:cNvSpPr/>
            <p:nvPr/>
          </p:nvSpPr>
          <p:spPr>
            <a:xfrm>
              <a:off x="4902200" y="13462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6" name="Group 65"/>
          <p:cNvGrpSpPr/>
          <p:nvPr/>
        </p:nvGrpSpPr>
        <p:grpSpPr>
          <a:xfrm>
            <a:off x="3851085" y="2960880"/>
            <a:ext cx="1407920" cy="1433320"/>
            <a:chOff x="4140200" y="2960880"/>
            <a:chExt cx="1407920" cy="1433320"/>
          </a:xfrm>
        </p:grpSpPr>
        <p:sp>
          <p:nvSpPr>
            <p:cNvPr id="67" name="Cube 66"/>
            <p:cNvSpPr/>
            <p:nvPr/>
          </p:nvSpPr>
          <p:spPr>
            <a:xfrm>
              <a:off x="4267200" y="33528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Cube 69"/>
            <p:cNvSpPr/>
            <p:nvPr/>
          </p:nvSpPr>
          <p:spPr>
            <a:xfrm>
              <a:off x="4648200" y="3748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Cube 70"/>
            <p:cNvSpPr/>
            <p:nvPr/>
          </p:nvSpPr>
          <p:spPr>
            <a:xfrm>
              <a:off x="4648200" y="33528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Cube 71"/>
            <p:cNvSpPr/>
            <p:nvPr/>
          </p:nvSpPr>
          <p:spPr>
            <a:xfrm>
              <a:off x="4648200" y="2960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Cube 73"/>
            <p:cNvSpPr/>
            <p:nvPr/>
          </p:nvSpPr>
          <p:spPr>
            <a:xfrm>
              <a:off x="5029200" y="33528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Cube 74"/>
            <p:cNvSpPr/>
            <p:nvPr/>
          </p:nvSpPr>
          <p:spPr>
            <a:xfrm>
              <a:off x="4140200" y="34798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Cube 75"/>
            <p:cNvSpPr/>
            <p:nvPr/>
          </p:nvSpPr>
          <p:spPr>
            <a:xfrm>
              <a:off x="4521200" y="3875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Cube 78"/>
            <p:cNvSpPr/>
            <p:nvPr/>
          </p:nvSpPr>
          <p:spPr>
            <a:xfrm>
              <a:off x="4521200" y="34798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Cube 79"/>
            <p:cNvSpPr/>
            <p:nvPr/>
          </p:nvSpPr>
          <p:spPr>
            <a:xfrm>
              <a:off x="4521200" y="30878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Cube 80"/>
            <p:cNvSpPr/>
            <p:nvPr/>
          </p:nvSpPr>
          <p:spPr>
            <a:xfrm>
              <a:off x="4902200" y="34798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5" name="Group 84"/>
          <p:cNvGrpSpPr/>
          <p:nvPr/>
        </p:nvGrpSpPr>
        <p:grpSpPr>
          <a:xfrm>
            <a:off x="3851085" y="5094480"/>
            <a:ext cx="1407920" cy="1433320"/>
            <a:chOff x="4140200" y="5094480"/>
            <a:chExt cx="1407920" cy="1433320"/>
          </a:xfrm>
        </p:grpSpPr>
        <p:sp>
          <p:nvSpPr>
            <p:cNvPr id="89" name="Cube 88"/>
            <p:cNvSpPr/>
            <p:nvPr/>
          </p:nvSpPr>
          <p:spPr>
            <a:xfrm>
              <a:off x="4267200" y="548640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Cube 89"/>
            <p:cNvSpPr/>
            <p:nvPr/>
          </p:nvSpPr>
          <p:spPr>
            <a:xfrm>
              <a:off x="4648200" y="58818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Cube 90"/>
            <p:cNvSpPr/>
            <p:nvPr/>
          </p:nvSpPr>
          <p:spPr>
            <a:xfrm>
              <a:off x="4648200" y="54864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Cube 91"/>
            <p:cNvSpPr/>
            <p:nvPr/>
          </p:nvSpPr>
          <p:spPr>
            <a:xfrm>
              <a:off x="4648200" y="50944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Cube 92"/>
            <p:cNvSpPr/>
            <p:nvPr/>
          </p:nvSpPr>
          <p:spPr>
            <a:xfrm>
              <a:off x="5029200" y="548640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Cube 96"/>
            <p:cNvSpPr/>
            <p:nvPr/>
          </p:nvSpPr>
          <p:spPr>
            <a:xfrm>
              <a:off x="4140200" y="561340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Cube 97"/>
            <p:cNvSpPr/>
            <p:nvPr/>
          </p:nvSpPr>
          <p:spPr>
            <a:xfrm>
              <a:off x="4521200" y="60088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Cube 98"/>
            <p:cNvSpPr/>
            <p:nvPr/>
          </p:nvSpPr>
          <p:spPr>
            <a:xfrm>
              <a:off x="4521200" y="56134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Cube 99"/>
            <p:cNvSpPr/>
            <p:nvPr/>
          </p:nvSpPr>
          <p:spPr>
            <a:xfrm>
              <a:off x="4521200" y="52214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Cube 100"/>
            <p:cNvSpPr/>
            <p:nvPr/>
          </p:nvSpPr>
          <p:spPr>
            <a:xfrm>
              <a:off x="4902200" y="561340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9" name="TextBox 138"/>
          <p:cNvSpPr txBox="1"/>
          <p:nvPr/>
        </p:nvSpPr>
        <p:spPr>
          <a:xfrm>
            <a:off x="374498" y="1219200"/>
            <a:ext cx="1749583" cy="400110"/>
          </a:xfrm>
          <a:prstGeom prst="rect">
            <a:avLst/>
          </a:prstGeom>
          <a:noFill/>
        </p:spPr>
        <p:txBody>
          <a:bodyPr wrap="none" rtlCol="0">
            <a:spAutoFit/>
          </a:bodyPr>
          <a:lstStyle/>
          <a:p>
            <a:pPr algn="ctr"/>
            <a:r>
              <a:rPr lang="en-US" sz="2000" b="1" dirty="0" smtClean="0"/>
              <a:t>2 equal groups</a:t>
            </a:r>
            <a:endParaRPr lang="en-US" sz="2000" b="1" dirty="0"/>
          </a:p>
        </p:txBody>
      </p:sp>
      <p:sp>
        <p:nvSpPr>
          <p:cNvPr id="140" name="TextBox 139"/>
          <p:cNvSpPr txBox="1"/>
          <p:nvPr/>
        </p:nvSpPr>
        <p:spPr>
          <a:xfrm>
            <a:off x="7222711" y="1220327"/>
            <a:ext cx="1112805" cy="400110"/>
          </a:xfrm>
          <a:prstGeom prst="rect">
            <a:avLst/>
          </a:prstGeom>
          <a:noFill/>
        </p:spPr>
        <p:txBody>
          <a:bodyPr wrap="none" rtlCol="0">
            <a:spAutoFit/>
          </a:bodyPr>
          <a:lstStyle/>
          <a:p>
            <a:pPr algn="ctr"/>
            <a:r>
              <a:rPr lang="en-US" sz="2000" b="1" dirty="0" smtClean="0"/>
              <a:t>One-half</a:t>
            </a:r>
            <a:endParaRPr lang="en-US" sz="2000" b="1" dirty="0"/>
          </a:p>
        </p:txBody>
      </p:sp>
      <p:sp>
        <p:nvSpPr>
          <p:cNvPr id="141" name="TextBox 140"/>
          <p:cNvSpPr txBox="1"/>
          <p:nvPr/>
        </p:nvSpPr>
        <p:spPr>
          <a:xfrm>
            <a:off x="718529" y="2722963"/>
            <a:ext cx="1061509" cy="400110"/>
          </a:xfrm>
          <a:prstGeom prst="rect">
            <a:avLst/>
          </a:prstGeom>
          <a:noFill/>
        </p:spPr>
        <p:txBody>
          <a:bodyPr wrap="none" rtlCol="0">
            <a:spAutoFit/>
          </a:bodyPr>
          <a:lstStyle/>
          <a:p>
            <a:pPr algn="ctr"/>
            <a:r>
              <a:rPr lang="en-US" sz="2000" b="1" dirty="0" smtClean="0"/>
              <a:t>2 + 6 + 2</a:t>
            </a:r>
            <a:endParaRPr lang="en-US" sz="2000" b="1" dirty="0"/>
          </a:p>
        </p:txBody>
      </p:sp>
      <p:sp>
        <p:nvSpPr>
          <p:cNvPr id="142" name="TextBox 141"/>
          <p:cNvSpPr txBox="1"/>
          <p:nvPr/>
        </p:nvSpPr>
        <p:spPr>
          <a:xfrm>
            <a:off x="7435111" y="2724090"/>
            <a:ext cx="688010" cy="400110"/>
          </a:xfrm>
          <a:prstGeom prst="rect">
            <a:avLst/>
          </a:prstGeom>
          <a:noFill/>
        </p:spPr>
        <p:txBody>
          <a:bodyPr wrap="none" rtlCol="0">
            <a:spAutoFit/>
          </a:bodyPr>
          <a:lstStyle/>
          <a:p>
            <a:pPr algn="ctr"/>
            <a:r>
              <a:rPr lang="en-US" sz="2000" b="1" dirty="0" smtClean="0"/>
              <a:t>5 + 5</a:t>
            </a:r>
            <a:endParaRPr lang="en-US" sz="2000" b="1" dirty="0"/>
          </a:p>
        </p:txBody>
      </p:sp>
      <p:sp>
        <p:nvSpPr>
          <p:cNvPr id="143" name="TextBox 142"/>
          <p:cNvSpPr txBox="1"/>
          <p:nvPr/>
        </p:nvSpPr>
        <p:spPr>
          <a:xfrm>
            <a:off x="345030" y="4246963"/>
            <a:ext cx="1808508" cy="400110"/>
          </a:xfrm>
          <a:prstGeom prst="rect">
            <a:avLst/>
          </a:prstGeom>
          <a:noFill/>
        </p:spPr>
        <p:txBody>
          <a:bodyPr wrap="none" rtlCol="0">
            <a:spAutoFit/>
          </a:bodyPr>
          <a:lstStyle/>
          <a:p>
            <a:pPr algn="ctr"/>
            <a:r>
              <a:rPr lang="en-US" sz="2000" b="1" dirty="0" smtClean="0"/>
              <a:t>2 + 2 + 2 + 2 + 2</a:t>
            </a:r>
            <a:endParaRPr lang="en-US" sz="2000" b="1" dirty="0"/>
          </a:p>
        </p:txBody>
      </p:sp>
      <p:sp>
        <p:nvSpPr>
          <p:cNvPr id="144" name="TextBox 143"/>
          <p:cNvSpPr txBox="1"/>
          <p:nvPr/>
        </p:nvSpPr>
        <p:spPr>
          <a:xfrm>
            <a:off x="7435108" y="4248090"/>
            <a:ext cx="688010" cy="400110"/>
          </a:xfrm>
          <a:prstGeom prst="rect">
            <a:avLst/>
          </a:prstGeom>
          <a:noFill/>
        </p:spPr>
        <p:txBody>
          <a:bodyPr wrap="none" rtlCol="0">
            <a:spAutoFit/>
          </a:bodyPr>
          <a:lstStyle/>
          <a:p>
            <a:pPr algn="ctr"/>
            <a:r>
              <a:rPr lang="en-US" sz="2000" b="1" dirty="0" smtClean="0"/>
              <a:t>8 + 2</a:t>
            </a:r>
            <a:endParaRPr lang="en-US" sz="2000" b="1" dirty="0"/>
          </a:p>
        </p:txBody>
      </p:sp>
      <p:sp>
        <p:nvSpPr>
          <p:cNvPr id="145" name="TextBox 144"/>
          <p:cNvSpPr txBox="1"/>
          <p:nvPr/>
        </p:nvSpPr>
        <p:spPr>
          <a:xfrm>
            <a:off x="773028" y="5770963"/>
            <a:ext cx="952504" cy="400110"/>
          </a:xfrm>
          <a:prstGeom prst="rect">
            <a:avLst/>
          </a:prstGeom>
          <a:noFill/>
        </p:spPr>
        <p:txBody>
          <a:bodyPr wrap="none" rtlCol="0">
            <a:spAutoFit/>
          </a:bodyPr>
          <a:lstStyle/>
          <a:p>
            <a:pPr algn="ctr"/>
            <a:r>
              <a:rPr lang="en-US" sz="2000" b="1" dirty="0" smtClean="0"/>
              <a:t>Double</a:t>
            </a:r>
            <a:endParaRPr lang="en-US" sz="2000" b="1" dirty="0"/>
          </a:p>
        </p:txBody>
      </p:sp>
      <p:sp>
        <p:nvSpPr>
          <p:cNvPr id="146" name="TextBox 145"/>
          <p:cNvSpPr txBox="1"/>
          <p:nvPr/>
        </p:nvSpPr>
        <p:spPr>
          <a:xfrm>
            <a:off x="6861746" y="5772090"/>
            <a:ext cx="1834734" cy="400110"/>
          </a:xfrm>
          <a:prstGeom prst="rect">
            <a:avLst/>
          </a:prstGeom>
          <a:noFill/>
        </p:spPr>
        <p:txBody>
          <a:bodyPr wrap="none" rtlCol="0">
            <a:spAutoFit/>
          </a:bodyPr>
          <a:lstStyle/>
          <a:p>
            <a:pPr algn="ctr"/>
            <a:r>
              <a:rPr lang="en-US" sz="2000" b="1" dirty="0"/>
              <a:t>2 layers of 4 + 1</a:t>
            </a:r>
          </a:p>
        </p:txBody>
      </p:sp>
    </p:spTree>
    <p:extLst>
      <p:ext uri="{BB962C8B-B14F-4D97-AF65-F5344CB8AC3E}">
        <p14:creationId xmlns:p14="http://schemas.microsoft.com/office/powerpoint/2010/main" val="435395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500"/>
                                        <p:tgtEl>
                                          <p:spTgt spid="5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9"/>
                                        </p:tgtEl>
                                        <p:attrNameLst>
                                          <p:attrName>style.visibility</p:attrName>
                                        </p:attrNameLst>
                                      </p:cBhvr>
                                      <p:to>
                                        <p:strVal val="visible"/>
                                      </p:to>
                                    </p:set>
                                    <p:animEffect transition="in" filter="fade">
                                      <p:cBhvr>
                                        <p:cTn id="12" dur="500"/>
                                        <p:tgtEl>
                                          <p:spTgt spid="139"/>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fade">
                                      <p:cBhvr>
                                        <p:cTn id="16" dur="500"/>
                                        <p:tgtEl>
                                          <p:spTgt spid="5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41"/>
                                        </p:tgtEl>
                                        <p:attrNameLst>
                                          <p:attrName>style.visibility</p:attrName>
                                        </p:attrNameLst>
                                      </p:cBhvr>
                                      <p:to>
                                        <p:strVal val="visible"/>
                                      </p:to>
                                    </p:set>
                                    <p:animEffect transition="in" filter="fade">
                                      <p:cBhvr>
                                        <p:cTn id="21" dur="500"/>
                                        <p:tgtEl>
                                          <p:spTgt spid="141"/>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43"/>
                                        </p:tgtEl>
                                        <p:attrNameLst>
                                          <p:attrName>style.visibility</p:attrName>
                                        </p:attrNameLst>
                                      </p:cBhvr>
                                      <p:to>
                                        <p:strVal val="visible"/>
                                      </p:to>
                                    </p:set>
                                    <p:animEffect transition="in" filter="fade">
                                      <p:cBhvr>
                                        <p:cTn id="26" dur="500"/>
                                        <p:tgtEl>
                                          <p:spTgt spid="14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45"/>
                                        </p:tgtEl>
                                        <p:attrNameLst>
                                          <p:attrName>style.visibility</p:attrName>
                                        </p:attrNameLst>
                                      </p:cBhvr>
                                      <p:to>
                                        <p:strVal val="visible"/>
                                      </p:to>
                                    </p:set>
                                    <p:animEffect transition="in" filter="fade">
                                      <p:cBhvr>
                                        <p:cTn id="31" dur="500"/>
                                        <p:tgtEl>
                                          <p:spTgt spid="145"/>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40"/>
                                        </p:tgtEl>
                                        <p:attrNameLst>
                                          <p:attrName>style.visibility</p:attrName>
                                        </p:attrNameLst>
                                      </p:cBhvr>
                                      <p:to>
                                        <p:strVal val="visible"/>
                                      </p:to>
                                    </p:set>
                                    <p:animEffect transition="in" filter="fade">
                                      <p:cBhvr>
                                        <p:cTn id="36" dur="500"/>
                                        <p:tgtEl>
                                          <p:spTgt spid="140"/>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42"/>
                                        </p:tgtEl>
                                        <p:attrNameLst>
                                          <p:attrName>style.visibility</p:attrName>
                                        </p:attrNameLst>
                                      </p:cBhvr>
                                      <p:to>
                                        <p:strVal val="visible"/>
                                      </p:to>
                                    </p:set>
                                    <p:animEffect transition="in" filter="fade">
                                      <p:cBhvr>
                                        <p:cTn id="41" dur="500"/>
                                        <p:tgtEl>
                                          <p:spTgt spid="142"/>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44"/>
                                        </p:tgtEl>
                                        <p:attrNameLst>
                                          <p:attrName>style.visibility</p:attrName>
                                        </p:attrNameLst>
                                      </p:cBhvr>
                                      <p:to>
                                        <p:strVal val="visible"/>
                                      </p:to>
                                    </p:set>
                                    <p:animEffect transition="in" filter="fade">
                                      <p:cBhvr>
                                        <p:cTn id="46" dur="500"/>
                                        <p:tgtEl>
                                          <p:spTgt spid="144"/>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46"/>
                                        </p:tgtEl>
                                        <p:attrNameLst>
                                          <p:attrName>style.visibility</p:attrName>
                                        </p:attrNameLst>
                                      </p:cBhvr>
                                      <p:to>
                                        <p:strVal val="visible"/>
                                      </p:to>
                                    </p:set>
                                    <p:animEffect transition="in" filter="fade">
                                      <p:cBhvr>
                                        <p:cTn id="51" dur="500"/>
                                        <p:tgtEl>
                                          <p:spTgt spid="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4" grpId="0" animBg="1"/>
      <p:bldP spid="139" grpId="0"/>
      <p:bldP spid="140" grpId="0"/>
      <p:bldP spid="141" grpId="0"/>
      <p:bldP spid="142" grpId="0"/>
      <p:bldP spid="143" grpId="0"/>
      <p:bldP spid="144" grpId="0"/>
      <p:bldP spid="145" grpId="0"/>
      <p:bldP spid="146"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 name="Group 3"/>
          <p:cNvGrpSpPr/>
          <p:nvPr/>
        </p:nvGrpSpPr>
        <p:grpSpPr>
          <a:xfrm>
            <a:off x="0" y="0"/>
            <a:ext cx="9144000" cy="6858000"/>
            <a:chOff x="0" y="0"/>
            <a:chExt cx="9144000" cy="6858000"/>
          </a:xfrm>
        </p:grpSpPr>
        <p:sp>
          <p:nvSpPr>
            <p:cNvPr id="118" name="Rectangle 117"/>
            <p:cNvSpPr/>
            <p:nvPr/>
          </p:nvSpPr>
          <p:spPr>
            <a:xfrm>
              <a:off x="2819400" y="0"/>
              <a:ext cx="35052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p:cNvSpPr/>
            <p:nvPr/>
          </p:nvSpPr>
          <p:spPr>
            <a:xfrm>
              <a:off x="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632460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p:cNvSpPr/>
            <p:nvPr/>
          </p:nvSpPr>
          <p:spPr>
            <a:xfrm>
              <a:off x="0" y="0"/>
              <a:ext cx="9144000" cy="609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grpSp>
      <p:sp>
        <p:nvSpPr>
          <p:cNvPr id="550" name="TextBox 549"/>
          <p:cNvSpPr txBox="1"/>
          <p:nvPr/>
        </p:nvSpPr>
        <p:spPr>
          <a:xfrm>
            <a:off x="6822532" y="6642556"/>
            <a:ext cx="2321468" cy="215444"/>
          </a:xfrm>
          <a:prstGeom prst="rect">
            <a:avLst/>
          </a:prstGeom>
          <a:noFill/>
        </p:spPr>
        <p:txBody>
          <a:bodyPr wrap="none" rtlCol="0">
            <a:spAutoFit/>
          </a:bodyPr>
          <a:lstStyle/>
          <a:p>
            <a:pPr algn="r"/>
            <a:r>
              <a:rPr lang="en-US" sz="800" b="1" dirty="0" smtClean="0"/>
              <a:t>Find more resources at </a:t>
            </a:r>
            <a:r>
              <a:rPr lang="en-US" sz="800" b="1" dirty="0" smtClean="0">
                <a:hlinkClick r:id="rId2"/>
              </a:rPr>
              <a:t>www.stevewyborney.com</a:t>
            </a:r>
            <a:r>
              <a:rPr lang="en-US" sz="800" b="1" dirty="0" smtClean="0"/>
              <a:t> </a:t>
            </a:r>
            <a:endParaRPr lang="en-US" sz="800" b="1" dirty="0"/>
          </a:p>
        </p:txBody>
      </p:sp>
      <p:sp>
        <p:nvSpPr>
          <p:cNvPr id="53" name="Rectangle 52"/>
          <p:cNvSpPr/>
          <p:nvPr/>
        </p:nvSpPr>
        <p:spPr>
          <a:xfrm>
            <a:off x="76200" y="76200"/>
            <a:ext cx="8991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4:  </a:t>
            </a:r>
            <a:r>
              <a:rPr lang="en-US" sz="1000" dirty="0" smtClean="0">
                <a:solidFill>
                  <a:schemeClr val="tx1"/>
                </a:solidFill>
              </a:rPr>
              <a:t>(Circle the top structure)  Which descriptions match this structure?  (Draw lines to those descriptions and circle them.)</a:t>
            </a:r>
          </a:p>
          <a:p>
            <a:endParaRPr lang="en-US" sz="1000" dirty="0" smtClean="0">
              <a:solidFill>
                <a:schemeClr val="tx1"/>
              </a:solidFill>
            </a:endParaRPr>
          </a:p>
        </p:txBody>
      </p:sp>
      <p:sp>
        <p:nvSpPr>
          <p:cNvPr id="56" name="Rectangle 55"/>
          <p:cNvSpPr/>
          <p:nvPr/>
        </p:nvSpPr>
        <p:spPr>
          <a:xfrm>
            <a:off x="76200" y="76200"/>
            <a:ext cx="8991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4: </a:t>
            </a:r>
            <a:r>
              <a:rPr lang="en-US" sz="1000" dirty="0" smtClean="0">
                <a:solidFill>
                  <a:schemeClr val="tx1"/>
                </a:solidFill>
              </a:rPr>
              <a:t>(Leave the descriptions circled, but erase the lines and erase the circle around the structure.) </a:t>
            </a:r>
          </a:p>
          <a:p>
            <a:r>
              <a:rPr lang="en-US" sz="1000" dirty="0" smtClean="0">
                <a:solidFill>
                  <a:schemeClr val="tx1"/>
                </a:solidFill>
              </a:rPr>
              <a:t>(Now draw lines that connect the circled descriptions to each other and ask…)  How are these related to each other?</a:t>
            </a:r>
            <a:endParaRPr lang="en-US" sz="1000" dirty="0">
              <a:solidFill>
                <a:schemeClr val="tx1"/>
              </a:solidFill>
            </a:endParaRPr>
          </a:p>
        </p:txBody>
      </p:sp>
      <p:sp>
        <p:nvSpPr>
          <p:cNvPr id="57" name="Rectangle 56"/>
          <p:cNvSpPr/>
          <p:nvPr/>
        </p:nvSpPr>
        <p:spPr>
          <a:xfrm>
            <a:off x="76200" y="76200"/>
            <a:ext cx="8991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4:  </a:t>
            </a:r>
            <a:r>
              <a:rPr lang="en-US" sz="1000" dirty="0" smtClean="0">
                <a:solidFill>
                  <a:schemeClr val="tx1"/>
                </a:solidFill>
              </a:rPr>
              <a:t>(Erase all the writing.  Circle the middle structure and repeat.)</a:t>
            </a:r>
            <a:endParaRPr lang="en-US" sz="1000" dirty="0">
              <a:solidFill>
                <a:schemeClr val="tx1"/>
              </a:solidFill>
            </a:endParaRPr>
          </a:p>
        </p:txBody>
      </p:sp>
      <p:sp>
        <p:nvSpPr>
          <p:cNvPr id="58" name="Rectangle 57"/>
          <p:cNvSpPr/>
          <p:nvPr/>
        </p:nvSpPr>
        <p:spPr>
          <a:xfrm>
            <a:off x="76200" y="76200"/>
            <a:ext cx="8991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4:  </a:t>
            </a:r>
            <a:r>
              <a:rPr lang="en-US" sz="1000" dirty="0" smtClean="0">
                <a:solidFill>
                  <a:schemeClr val="tx1"/>
                </a:solidFill>
              </a:rPr>
              <a:t>(Erase all the writing.  Circle the </a:t>
            </a:r>
            <a:r>
              <a:rPr lang="en-US" sz="1000" dirty="0">
                <a:solidFill>
                  <a:schemeClr val="tx1"/>
                </a:solidFill>
              </a:rPr>
              <a:t>bottom structure and repeat.)</a:t>
            </a:r>
          </a:p>
        </p:txBody>
      </p:sp>
      <p:grpSp>
        <p:nvGrpSpPr>
          <p:cNvPr id="59" name="Group 58"/>
          <p:cNvGrpSpPr/>
          <p:nvPr/>
        </p:nvGrpSpPr>
        <p:grpSpPr>
          <a:xfrm>
            <a:off x="3851085" y="827280"/>
            <a:ext cx="1407920" cy="1433320"/>
            <a:chOff x="4140200" y="827280"/>
            <a:chExt cx="1407920" cy="1433320"/>
          </a:xfrm>
        </p:grpSpPr>
        <p:sp>
          <p:nvSpPr>
            <p:cNvPr id="60" name="Cube 59"/>
            <p:cNvSpPr/>
            <p:nvPr/>
          </p:nvSpPr>
          <p:spPr>
            <a:xfrm>
              <a:off x="4267200" y="12192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Cube 60"/>
            <p:cNvSpPr/>
            <p:nvPr/>
          </p:nvSpPr>
          <p:spPr>
            <a:xfrm>
              <a:off x="4648200" y="16146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Cube 61"/>
            <p:cNvSpPr/>
            <p:nvPr/>
          </p:nvSpPr>
          <p:spPr>
            <a:xfrm>
              <a:off x="4648200" y="12192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Cube 62"/>
            <p:cNvSpPr/>
            <p:nvPr/>
          </p:nvSpPr>
          <p:spPr>
            <a:xfrm>
              <a:off x="4648200" y="827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Cube 63"/>
            <p:cNvSpPr/>
            <p:nvPr/>
          </p:nvSpPr>
          <p:spPr>
            <a:xfrm>
              <a:off x="5029200" y="12192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Cube 64"/>
            <p:cNvSpPr/>
            <p:nvPr/>
          </p:nvSpPr>
          <p:spPr>
            <a:xfrm>
              <a:off x="4140200" y="13462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Cube 65"/>
            <p:cNvSpPr/>
            <p:nvPr/>
          </p:nvSpPr>
          <p:spPr>
            <a:xfrm>
              <a:off x="4521200" y="17416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Cube 66"/>
            <p:cNvSpPr/>
            <p:nvPr/>
          </p:nvSpPr>
          <p:spPr>
            <a:xfrm>
              <a:off x="4521200" y="13462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Cube 69"/>
            <p:cNvSpPr/>
            <p:nvPr/>
          </p:nvSpPr>
          <p:spPr>
            <a:xfrm>
              <a:off x="4521200" y="954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Cube 70"/>
            <p:cNvSpPr/>
            <p:nvPr/>
          </p:nvSpPr>
          <p:spPr>
            <a:xfrm>
              <a:off x="4902200" y="13462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2" name="Group 71"/>
          <p:cNvGrpSpPr/>
          <p:nvPr/>
        </p:nvGrpSpPr>
        <p:grpSpPr>
          <a:xfrm>
            <a:off x="3851085" y="2960880"/>
            <a:ext cx="1407920" cy="1433320"/>
            <a:chOff x="4140200" y="2960880"/>
            <a:chExt cx="1407920" cy="1433320"/>
          </a:xfrm>
        </p:grpSpPr>
        <p:sp>
          <p:nvSpPr>
            <p:cNvPr id="74" name="Cube 73"/>
            <p:cNvSpPr/>
            <p:nvPr/>
          </p:nvSpPr>
          <p:spPr>
            <a:xfrm>
              <a:off x="4267200" y="33528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Cube 74"/>
            <p:cNvSpPr/>
            <p:nvPr/>
          </p:nvSpPr>
          <p:spPr>
            <a:xfrm>
              <a:off x="4648200" y="3748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Cube 75"/>
            <p:cNvSpPr/>
            <p:nvPr/>
          </p:nvSpPr>
          <p:spPr>
            <a:xfrm>
              <a:off x="4648200" y="33528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Cube 78"/>
            <p:cNvSpPr/>
            <p:nvPr/>
          </p:nvSpPr>
          <p:spPr>
            <a:xfrm>
              <a:off x="4648200" y="29608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Cube 79"/>
            <p:cNvSpPr/>
            <p:nvPr/>
          </p:nvSpPr>
          <p:spPr>
            <a:xfrm>
              <a:off x="5029200" y="33528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Cube 80"/>
            <p:cNvSpPr/>
            <p:nvPr/>
          </p:nvSpPr>
          <p:spPr>
            <a:xfrm>
              <a:off x="4140200" y="34798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Cube 84"/>
            <p:cNvSpPr/>
            <p:nvPr/>
          </p:nvSpPr>
          <p:spPr>
            <a:xfrm>
              <a:off x="4521200" y="38752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Cube 88"/>
            <p:cNvSpPr/>
            <p:nvPr/>
          </p:nvSpPr>
          <p:spPr>
            <a:xfrm>
              <a:off x="4521200" y="34798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Cube 89"/>
            <p:cNvSpPr/>
            <p:nvPr/>
          </p:nvSpPr>
          <p:spPr>
            <a:xfrm>
              <a:off x="4521200" y="308788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Cube 90"/>
            <p:cNvSpPr/>
            <p:nvPr/>
          </p:nvSpPr>
          <p:spPr>
            <a:xfrm>
              <a:off x="4902200" y="3479800"/>
              <a:ext cx="518920" cy="518920"/>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2" name="Group 91"/>
          <p:cNvGrpSpPr/>
          <p:nvPr/>
        </p:nvGrpSpPr>
        <p:grpSpPr>
          <a:xfrm>
            <a:off x="3851085" y="5094480"/>
            <a:ext cx="1407920" cy="1433320"/>
            <a:chOff x="4140200" y="5094480"/>
            <a:chExt cx="1407920" cy="1433320"/>
          </a:xfrm>
        </p:grpSpPr>
        <p:sp>
          <p:nvSpPr>
            <p:cNvPr id="93" name="Cube 92"/>
            <p:cNvSpPr/>
            <p:nvPr/>
          </p:nvSpPr>
          <p:spPr>
            <a:xfrm>
              <a:off x="4267200" y="548640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Cube 96"/>
            <p:cNvSpPr/>
            <p:nvPr/>
          </p:nvSpPr>
          <p:spPr>
            <a:xfrm>
              <a:off x="4648200" y="58818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Cube 97"/>
            <p:cNvSpPr/>
            <p:nvPr/>
          </p:nvSpPr>
          <p:spPr>
            <a:xfrm>
              <a:off x="4648200" y="54864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Cube 98"/>
            <p:cNvSpPr/>
            <p:nvPr/>
          </p:nvSpPr>
          <p:spPr>
            <a:xfrm>
              <a:off x="4648200" y="50944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Cube 99"/>
            <p:cNvSpPr/>
            <p:nvPr/>
          </p:nvSpPr>
          <p:spPr>
            <a:xfrm>
              <a:off x="5029200" y="548640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Cube 100"/>
            <p:cNvSpPr/>
            <p:nvPr/>
          </p:nvSpPr>
          <p:spPr>
            <a:xfrm>
              <a:off x="4140200" y="561340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Cube 101"/>
            <p:cNvSpPr/>
            <p:nvPr/>
          </p:nvSpPr>
          <p:spPr>
            <a:xfrm>
              <a:off x="4521200" y="60088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Cube 102"/>
            <p:cNvSpPr/>
            <p:nvPr/>
          </p:nvSpPr>
          <p:spPr>
            <a:xfrm>
              <a:off x="4521200" y="56134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Cube 103"/>
            <p:cNvSpPr/>
            <p:nvPr/>
          </p:nvSpPr>
          <p:spPr>
            <a:xfrm>
              <a:off x="4521200" y="52214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Cube 104"/>
            <p:cNvSpPr/>
            <p:nvPr/>
          </p:nvSpPr>
          <p:spPr>
            <a:xfrm>
              <a:off x="4902200" y="561340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9" name="TextBox 108"/>
          <p:cNvSpPr txBox="1"/>
          <p:nvPr/>
        </p:nvSpPr>
        <p:spPr>
          <a:xfrm>
            <a:off x="374498" y="1219200"/>
            <a:ext cx="1749583" cy="400110"/>
          </a:xfrm>
          <a:prstGeom prst="rect">
            <a:avLst/>
          </a:prstGeom>
          <a:noFill/>
        </p:spPr>
        <p:txBody>
          <a:bodyPr wrap="none" rtlCol="0">
            <a:spAutoFit/>
          </a:bodyPr>
          <a:lstStyle/>
          <a:p>
            <a:pPr algn="ctr"/>
            <a:r>
              <a:rPr lang="en-US" sz="2000" b="1" dirty="0" smtClean="0"/>
              <a:t>2 equal groups</a:t>
            </a:r>
            <a:endParaRPr lang="en-US" sz="2000" b="1" dirty="0"/>
          </a:p>
        </p:txBody>
      </p:sp>
      <p:sp>
        <p:nvSpPr>
          <p:cNvPr id="110" name="TextBox 109"/>
          <p:cNvSpPr txBox="1"/>
          <p:nvPr/>
        </p:nvSpPr>
        <p:spPr>
          <a:xfrm>
            <a:off x="7222711" y="1220327"/>
            <a:ext cx="1112805" cy="400110"/>
          </a:xfrm>
          <a:prstGeom prst="rect">
            <a:avLst/>
          </a:prstGeom>
          <a:noFill/>
        </p:spPr>
        <p:txBody>
          <a:bodyPr wrap="none" rtlCol="0">
            <a:spAutoFit/>
          </a:bodyPr>
          <a:lstStyle/>
          <a:p>
            <a:pPr algn="ctr"/>
            <a:r>
              <a:rPr lang="en-US" sz="2000" b="1" dirty="0" smtClean="0"/>
              <a:t>One-half</a:t>
            </a:r>
            <a:endParaRPr lang="en-US" sz="2000" b="1" dirty="0"/>
          </a:p>
        </p:txBody>
      </p:sp>
      <p:sp>
        <p:nvSpPr>
          <p:cNvPr id="111" name="TextBox 110"/>
          <p:cNvSpPr txBox="1"/>
          <p:nvPr/>
        </p:nvSpPr>
        <p:spPr>
          <a:xfrm>
            <a:off x="718529" y="2722963"/>
            <a:ext cx="1061509" cy="400110"/>
          </a:xfrm>
          <a:prstGeom prst="rect">
            <a:avLst/>
          </a:prstGeom>
          <a:noFill/>
        </p:spPr>
        <p:txBody>
          <a:bodyPr wrap="none" rtlCol="0">
            <a:spAutoFit/>
          </a:bodyPr>
          <a:lstStyle/>
          <a:p>
            <a:pPr algn="ctr"/>
            <a:r>
              <a:rPr lang="en-US" sz="2000" b="1" dirty="0" smtClean="0"/>
              <a:t>2 + 6 + 2</a:t>
            </a:r>
            <a:endParaRPr lang="en-US" sz="2000" b="1" dirty="0"/>
          </a:p>
        </p:txBody>
      </p:sp>
      <p:sp>
        <p:nvSpPr>
          <p:cNvPr id="112" name="TextBox 111"/>
          <p:cNvSpPr txBox="1"/>
          <p:nvPr/>
        </p:nvSpPr>
        <p:spPr>
          <a:xfrm>
            <a:off x="7435111" y="2724090"/>
            <a:ext cx="688010" cy="400110"/>
          </a:xfrm>
          <a:prstGeom prst="rect">
            <a:avLst/>
          </a:prstGeom>
          <a:noFill/>
        </p:spPr>
        <p:txBody>
          <a:bodyPr wrap="none" rtlCol="0">
            <a:spAutoFit/>
          </a:bodyPr>
          <a:lstStyle/>
          <a:p>
            <a:pPr algn="ctr"/>
            <a:r>
              <a:rPr lang="en-US" sz="2000" b="1" dirty="0" smtClean="0"/>
              <a:t>5 + 5</a:t>
            </a:r>
            <a:endParaRPr lang="en-US" sz="2000" b="1" dirty="0"/>
          </a:p>
        </p:txBody>
      </p:sp>
      <p:sp>
        <p:nvSpPr>
          <p:cNvPr id="113" name="TextBox 112"/>
          <p:cNvSpPr txBox="1"/>
          <p:nvPr/>
        </p:nvSpPr>
        <p:spPr>
          <a:xfrm>
            <a:off x="345030" y="4246963"/>
            <a:ext cx="1808508" cy="400110"/>
          </a:xfrm>
          <a:prstGeom prst="rect">
            <a:avLst/>
          </a:prstGeom>
          <a:noFill/>
        </p:spPr>
        <p:txBody>
          <a:bodyPr wrap="none" rtlCol="0">
            <a:spAutoFit/>
          </a:bodyPr>
          <a:lstStyle/>
          <a:p>
            <a:pPr algn="ctr"/>
            <a:r>
              <a:rPr lang="en-US" sz="2000" b="1" dirty="0" smtClean="0"/>
              <a:t>2 + 2 + 2 + 2 + 2</a:t>
            </a:r>
            <a:endParaRPr lang="en-US" sz="2000" b="1" dirty="0"/>
          </a:p>
        </p:txBody>
      </p:sp>
      <p:sp>
        <p:nvSpPr>
          <p:cNvPr id="114" name="TextBox 113"/>
          <p:cNvSpPr txBox="1"/>
          <p:nvPr/>
        </p:nvSpPr>
        <p:spPr>
          <a:xfrm>
            <a:off x="7435108" y="4248090"/>
            <a:ext cx="688010" cy="400110"/>
          </a:xfrm>
          <a:prstGeom prst="rect">
            <a:avLst/>
          </a:prstGeom>
          <a:noFill/>
        </p:spPr>
        <p:txBody>
          <a:bodyPr wrap="none" rtlCol="0">
            <a:spAutoFit/>
          </a:bodyPr>
          <a:lstStyle/>
          <a:p>
            <a:pPr algn="ctr"/>
            <a:r>
              <a:rPr lang="en-US" sz="2000" b="1" dirty="0" smtClean="0"/>
              <a:t>8 + 2</a:t>
            </a:r>
            <a:endParaRPr lang="en-US" sz="2000" b="1" dirty="0"/>
          </a:p>
        </p:txBody>
      </p:sp>
      <p:sp>
        <p:nvSpPr>
          <p:cNvPr id="115" name="TextBox 114"/>
          <p:cNvSpPr txBox="1"/>
          <p:nvPr/>
        </p:nvSpPr>
        <p:spPr>
          <a:xfrm>
            <a:off x="773028" y="5770963"/>
            <a:ext cx="952504" cy="400110"/>
          </a:xfrm>
          <a:prstGeom prst="rect">
            <a:avLst/>
          </a:prstGeom>
          <a:noFill/>
        </p:spPr>
        <p:txBody>
          <a:bodyPr wrap="none" rtlCol="0">
            <a:spAutoFit/>
          </a:bodyPr>
          <a:lstStyle/>
          <a:p>
            <a:pPr algn="ctr"/>
            <a:r>
              <a:rPr lang="en-US" sz="2000" b="1" dirty="0" smtClean="0"/>
              <a:t>Double</a:t>
            </a:r>
            <a:endParaRPr lang="en-US" sz="2000" b="1" dirty="0"/>
          </a:p>
        </p:txBody>
      </p:sp>
      <p:sp>
        <p:nvSpPr>
          <p:cNvPr id="116" name="TextBox 115"/>
          <p:cNvSpPr txBox="1"/>
          <p:nvPr/>
        </p:nvSpPr>
        <p:spPr>
          <a:xfrm>
            <a:off x="6861746" y="5772090"/>
            <a:ext cx="1834734" cy="400110"/>
          </a:xfrm>
          <a:prstGeom prst="rect">
            <a:avLst/>
          </a:prstGeom>
          <a:noFill/>
        </p:spPr>
        <p:txBody>
          <a:bodyPr wrap="none" rtlCol="0">
            <a:spAutoFit/>
          </a:bodyPr>
          <a:lstStyle/>
          <a:p>
            <a:pPr algn="ctr"/>
            <a:r>
              <a:rPr lang="en-US" sz="2000" b="1" dirty="0"/>
              <a:t>2 layers of 4 + 1</a:t>
            </a:r>
          </a:p>
        </p:txBody>
      </p:sp>
    </p:spTree>
    <p:extLst>
      <p:ext uri="{BB962C8B-B14F-4D97-AF65-F5344CB8AC3E}">
        <p14:creationId xmlns:p14="http://schemas.microsoft.com/office/powerpoint/2010/main" val="1270711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500"/>
                                        <p:tgtEl>
                                          <p:spTgt spid="5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fade">
                                      <p:cBhvr>
                                        <p:cTn id="12" dur="500"/>
                                        <p:tgtEl>
                                          <p:spTgt spid="5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7"/>
                                        </p:tgtEl>
                                        <p:attrNameLst>
                                          <p:attrName>style.visibility</p:attrName>
                                        </p:attrNameLst>
                                      </p:cBhvr>
                                      <p:to>
                                        <p:strVal val="visible"/>
                                      </p:to>
                                    </p:set>
                                    <p:animEffect transition="in" filter="fade">
                                      <p:cBhvr>
                                        <p:cTn id="17" dur="500"/>
                                        <p:tgtEl>
                                          <p:spTgt spid="5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8"/>
                                        </p:tgtEl>
                                        <p:attrNameLst>
                                          <p:attrName>style.visibility</p:attrName>
                                        </p:attrNameLst>
                                      </p:cBhvr>
                                      <p:to>
                                        <p:strVal val="visible"/>
                                      </p:to>
                                    </p:set>
                                    <p:animEffect transition="in" filter="fade">
                                      <p:cBhvr>
                                        <p:cTn id="22"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6" grpId="0" animBg="1"/>
      <p:bldP spid="57" grpId="0" animBg="1"/>
      <p:bldP spid="5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Steve Wyborney\Desktop\Blog Post Pics and email too\Clipboard Dice.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25586" y="457200"/>
            <a:ext cx="1492827" cy="1119620"/>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2421515"/>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3393946"/>
            <a:ext cx="1519968" cy="430887"/>
          </a:xfrm>
          <a:prstGeom prst="rect">
            <a:avLst/>
          </a:prstGeom>
          <a:noFill/>
        </p:spPr>
        <p:txBody>
          <a:bodyPr wrap="none" rtlCol="0">
            <a:spAutoFit/>
          </a:bodyPr>
          <a:lstStyle/>
          <a:p>
            <a:pPr algn="ctr"/>
            <a:r>
              <a:rPr lang="en-US" sz="1100" b="1" dirty="0" smtClean="0">
                <a:hlinkClick r:id=""/>
              </a:rPr>
              <a:t>80 Cube Conversations</a:t>
            </a:r>
          </a:p>
          <a:p>
            <a:pPr algn="ctr"/>
            <a:r>
              <a:rPr lang="en-US" sz="1100" b="1" dirty="0" smtClean="0">
                <a:hlinkClick r:id=""/>
              </a:rPr>
              <a:t>Lessons</a:t>
            </a:r>
            <a:endParaRPr lang="en-US" sz="1100" b="1" dirty="0" smtClean="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2423162"/>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2393421"/>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2421515"/>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3324128"/>
            <a:ext cx="1217000" cy="430887"/>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2421515"/>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352801" y="3359251"/>
            <a:ext cx="1008609" cy="600164"/>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20 Fraction </a:t>
            </a:r>
          </a:p>
          <a:p>
            <a:pPr algn="ctr"/>
            <a:r>
              <a:rPr lang="en-US" sz="1100" b="1" dirty="0" smtClean="0">
                <a:hlinkClick r:id=""/>
              </a:rPr>
              <a:t>Splat! Lessons</a:t>
            </a:r>
            <a:endParaRPr lang="en-US" sz="1100" b="1" dirty="0"/>
          </a:p>
        </p:txBody>
      </p:sp>
      <p:sp>
        <p:nvSpPr>
          <p:cNvPr id="19" name="TextBox 18"/>
          <p:cNvSpPr txBox="1"/>
          <p:nvPr/>
        </p:nvSpPr>
        <p:spPr>
          <a:xfrm>
            <a:off x="381000" y="1964315"/>
            <a:ext cx="4141968" cy="307777"/>
          </a:xfrm>
          <a:prstGeom prst="rect">
            <a:avLst/>
          </a:prstGeom>
          <a:noFill/>
        </p:spPr>
        <p:txBody>
          <a:bodyPr wrap="none" rtlCol="0">
            <a:spAutoFit/>
          </a:bodyPr>
          <a:lstStyle/>
          <a:p>
            <a:r>
              <a:rPr lang="en-US" sz="1400" b="1" dirty="0" smtClean="0"/>
              <a:t>More Free, Downloadable Resources From Blog Posts</a:t>
            </a:r>
            <a:endParaRPr lang="en-US" sz="1400" b="1" dirty="0"/>
          </a:p>
        </p:txBody>
      </p:sp>
      <p:sp>
        <p:nvSpPr>
          <p:cNvPr id="20" name="TextBox 19">
            <a:hlinkClick r:id="rId14"/>
          </p:cNvPr>
          <p:cNvSpPr txBox="1"/>
          <p:nvPr/>
        </p:nvSpPr>
        <p:spPr>
          <a:xfrm>
            <a:off x="7776260" y="3324129"/>
            <a:ext cx="1189748" cy="600164"/>
          </a:xfrm>
          <a:prstGeom prst="rect">
            <a:avLst/>
          </a:prstGeom>
          <a:noFill/>
        </p:spPr>
        <p:txBody>
          <a:bodyPr wrap="none" rtlCol="0">
            <a:spAutoFit/>
          </a:bodyPr>
          <a:lstStyle/>
          <a:p>
            <a:pPr algn="ctr"/>
            <a:r>
              <a:rPr lang="en-US" sz="1100" b="1" dirty="0" smtClean="0">
                <a:hlinkClick r:id=""/>
              </a:rPr>
              <a:t>20 Days of </a:t>
            </a:r>
          </a:p>
          <a:p>
            <a:pPr algn="ctr"/>
            <a:r>
              <a:rPr lang="en-US" sz="1100" b="1" dirty="0" smtClean="0">
                <a:hlinkClick r:id=""/>
              </a:rPr>
              <a:t>Number Sense </a:t>
            </a:r>
          </a:p>
          <a:p>
            <a:pPr algn="ctr"/>
            <a:r>
              <a:rPr lang="en-US" sz="1100" b="1" dirty="0" smtClean="0">
                <a:hlinkClick r:id=""/>
              </a:rPr>
              <a:t>&amp; Rich Math Talk</a:t>
            </a:r>
            <a:endParaRPr lang="en-US" sz="1100" b="1" dirty="0" smtClean="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2424134"/>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590561" y="3438436"/>
            <a:ext cx="1402706" cy="600164"/>
          </a:xfrm>
          <a:prstGeom prst="rect">
            <a:avLst/>
          </a:prstGeom>
          <a:noFill/>
        </p:spPr>
        <p:txBody>
          <a:bodyPr wrap="square" rtlCol="0">
            <a:spAutoFit/>
          </a:bodyPr>
          <a:lstStyle/>
          <a:p>
            <a:pPr algn="ctr"/>
            <a:r>
              <a:rPr lang="en-US" sz="1100" b="1" dirty="0" smtClean="0">
                <a:hlinkClick r:id="rId17"/>
              </a:rPr>
              <a:t>The Original 40 Estimation Clipboard Sets</a:t>
            </a:r>
            <a:endParaRPr lang="en-US" sz="1100" b="1" dirty="0" smtClean="0"/>
          </a:p>
        </p:txBody>
      </p:sp>
      <p:cxnSp>
        <p:nvCxnSpPr>
          <p:cNvPr id="6" name="Straight Connector 5"/>
          <p:cNvCxnSpPr/>
          <p:nvPr/>
        </p:nvCxnSpPr>
        <p:spPr>
          <a:xfrm>
            <a:off x="0" y="1905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4019238"/>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4637362"/>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3335915"/>
            <a:ext cx="1192955" cy="261610"/>
          </a:xfrm>
          <a:prstGeom prst="rect">
            <a:avLst/>
          </a:prstGeom>
          <a:noFill/>
        </p:spPr>
        <p:txBody>
          <a:bodyPr wrap="none" rtlCol="0">
            <a:spAutoFit/>
          </a:bodyPr>
          <a:lstStyle/>
          <a:p>
            <a:pPr algn="ctr"/>
            <a:r>
              <a:rPr lang="en-US" sz="1100" b="1" dirty="0" smtClean="0">
                <a:hlinkClick r:id="rId6"/>
              </a:rPr>
              <a:t>51 </a:t>
            </a:r>
            <a:r>
              <a:rPr lang="en-US" sz="1100" b="1" dirty="0" err="1" smtClean="0">
                <a:hlinkClick r:id="rId6"/>
              </a:rPr>
              <a:t>Esti</a:t>
            </a:r>
            <a:r>
              <a:rPr lang="en-US" sz="1100" b="1" dirty="0" smtClean="0">
                <a:hlinkClick r:id="rId6"/>
              </a:rPr>
              <a:t>-Mysteries</a:t>
            </a:r>
            <a:endParaRPr lang="en-US" sz="1100" b="1" dirty="0" smtClean="0"/>
          </a:p>
        </p:txBody>
      </p:sp>
      <p:pic>
        <p:nvPicPr>
          <p:cNvPr id="2051" name="Picture 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981200" y="5724108"/>
            <a:ext cx="340971" cy="314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7" name="TextBox 36"/>
          <p:cNvSpPr txBox="1"/>
          <p:nvPr/>
        </p:nvSpPr>
        <p:spPr>
          <a:xfrm>
            <a:off x="0" y="4057233"/>
            <a:ext cx="4953000" cy="2800767"/>
          </a:xfrm>
          <a:prstGeom prst="rect">
            <a:avLst/>
          </a:prstGeom>
          <a:noFill/>
        </p:spPr>
        <p:txBody>
          <a:bodyPr wrap="square" rtlCol="0">
            <a:spAutoFit/>
          </a:bodyPr>
          <a:lstStyle/>
          <a:p>
            <a:r>
              <a:rPr lang="en-US" sz="1100" b="1" dirty="0" smtClean="0"/>
              <a:t>To Access The Multiplication Course…</a:t>
            </a:r>
          </a:p>
          <a:p>
            <a:endParaRPr lang="en-US" sz="1100" b="1" dirty="0" smtClean="0"/>
          </a:p>
          <a:p>
            <a:pPr marL="342900" indent="-342900">
              <a:buAutoNum type="arabicPeriod"/>
            </a:pPr>
            <a:r>
              <a:rPr lang="en-US" sz="1100" b="1" dirty="0" smtClean="0"/>
              <a:t>Click </a:t>
            </a:r>
            <a:r>
              <a:rPr lang="en-US" sz="1200" b="1" dirty="0" smtClean="0">
                <a:hlinkClick r:id="rId18"/>
              </a:rPr>
              <a:t>here</a:t>
            </a:r>
            <a:r>
              <a:rPr lang="en-US" sz="1200" b="1" dirty="0"/>
              <a:t> </a:t>
            </a:r>
            <a:r>
              <a:rPr lang="en-US" sz="1100" b="1" dirty="0" smtClean="0"/>
              <a:t>to see the chapter playlists on my YouTube channel.</a:t>
            </a:r>
          </a:p>
          <a:p>
            <a:pPr marL="342900" indent="-342900">
              <a:buAutoNum type="arabicPeriod"/>
            </a:pPr>
            <a:r>
              <a:rPr lang="en-US" sz="1100" b="1" dirty="0"/>
              <a:t>C</a:t>
            </a:r>
            <a:r>
              <a:rPr lang="en-US" sz="1100" b="1" dirty="0" smtClean="0"/>
              <a:t>lick on “sort by” (on the right side) and choose </a:t>
            </a:r>
            <a:r>
              <a:rPr lang="en-US" sz="1100" b="1" i="1" u="sng" dirty="0" smtClean="0"/>
              <a:t>Date created (oldest)</a:t>
            </a:r>
          </a:p>
          <a:p>
            <a:pPr marL="342900" indent="-342900">
              <a:buAutoNum type="arabicPeriod"/>
            </a:pPr>
            <a:r>
              <a:rPr lang="en-US" sz="1100" b="1" dirty="0" smtClean="0"/>
              <a:t>You’ll see all 12 chapters in the course.</a:t>
            </a:r>
          </a:p>
          <a:p>
            <a:pPr marL="342900" indent="-342900">
              <a:buAutoNum type="arabicPeriod"/>
            </a:pPr>
            <a:endParaRPr lang="en-US" sz="1100" b="1" dirty="0"/>
          </a:p>
          <a:p>
            <a:r>
              <a:rPr lang="en-US" sz="1100" b="1" dirty="0" smtClean="0"/>
              <a:t>Tips for Using the Multiplication Course</a:t>
            </a:r>
          </a:p>
          <a:p>
            <a:endParaRPr lang="en-US" sz="1100" b="1" dirty="0" smtClean="0"/>
          </a:p>
          <a:p>
            <a:pPr marL="171450" indent="-171450">
              <a:buFont typeface="Arial" panose="020B0604020202020204" pitchFamily="34" charset="0"/>
              <a:buChar char="•"/>
            </a:pPr>
            <a:r>
              <a:rPr lang="en-US" sz="1100" b="1" dirty="0" smtClean="0"/>
              <a:t>When looking at playlists, click on the words “View Full Playlist” instead of the thumbnail or the chapter title.</a:t>
            </a:r>
          </a:p>
          <a:p>
            <a:pPr marL="171450" indent="-171450">
              <a:buFont typeface="Arial" panose="020B0604020202020204" pitchFamily="34" charset="0"/>
              <a:buChar char="•"/>
            </a:pPr>
            <a:r>
              <a:rPr lang="en-US" sz="1100" b="1" dirty="0" smtClean="0"/>
              <a:t>Then click on the share button. </a:t>
            </a:r>
          </a:p>
          <a:p>
            <a:pPr marL="171450" indent="-171450">
              <a:buFont typeface="Arial" panose="020B0604020202020204" pitchFamily="34" charset="0"/>
              <a:buChar char="•"/>
            </a:pPr>
            <a:r>
              <a:rPr lang="en-US" sz="1100" b="1" dirty="0" smtClean="0"/>
              <a:t>Copy the link and send it to your class.</a:t>
            </a:r>
          </a:p>
          <a:p>
            <a:pPr marL="171450" indent="-171450">
              <a:buFont typeface="Arial" panose="020B0604020202020204" pitchFamily="34" charset="0"/>
              <a:buChar char="•"/>
            </a:pPr>
            <a:r>
              <a:rPr lang="en-US" sz="1100" b="1" dirty="0" smtClean="0"/>
              <a:t>Begin with 1 lesson (1 video) per day and then adjust the pacing to meet the needs of your class.</a:t>
            </a:r>
          </a:p>
          <a:p>
            <a:endParaRPr lang="en-US" sz="1100" b="1" dirty="0"/>
          </a:p>
          <a:p>
            <a:r>
              <a:rPr lang="en-US" sz="1100" b="1" dirty="0" smtClean="0"/>
              <a:t>For more information read the blog post about The Multiplication Course </a:t>
            </a:r>
            <a:r>
              <a:rPr lang="en-US" sz="1100" b="1" dirty="0" smtClean="0">
                <a:hlinkClick r:id="rId21"/>
              </a:rPr>
              <a:t>here</a:t>
            </a:r>
            <a:r>
              <a:rPr lang="en-US" sz="1100" b="1" dirty="0" smtClean="0"/>
              <a:t>. </a:t>
            </a:r>
            <a:endParaRPr lang="en-US" sz="1100" b="1" dirty="0"/>
          </a:p>
        </p:txBody>
      </p:sp>
      <p:pic>
        <p:nvPicPr>
          <p:cNvPr id="2052" name="Picture 4" descr="C:\Users\Steve Wyborney\Desktop\STEVES Esti-Mystery Clue Toolkit and Templates FALL 2020.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790230" y="480370"/>
            <a:ext cx="1492826" cy="1119620"/>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714030" y="1581195"/>
            <a:ext cx="1762470" cy="276999"/>
          </a:xfrm>
          <a:prstGeom prst="rect">
            <a:avLst/>
          </a:prstGeom>
          <a:noFill/>
        </p:spPr>
        <p:txBody>
          <a:bodyPr wrap="none" rtlCol="0">
            <a:spAutoFit/>
          </a:bodyPr>
          <a:lstStyle/>
          <a:p>
            <a:r>
              <a:rPr lang="en-US" sz="1200" b="1" dirty="0" smtClean="0"/>
              <a:t>November  1 – January 8</a:t>
            </a:r>
            <a:endParaRPr lang="en-US" sz="1200" b="1" dirty="0"/>
          </a:p>
        </p:txBody>
      </p:sp>
      <p:cxnSp>
        <p:nvCxnSpPr>
          <p:cNvPr id="25" name="Straight Connector 24"/>
          <p:cNvCxnSpPr/>
          <p:nvPr/>
        </p:nvCxnSpPr>
        <p:spPr>
          <a:xfrm>
            <a:off x="3048000" y="0"/>
            <a:ext cx="0" cy="1905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074581" y="5091"/>
            <a:ext cx="3048000" cy="400110"/>
          </a:xfrm>
          <a:prstGeom prst="rect">
            <a:avLst/>
          </a:prstGeom>
          <a:noFill/>
        </p:spPr>
        <p:txBody>
          <a:bodyPr wrap="square" rtlCol="0">
            <a:spAutoFit/>
          </a:bodyPr>
          <a:lstStyle/>
          <a:p>
            <a:pPr algn="ctr"/>
            <a:r>
              <a:rPr lang="en-US" sz="1000" b="1" dirty="0" smtClean="0">
                <a:hlinkClick r:id="rId2"/>
              </a:rPr>
              <a:t>Part 2 - New </a:t>
            </a:r>
            <a:r>
              <a:rPr lang="en-US" sz="1000" b="1" dirty="0" err="1" smtClean="0">
                <a:hlinkClick r:id="rId2"/>
              </a:rPr>
              <a:t>Esti</a:t>
            </a:r>
            <a:r>
              <a:rPr lang="en-US" sz="1000" b="1" dirty="0" smtClean="0">
                <a:hlinkClick r:id="rId2"/>
              </a:rPr>
              <a:t>-Mysteries and </a:t>
            </a:r>
            <a:r>
              <a:rPr lang="en-US" sz="1000" b="1" dirty="0" smtClean="0">
                <a:hlinkClick r:id=""/>
              </a:rPr>
              <a:t>Number Sense Resources Every </a:t>
            </a:r>
            <a:r>
              <a:rPr lang="en-US" sz="1000" b="1" dirty="0" smtClean="0">
                <a:hlinkClick r:id="rId2"/>
              </a:rPr>
              <a:t>Day for the Rest </a:t>
            </a:r>
            <a:r>
              <a:rPr lang="en-US" sz="1000" b="1" dirty="0" smtClean="0">
                <a:hlinkClick r:id=""/>
              </a:rPr>
              <a:t>of the School Year</a:t>
            </a:r>
            <a:endParaRPr lang="en-US" sz="1000" b="1" dirty="0"/>
          </a:p>
        </p:txBody>
      </p:sp>
      <p:sp>
        <p:nvSpPr>
          <p:cNvPr id="32" name="TextBox 31"/>
          <p:cNvSpPr txBox="1"/>
          <p:nvPr/>
        </p:nvSpPr>
        <p:spPr>
          <a:xfrm>
            <a:off x="3669108" y="1581195"/>
            <a:ext cx="1817292" cy="276999"/>
          </a:xfrm>
          <a:prstGeom prst="rect">
            <a:avLst/>
          </a:prstGeom>
          <a:noFill/>
        </p:spPr>
        <p:txBody>
          <a:bodyPr wrap="none" rtlCol="0">
            <a:spAutoFit/>
          </a:bodyPr>
          <a:lstStyle/>
          <a:p>
            <a:r>
              <a:rPr lang="en-US" sz="1200" b="1" dirty="0" smtClean="0"/>
              <a:t>January 11 – February 26 </a:t>
            </a:r>
            <a:endParaRPr lang="en-US" sz="1200" b="1" dirty="0"/>
          </a:p>
        </p:txBody>
      </p:sp>
      <p:pic>
        <p:nvPicPr>
          <p:cNvPr id="3" name="Picture 2" descr="C:\Users\Steve Wyborney\Desktop\Blog Post Pics and email too\Part 3 Feature Pic.jpg">
            <a:hlinkClick r:id="rId24"/>
          </p:cNvPr>
          <p:cNvPicPr>
            <a:picLocks noChangeAspect="1" noChangeArrowheads="1"/>
          </p:cNvPicPr>
          <p:nvPr/>
        </p:nvPicPr>
        <p:blipFill>
          <a:blip r:embed="rId25" cstate="print">
            <a:extLst>
              <a:ext uri="{28A0092B-C50C-407E-A947-70E740481C1C}">
                <a14:useLocalDpi xmlns:a14="http://schemas.microsoft.com/office/drawing/2010/main" val="0"/>
              </a:ext>
            </a:extLst>
          </a:blip>
          <a:srcRect/>
          <a:stretch>
            <a:fillRect/>
          </a:stretch>
        </p:blipFill>
        <p:spPr bwMode="auto">
          <a:xfrm>
            <a:off x="6796988" y="467025"/>
            <a:ext cx="1485560" cy="1114170"/>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0" y="5091"/>
            <a:ext cx="3217092" cy="400110"/>
          </a:xfrm>
          <a:prstGeom prst="rect">
            <a:avLst/>
          </a:prstGeom>
          <a:noFill/>
        </p:spPr>
        <p:txBody>
          <a:bodyPr wrap="square" rtlCol="0">
            <a:spAutoFit/>
          </a:bodyPr>
          <a:lstStyle/>
          <a:p>
            <a:pPr algn="ctr"/>
            <a:r>
              <a:rPr lang="en-US" sz="1000" b="1" dirty="0" smtClean="0">
                <a:hlinkClick r:id="rId22"/>
              </a:rPr>
              <a:t>New </a:t>
            </a:r>
            <a:r>
              <a:rPr lang="en-US" sz="1000" b="1" dirty="0" err="1" smtClean="0">
                <a:hlinkClick r:id="rId22"/>
              </a:rPr>
              <a:t>Esti</a:t>
            </a:r>
            <a:r>
              <a:rPr lang="en-US" sz="1000" b="1" dirty="0" smtClean="0">
                <a:hlinkClick r:id="rId22"/>
              </a:rPr>
              <a:t>-Mysteries and </a:t>
            </a:r>
            <a:r>
              <a:rPr lang="en-US" sz="1000" b="1" dirty="0" smtClean="0">
                <a:hlinkClick r:id=""/>
              </a:rPr>
              <a:t>Number Sense Resources </a:t>
            </a:r>
          </a:p>
          <a:p>
            <a:pPr algn="ctr"/>
            <a:r>
              <a:rPr lang="en-US" sz="1000" b="1" dirty="0" smtClean="0">
                <a:hlinkClick r:id=""/>
              </a:rPr>
              <a:t>Every </a:t>
            </a:r>
            <a:r>
              <a:rPr lang="en-US" sz="1000" b="1" dirty="0" smtClean="0">
                <a:hlinkClick r:id="rId22"/>
              </a:rPr>
              <a:t>Day for the Rest </a:t>
            </a:r>
            <a:r>
              <a:rPr lang="en-US" sz="1000" b="1" dirty="0" smtClean="0">
                <a:hlinkClick r:id=""/>
              </a:rPr>
              <a:t>of the School Year</a:t>
            </a:r>
            <a:endParaRPr lang="en-US" sz="1000" b="1" dirty="0"/>
          </a:p>
        </p:txBody>
      </p:sp>
      <p:cxnSp>
        <p:nvCxnSpPr>
          <p:cNvPr id="48" name="Straight Connector 47"/>
          <p:cNvCxnSpPr/>
          <p:nvPr/>
        </p:nvCxnSpPr>
        <p:spPr>
          <a:xfrm>
            <a:off x="6096000" y="0"/>
            <a:ext cx="0" cy="1905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6877962" y="1581195"/>
            <a:ext cx="1343188" cy="276999"/>
          </a:xfrm>
          <a:prstGeom prst="rect">
            <a:avLst/>
          </a:prstGeom>
          <a:noFill/>
        </p:spPr>
        <p:txBody>
          <a:bodyPr wrap="none" rtlCol="0">
            <a:spAutoFit/>
          </a:bodyPr>
          <a:lstStyle/>
          <a:p>
            <a:pPr algn="ctr"/>
            <a:r>
              <a:rPr lang="en-US" sz="1200" b="1" dirty="0" smtClean="0"/>
              <a:t>March 1 - ongoing</a:t>
            </a:r>
            <a:endParaRPr lang="en-US" sz="1200" b="1" dirty="0"/>
          </a:p>
        </p:txBody>
      </p:sp>
      <p:sp>
        <p:nvSpPr>
          <p:cNvPr id="51" name="TextBox 50"/>
          <p:cNvSpPr txBox="1"/>
          <p:nvPr/>
        </p:nvSpPr>
        <p:spPr>
          <a:xfrm>
            <a:off x="6096000" y="-19110"/>
            <a:ext cx="3048000" cy="400110"/>
          </a:xfrm>
          <a:prstGeom prst="rect">
            <a:avLst/>
          </a:prstGeom>
          <a:noFill/>
        </p:spPr>
        <p:txBody>
          <a:bodyPr wrap="square" rtlCol="0">
            <a:spAutoFit/>
          </a:bodyPr>
          <a:lstStyle/>
          <a:p>
            <a:pPr algn="ctr"/>
            <a:r>
              <a:rPr lang="en-US" sz="1000" b="1" dirty="0" smtClean="0">
                <a:hlinkClick r:id="rId24"/>
              </a:rPr>
              <a:t>Part 3 - New </a:t>
            </a:r>
            <a:r>
              <a:rPr lang="en-US" sz="1000" b="1" dirty="0" err="1" smtClean="0">
                <a:hlinkClick r:id="rId24"/>
              </a:rPr>
              <a:t>Esti</a:t>
            </a:r>
            <a:r>
              <a:rPr lang="en-US" sz="1000" b="1" dirty="0" smtClean="0">
                <a:hlinkClick r:id="rId24"/>
              </a:rPr>
              <a:t>-Mysteries and Number Sense Resources Every Day for the Rest of the School Year</a:t>
            </a:r>
            <a:endParaRPr lang="en-US" sz="1000" b="1" dirty="0"/>
          </a:p>
        </p:txBody>
      </p:sp>
    </p:spTree>
    <p:extLst>
      <p:ext uri="{BB962C8B-B14F-4D97-AF65-F5344CB8AC3E}">
        <p14:creationId xmlns:p14="http://schemas.microsoft.com/office/powerpoint/2010/main" val="24593154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7500</TotalTime>
  <Words>2164</Words>
  <Application>Microsoft Office PowerPoint</Application>
  <PresentationFormat>On-screen Show (4:3)</PresentationFormat>
  <Paragraphs>253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 Wyborney</cp:lastModifiedBy>
  <cp:revision>72</cp:revision>
  <dcterms:created xsi:type="dcterms:W3CDTF">2021-02-27T15:44:34Z</dcterms:created>
  <dcterms:modified xsi:type="dcterms:W3CDTF">2021-03-25T17:49:56Z</dcterms:modified>
</cp:coreProperties>
</file>