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2" r:id="rId2"/>
    <p:sldId id="303" r:id="rId3"/>
    <p:sldId id="311" r:id="rId4"/>
    <p:sldId id="325" r:id="rId5"/>
    <p:sldId id="306" r:id="rId6"/>
    <p:sldId id="305" r:id="rId7"/>
    <p:sldId id="282" r:id="rId8"/>
    <p:sldId id="293" r:id="rId9"/>
    <p:sldId id="355" r:id="rId10"/>
    <p:sldId id="353" r:id="rId11"/>
    <p:sldId id="350" r:id="rId12"/>
    <p:sldId id="351" r:id="rId13"/>
    <p:sldId id="344" r:id="rId14"/>
    <p:sldId id="348" r:id="rId15"/>
    <p:sldId id="345" r:id="rId16"/>
    <p:sldId id="347" r:id="rId17"/>
    <p:sldId id="356" r:id="rId18"/>
    <p:sldId id="354" r:id="rId19"/>
    <p:sldId id="342" r:id="rId20"/>
    <p:sldId id="326" r:id="rId21"/>
    <p:sldId id="338" r:id="rId22"/>
    <p:sldId id="334" r:id="rId23"/>
    <p:sldId id="339" r:id="rId24"/>
    <p:sldId id="341" r:id="rId25"/>
    <p:sldId id="35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789" autoAdjust="0"/>
    <p:restoredTop sz="94660"/>
  </p:normalViewPr>
  <p:slideViewPr>
    <p:cSldViewPr showGuides="1">
      <p:cViewPr>
        <p:scale>
          <a:sx n="95" d="100"/>
          <a:sy n="95" d="100"/>
        </p:scale>
        <p:origin x="-678"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4D683D-9CFA-4767-8E09-0D6D34DE3F4A}" type="datetimeFigureOut">
              <a:rPr lang="en-US" smtClean="0"/>
              <a:t>3/14/2021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6EB0A3-C17C-4E6D-BB42-B865EA3FB803}" type="slidenum">
              <a:rPr lang="en-US" smtClean="0"/>
              <a:t>‹#›</a:t>
            </a:fld>
            <a:endParaRPr lang="en-US" dirty="0"/>
          </a:p>
        </p:txBody>
      </p:sp>
    </p:spTree>
    <p:extLst>
      <p:ext uri="{BB962C8B-B14F-4D97-AF65-F5344CB8AC3E}">
        <p14:creationId xmlns:p14="http://schemas.microsoft.com/office/powerpoint/2010/main" val="808908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4D683D-9CFA-4767-8E09-0D6D34DE3F4A}" type="datetimeFigureOut">
              <a:rPr lang="en-US" smtClean="0"/>
              <a:t>3/14/2021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6EB0A3-C17C-4E6D-BB42-B865EA3FB803}" type="slidenum">
              <a:rPr lang="en-US" smtClean="0"/>
              <a:t>‹#›</a:t>
            </a:fld>
            <a:endParaRPr lang="en-US" dirty="0"/>
          </a:p>
        </p:txBody>
      </p:sp>
    </p:spTree>
    <p:extLst>
      <p:ext uri="{BB962C8B-B14F-4D97-AF65-F5344CB8AC3E}">
        <p14:creationId xmlns:p14="http://schemas.microsoft.com/office/powerpoint/2010/main" val="934384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4D683D-9CFA-4767-8E09-0D6D34DE3F4A}" type="datetimeFigureOut">
              <a:rPr lang="en-US" smtClean="0"/>
              <a:t>3/14/2021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6EB0A3-C17C-4E6D-BB42-B865EA3FB803}" type="slidenum">
              <a:rPr lang="en-US" smtClean="0"/>
              <a:t>‹#›</a:t>
            </a:fld>
            <a:endParaRPr lang="en-US" dirty="0"/>
          </a:p>
        </p:txBody>
      </p:sp>
    </p:spTree>
    <p:extLst>
      <p:ext uri="{BB962C8B-B14F-4D97-AF65-F5344CB8AC3E}">
        <p14:creationId xmlns:p14="http://schemas.microsoft.com/office/powerpoint/2010/main" val="3384865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4D683D-9CFA-4767-8E09-0D6D34DE3F4A}" type="datetimeFigureOut">
              <a:rPr lang="en-US" smtClean="0"/>
              <a:t>3/14/2021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6EB0A3-C17C-4E6D-BB42-B865EA3FB803}" type="slidenum">
              <a:rPr lang="en-US" smtClean="0"/>
              <a:t>‹#›</a:t>
            </a:fld>
            <a:endParaRPr lang="en-US" dirty="0"/>
          </a:p>
        </p:txBody>
      </p:sp>
    </p:spTree>
    <p:extLst>
      <p:ext uri="{BB962C8B-B14F-4D97-AF65-F5344CB8AC3E}">
        <p14:creationId xmlns:p14="http://schemas.microsoft.com/office/powerpoint/2010/main" val="928548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4D683D-9CFA-4767-8E09-0D6D34DE3F4A}" type="datetimeFigureOut">
              <a:rPr lang="en-US" smtClean="0"/>
              <a:t>3/14/2021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6EB0A3-C17C-4E6D-BB42-B865EA3FB803}" type="slidenum">
              <a:rPr lang="en-US" smtClean="0"/>
              <a:t>‹#›</a:t>
            </a:fld>
            <a:endParaRPr lang="en-US" dirty="0"/>
          </a:p>
        </p:txBody>
      </p:sp>
    </p:spTree>
    <p:extLst>
      <p:ext uri="{BB962C8B-B14F-4D97-AF65-F5344CB8AC3E}">
        <p14:creationId xmlns:p14="http://schemas.microsoft.com/office/powerpoint/2010/main" val="3631386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4D683D-9CFA-4767-8E09-0D6D34DE3F4A}" type="datetimeFigureOut">
              <a:rPr lang="en-US" smtClean="0"/>
              <a:t>3/14/2021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6EB0A3-C17C-4E6D-BB42-B865EA3FB803}" type="slidenum">
              <a:rPr lang="en-US" smtClean="0"/>
              <a:t>‹#›</a:t>
            </a:fld>
            <a:endParaRPr lang="en-US" dirty="0"/>
          </a:p>
        </p:txBody>
      </p:sp>
    </p:spTree>
    <p:extLst>
      <p:ext uri="{BB962C8B-B14F-4D97-AF65-F5344CB8AC3E}">
        <p14:creationId xmlns:p14="http://schemas.microsoft.com/office/powerpoint/2010/main" val="778987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4D683D-9CFA-4767-8E09-0D6D34DE3F4A}" type="datetimeFigureOut">
              <a:rPr lang="en-US" smtClean="0"/>
              <a:t>3/14/2021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06EB0A3-C17C-4E6D-BB42-B865EA3FB803}" type="slidenum">
              <a:rPr lang="en-US" smtClean="0"/>
              <a:t>‹#›</a:t>
            </a:fld>
            <a:endParaRPr lang="en-US" dirty="0"/>
          </a:p>
        </p:txBody>
      </p:sp>
    </p:spTree>
    <p:extLst>
      <p:ext uri="{BB962C8B-B14F-4D97-AF65-F5344CB8AC3E}">
        <p14:creationId xmlns:p14="http://schemas.microsoft.com/office/powerpoint/2010/main" val="969533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4D683D-9CFA-4767-8E09-0D6D34DE3F4A}" type="datetimeFigureOut">
              <a:rPr lang="en-US" smtClean="0"/>
              <a:t>3/14/2021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06EB0A3-C17C-4E6D-BB42-B865EA3FB803}" type="slidenum">
              <a:rPr lang="en-US" smtClean="0"/>
              <a:t>‹#›</a:t>
            </a:fld>
            <a:endParaRPr lang="en-US" dirty="0"/>
          </a:p>
        </p:txBody>
      </p:sp>
    </p:spTree>
    <p:extLst>
      <p:ext uri="{BB962C8B-B14F-4D97-AF65-F5344CB8AC3E}">
        <p14:creationId xmlns:p14="http://schemas.microsoft.com/office/powerpoint/2010/main" val="3766981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4D683D-9CFA-4767-8E09-0D6D34DE3F4A}" type="datetimeFigureOut">
              <a:rPr lang="en-US" smtClean="0"/>
              <a:t>3/14/2021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06EB0A3-C17C-4E6D-BB42-B865EA3FB803}" type="slidenum">
              <a:rPr lang="en-US" smtClean="0"/>
              <a:t>‹#›</a:t>
            </a:fld>
            <a:endParaRPr lang="en-US" dirty="0"/>
          </a:p>
        </p:txBody>
      </p:sp>
    </p:spTree>
    <p:extLst>
      <p:ext uri="{BB962C8B-B14F-4D97-AF65-F5344CB8AC3E}">
        <p14:creationId xmlns:p14="http://schemas.microsoft.com/office/powerpoint/2010/main" val="756726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4D683D-9CFA-4767-8E09-0D6D34DE3F4A}" type="datetimeFigureOut">
              <a:rPr lang="en-US" smtClean="0"/>
              <a:t>3/14/2021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6EB0A3-C17C-4E6D-BB42-B865EA3FB803}" type="slidenum">
              <a:rPr lang="en-US" smtClean="0"/>
              <a:t>‹#›</a:t>
            </a:fld>
            <a:endParaRPr lang="en-US" dirty="0"/>
          </a:p>
        </p:txBody>
      </p:sp>
    </p:spTree>
    <p:extLst>
      <p:ext uri="{BB962C8B-B14F-4D97-AF65-F5344CB8AC3E}">
        <p14:creationId xmlns:p14="http://schemas.microsoft.com/office/powerpoint/2010/main" val="59301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4D683D-9CFA-4767-8E09-0D6D34DE3F4A}" type="datetimeFigureOut">
              <a:rPr lang="en-US" smtClean="0"/>
              <a:t>3/14/2021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6EB0A3-C17C-4E6D-BB42-B865EA3FB803}" type="slidenum">
              <a:rPr lang="en-US" smtClean="0"/>
              <a:t>‹#›</a:t>
            </a:fld>
            <a:endParaRPr lang="en-US" dirty="0"/>
          </a:p>
        </p:txBody>
      </p:sp>
    </p:spTree>
    <p:extLst>
      <p:ext uri="{BB962C8B-B14F-4D97-AF65-F5344CB8AC3E}">
        <p14:creationId xmlns:p14="http://schemas.microsoft.com/office/powerpoint/2010/main" val="1425623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4D683D-9CFA-4767-8E09-0D6D34DE3F4A}" type="datetimeFigureOut">
              <a:rPr lang="en-US" smtClean="0"/>
              <a:t>3/14/2021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6EB0A3-C17C-4E6D-BB42-B865EA3FB803}" type="slidenum">
              <a:rPr lang="en-US" smtClean="0"/>
              <a:t>‹#›</a:t>
            </a:fld>
            <a:endParaRPr lang="en-US" dirty="0"/>
          </a:p>
        </p:txBody>
      </p:sp>
    </p:spTree>
    <p:extLst>
      <p:ext uri="{BB962C8B-B14F-4D97-AF65-F5344CB8AC3E}">
        <p14:creationId xmlns:p14="http://schemas.microsoft.com/office/powerpoint/2010/main" val="1745556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youtu.be/jM-8SyyYjJM"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youtube.com/watch?v=VBsix_1buzQ"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14.jpeg"/><Relationship Id="rId18" Type="http://schemas.openxmlformats.org/officeDocument/2006/relationships/hyperlink" Target="https://www.youtube.com/c/SteveWyborneyMath/playlists?view=1&amp;sort=da&amp;flow=grid" TargetMode="External"/><Relationship Id="rId3" Type="http://schemas.openxmlformats.org/officeDocument/2006/relationships/image" Target="../media/image9.jpeg"/><Relationship Id="rId21" Type="http://schemas.openxmlformats.org/officeDocument/2006/relationships/hyperlink" Target="https://stevewyborney.com/2020/08/the-multiplication-course-by-steve-wyborney/" TargetMode="External"/><Relationship Id="rId7" Type="http://schemas.openxmlformats.org/officeDocument/2006/relationships/image" Target="../media/image11.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image" Target="../media/image19.jpeg"/><Relationship Id="rId2" Type="http://schemas.openxmlformats.org/officeDocument/2006/relationships/hyperlink" Target="https://stevewyborney.com/2021/01/part-2-new-esti-mysteries-and-number-sense-resources-every-day-for-the-rest-of-the-school-year/" TargetMode="External"/><Relationship Id="rId16" Type="http://schemas.openxmlformats.org/officeDocument/2006/relationships/image" Target="../media/image15.jpeg"/><Relationship Id="rId20"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13.jpeg"/><Relationship Id="rId24" Type="http://schemas.openxmlformats.org/officeDocument/2006/relationships/hyperlink" Target="https://stevewyborney.com/2021/03/part-3-new-esti-mysteries-and-number-sense-resources-every-day-for-the-rest-of-the-school-year/" TargetMode="External"/><Relationship Id="rId5" Type="http://schemas.openxmlformats.org/officeDocument/2006/relationships/image" Target="../media/image10.jpeg"/><Relationship Id="rId15" Type="http://schemas.openxmlformats.org/officeDocument/2006/relationships/hyperlink" Target="https://www.stevewyborney.com/?p=1483" TargetMode="External"/><Relationship Id="rId23" Type="http://schemas.openxmlformats.org/officeDocument/2006/relationships/image" Target="../media/image18.jpeg"/><Relationship Id="rId10" Type="http://schemas.openxmlformats.org/officeDocument/2006/relationships/hyperlink" Target="http://www.stevewyborney.com/?p=893" TargetMode="External"/><Relationship Id="rId19" Type="http://schemas.openxmlformats.org/officeDocument/2006/relationships/image" Target="../media/image16.png"/><Relationship Id="rId4" Type="http://schemas.openxmlformats.org/officeDocument/2006/relationships/hyperlink" Target="http://www.stevewyborney.com/?p=1253" TargetMode="External"/><Relationship Id="rId9" Type="http://schemas.openxmlformats.org/officeDocument/2006/relationships/image" Target="../media/image12.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0/11/new-esti-mysteries-and-number-sense-resources-every-day-for-the-rest-of-the-school-year/"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youtu.be/jM-8SyyYjJM"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youtube.com/watch?v=VBsix_1buzQ"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youtu.be/jM-8SyyYjJM"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youtube.com/watch?v=VBsix_1buzQ"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14.jpeg"/><Relationship Id="rId18" Type="http://schemas.openxmlformats.org/officeDocument/2006/relationships/hyperlink" Target="https://www.youtube.com/c/SteveWyborneyMath/playlists?view=1&amp;sort=da&amp;flow=grid" TargetMode="External"/><Relationship Id="rId3" Type="http://schemas.openxmlformats.org/officeDocument/2006/relationships/image" Target="../media/image9.jpeg"/><Relationship Id="rId21" Type="http://schemas.openxmlformats.org/officeDocument/2006/relationships/hyperlink" Target="https://stevewyborney.com/2020/08/the-multiplication-course-by-steve-wyborney/" TargetMode="External"/><Relationship Id="rId7" Type="http://schemas.openxmlformats.org/officeDocument/2006/relationships/image" Target="../media/image11.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image" Target="../media/image19.jpeg"/><Relationship Id="rId2" Type="http://schemas.openxmlformats.org/officeDocument/2006/relationships/hyperlink" Target="https://stevewyborney.com/2021/01/part-2-new-esti-mysteries-and-number-sense-resources-every-day-for-the-rest-of-the-school-year/" TargetMode="External"/><Relationship Id="rId16" Type="http://schemas.openxmlformats.org/officeDocument/2006/relationships/image" Target="../media/image15.jpeg"/><Relationship Id="rId20"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13.jpeg"/><Relationship Id="rId24" Type="http://schemas.openxmlformats.org/officeDocument/2006/relationships/hyperlink" Target="https://stevewyborney.com/2021/03/part-3-new-esti-mysteries-and-number-sense-resources-every-day-for-the-rest-of-the-school-year/" TargetMode="External"/><Relationship Id="rId5" Type="http://schemas.openxmlformats.org/officeDocument/2006/relationships/image" Target="../media/image10.jpeg"/><Relationship Id="rId15" Type="http://schemas.openxmlformats.org/officeDocument/2006/relationships/hyperlink" Target="https://www.stevewyborney.com/?p=1483" TargetMode="External"/><Relationship Id="rId23" Type="http://schemas.openxmlformats.org/officeDocument/2006/relationships/image" Target="../media/image18.jpeg"/><Relationship Id="rId10" Type="http://schemas.openxmlformats.org/officeDocument/2006/relationships/hyperlink" Target="http://www.stevewyborney.com/?p=893" TargetMode="External"/><Relationship Id="rId19" Type="http://schemas.openxmlformats.org/officeDocument/2006/relationships/image" Target="../media/image16.png"/><Relationship Id="rId4" Type="http://schemas.openxmlformats.org/officeDocument/2006/relationships/hyperlink" Target="http://www.stevewyborney.com/?p=1253" TargetMode="External"/><Relationship Id="rId9" Type="http://schemas.openxmlformats.org/officeDocument/2006/relationships/image" Target="../media/image12.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0/11/new-esti-mysteries-and-number-sense-resources-every-day-for-the-rest-of-the-school-year/"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14.jpeg"/><Relationship Id="rId18" Type="http://schemas.openxmlformats.org/officeDocument/2006/relationships/hyperlink" Target="https://www.youtube.com/c/SteveWyborneyMath/playlists?view=1&amp;sort=da&amp;flow=grid" TargetMode="External"/><Relationship Id="rId3" Type="http://schemas.openxmlformats.org/officeDocument/2006/relationships/image" Target="../media/image9.jpeg"/><Relationship Id="rId21" Type="http://schemas.openxmlformats.org/officeDocument/2006/relationships/hyperlink" Target="https://stevewyborney.com/2020/08/the-multiplication-course-by-steve-wyborney/" TargetMode="External"/><Relationship Id="rId7" Type="http://schemas.openxmlformats.org/officeDocument/2006/relationships/image" Target="../media/image11.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image" Target="../media/image19.jpeg"/><Relationship Id="rId2" Type="http://schemas.openxmlformats.org/officeDocument/2006/relationships/hyperlink" Target="https://stevewyborney.com/2021/01/part-2-new-esti-mysteries-and-number-sense-resources-every-day-for-the-rest-of-the-school-year/" TargetMode="External"/><Relationship Id="rId16" Type="http://schemas.openxmlformats.org/officeDocument/2006/relationships/image" Target="../media/image15.jpeg"/><Relationship Id="rId20"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13.jpeg"/><Relationship Id="rId24" Type="http://schemas.openxmlformats.org/officeDocument/2006/relationships/hyperlink" Target="https://stevewyborney.com/2021/03/part-3-new-esti-mysteries-and-number-sense-resources-every-day-for-the-rest-of-the-school-year/" TargetMode="External"/><Relationship Id="rId5" Type="http://schemas.openxmlformats.org/officeDocument/2006/relationships/image" Target="../media/image10.jpeg"/><Relationship Id="rId15" Type="http://schemas.openxmlformats.org/officeDocument/2006/relationships/hyperlink" Target="https://www.stevewyborney.com/?p=1483" TargetMode="External"/><Relationship Id="rId23" Type="http://schemas.openxmlformats.org/officeDocument/2006/relationships/image" Target="../media/image18.jpeg"/><Relationship Id="rId10" Type="http://schemas.openxmlformats.org/officeDocument/2006/relationships/hyperlink" Target="http://www.stevewyborney.com/?p=893" TargetMode="External"/><Relationship Id="rId19" Type="http://schemas.openxmlformats.org/officeDocument/2006/relationships/image" Target="../media/image16.png"/><Relationship Id="rId4" Type="http://schemas.openxmlformats.org/officeDocument/2006/relationships/hyperlink" Target="http://www.stevewyborney.com/?p=1253" TargetMode="External"/><Relationship Id="rId9" Type="http://schemas.openxmlformats.org/officeDocument/2006/relationships/image" Target="../media/image12.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0/11/new-esti-mysteries-and-number-sense-resources-every-day-for-the-rest-of-the-school-yea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TextBox 6"/>
          <p:cNvSpPr txBox="1"/>
          <p:nvPr/>
        </p:nvSpPr>
        <p:spPr>
          <a:xfrm>
            <a:off x="7915908" y="6581001"/>
            <a:ext cx="1228092" cy="276999"/>
          </a:xfrm>
          <a:prstGeom prst="rect">
            <a:avLst/>
          </a:prstGeom>
          <a:noFill/>
        </p:spPr>
        <p:txBody>
          <a:bodyPr wrap="none" rtlCol="0">
            <a:spAutoFit/>
          </a:bodyPr>
          <a:lstStyle/>
          <a:p>
            <a:pPr algn="r"/>
            <a:r>
              <a:rPr lang="en-US" sz="1200" b="1" dirty="0" smtClean="0">
                <a:solidFill>
                  <a:schemeClr val="tx2">
                    <a:lumMod val="60000"/>
                    <a:lumOff val="40000"/>
                  </a:schemeClr>
                </a:solidFill>
              </a:rPr>
              <a:t>Steve Wyborney</a:t>
            </a:r>
            <a:endParaRPr lang="en-US" sz="1200" b="1" dirty="0">
              <a:solidFill>
                <a:schemeClr val="tx2">
                  <a:lumMod val="60000"/>
                  <a:lumOff val="40000"/>
                </a:schemeClr>
              </a:solidFill>
            </a:endParaRPr>
          </a:p>
        </p:txBody>
      </p:sp>
      <p:sp>
        <p:nvSpPr>
          <p:cNvPr id="10" name="TextBox 9"/>
          <p:cNvSpPr txBox="1"/>
          <p:nvPr/>
        </p:nvSpPr>
        <p:spPr>
          <a:xfrm>
            <a:off x="1242174" y="1371600"/>
            <a:ext cx="6659708" cy="3416320"/>
          </a:xfrm>
          <a:prstGeom prst="rect">
            <a:avLst/>
          </a:prstGeom>
          <a:noFill/>
        </p:spPr>
        <p:txBody>
          <a:bodyPr wrap="none" rtlCol="0">
            <a:spAutoFit/>
          </a:bodyPr>
          <a:lstStyle/>
          <a:p>
            <a:pPr algn="ctr"/>
            <a:r>
              <a:rPr lang="en-US" sz="7200" b="1" dirty="0" smtClean="0">
                <a:solidFill>
                  <a:schemeClr val="tx2">
                    <a:lumMod val="60000"/>
                    <a:lumOff val="40000"/>
                  </a:schemeClr>
                </a:solidFill>
              </a:rPr>
              <a:t>Cube Connectors</a:t>
            </a:r>
          </a:p>
          <a:p>
            <a:pPr algn="ctr"/>
            <a:endParaRPr lang="en-US" sz="7200" b="1" dirty="0">
              <a:solidFill>
                <a:schemeClr val="tx2">
                  <a:lumMod val="60000"/>
                  <a:lumOff val="40000"/>
                </a:schemeClr>
              </a:solidFill>
            </a:endParaRPr>
          </a:p>
          <a:p>
            <a:pPr algn="ctr"/>
            <a:r>
              <a:rPr lang="en-US" sz="7200" b="1" dirty="0" smtClean="0">
                <a:solidFill>
                  <a:schemeClr val="tx2">
                    <a:lumMod val="60000"/>
                    <a:lumOff val="40000"/>
                  </a:schemeClr>
                </a:solidFill>
              </a:rPr>
              <a:t>Part 1</a:t>
            </a:r>
            <a:endParaRPr lang="en-US" sz="7200" b="1" dirty="0">
              <a:solidFill>
                <a:schemeClr val="tx2">
                  <a:lumMod val="60000"/>
                  <a:lumOff val="40000"/>
                </a:schemeClr>
              </a:solidFill>
            </a:endParaRPr>
          </a:p>
        </p:txBody>
      </p:sp>
    </p:spTree>
    <p:extLst>
      <p:ext uri="{BB962C8B-B14F-4D97-AF65-F5344CB8AC3E}">
        <p14:creationId xmlns:p14="http://schemas.microsoft.com/office/powerpoint/2010/main" val="2094047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0" name="Picture 2" descr="C:\Users\Steve Wyborney\Desktop\Cube Connector Thumb 1.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19600" y="2362200"/>
            <a:ext cx="3786717" cy="2840038"/>
          </a:xfrm>
          <a:prstGeom prst="rect">
            <a:avLst/>
          </a:prstGeom>
          <a:noFill/>
          <a:ln w="38100">
            <a:solidFill>
              <a:schemeClr val="bg1"/>
            </a:solidFill>
          </a:ln>
          <a:extLst>
            <a:ext uri="{909E8E84-426E-40DD-AFC4-6F175D3DCCD1}">
              <a14:hiddenFill xmlns:a14="http://schemas.microsoft.com/office/drawing/2010/main">
                <a:solidFill>
                  <a:srgbClr val="FFFFFF"/>
                </a:solidFill>
              </a14:hiddenFill>
            </a:ext>
          </a:extLst>
        </p:spPr>
      </p:pic>
      <p:pic>
        <p:nvPicPr>
          <p:cNvPr id="1027" name="Picture 3" descr="C:\Users\Steve Wyborney\AppData\Local\Microsoft\Windows\INetCache\IE\KHN5ZMX0\600px-Uploadform_arrow.svg[1].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883227" y="2590800"/>
            <a:ext cx="3200400" cy="1562100"/>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0" y="304800"/>
            <a:ext cx="9144000" cy="1066800"/>
          </a:xfrm>
          <a:prstGeom prst="rect">
            <a:avLst/>
          </a:prstGeom>
          <a:solidFill>
            <a:schemeClr val="bg1"/>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t>Watch the YouTube video </a:t>
            </a:r>
            <a:r>
              <a:rPr lang="en-US" sz="2800" b="1" dirty="0" smtClean="0">
                <a:hlinkClick r:id="rId2"/>
              </a:rPr>
              <a:t>here</a:t>
            </a:r>
            <a:endParaRPr lang="en-US" sz="2800" b="1" dirty="0" smtClean="0"/>
          </a:p>
          <a:p>
            <a:r>
              <a:rPr lang="en-US" sz="2800" b="1" dirty="0" smtClean="0"/>
              <a:t>to learn how to use this resource.</a:t>
            </a:r>
          </a:p>
        </p:txBody>
      </p:sp>
    </p:spTree>
    <p:extLst>
      <p:ext uri="{BB962C8B-B14F-4D97-AF65-F5344CB8AC3E}">
        <p14:creationId xmlns:p14="http://schemas.microsoft.com/office/powerpoint/2010/main" val="41447165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C:\Users\Steve Wyborney\Desktop\Cube Connector Stuff\this is slide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142998"/>
            <a:ext cx="2641601" cy="19812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Steve Wyborney\Desktop\Where to Connect\Slide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4343399"/>
            <a:ext cx="2641601" cy="198120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Steve Wyborney\Desktop\Cube Connector Stuff\this is slide 2 and 3\Slide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81400" y="1135910"/>
            <a:ext cx="2641600" cy="19812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Steve Wyborney\Desktop\Cube Connector Stuff\this is slide 2 and 3\Slide2.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00800" y="1142998"/>
            <a:ext cx="2641600" cy="19812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Steve Wyborney\Desktop\Where to Connect\Slide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81399" y="4334538"/>
            <a:ext cx="2641601" cy="198120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C:\Users\Steve Wyborney\Desktop\Where to Connect\Slide2.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00799" y="4343398"/>
            <a:ext cx="2641601" cy="198120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33405" y="759021"/>
            <a:ext cx="2479590" cy="307777"/>
          </a:xfrm>
          <a:prstGeom prst="rect">
            <a:avLst/>
          </a:prstGeom>
          <a:noFill/>
        </p:spPr>
        <p:txBody>
          <a:bodyPr wrap="none" rtlCol="0">
            <a:spAutoFit/>
          </a:bodyPr>
          <a:lstStyle/>
          <a:p>
            <a:pPr algn="ctr"/>
            <a:r>
              <a:rPr lang="en-US" sz="1400" b="1" dirty="0" smtClean="0">
                <a:solidFill>
                  <a:schemeClr val="tx2">
                    <a:lumMod val="60000"/>
                    <a:lumOff val="40000"/>
                  </a:schemeClr>
                </a:solidFill>
              </a:rPr>
              <a:t>Step 1:  Examine the structure.</a:t>
            </a:r>
            <a:endParaRPr lang="en-US" sz="1400" b="1" dirty="0">
              <a:solidFill>
                <a:schemeClr val="tx2">
                  <a:lumMod val="60000"/>
                  <a:lumOff val="40000"/>
                </a:schemeClr>
              </a:solidFill>
            </a:endParaRPr>
          </a:p>
        </p:txBody>
      </p:sp>
      <p:sp>
        <p:nvSpPr>
          <p:cNvPr id="11" name="TextBox 10"/>
          <p:cNvSpPr txBox="1"/>
          <p:nvPr/>
        </p:nvSpPr>
        <p:spPr>
          <a:xfrm>
            <a:off x="3664501" y="761998"/>
            <a:ext cx="4184094" cy="307777"/>
          </a:xfrm>
          <a:prstGeom prst="rect">
            <a:avLst/>
          </a:prstGeom>
          <a:noFill/>
        </p:spPr>
        <p:txBody>
          <a:bodyPr wrap="none" rtlCol="0">
            <a:spAutoFit/>
          </a:bodyPr>
          <a:lstStyle/>
          <a:p>
            <a:r>
              <a:rPr lang="en-US" sz="1400" b="1" dirty="0" smtClean="0">
                <a:solidFill>
                  <a:schemeClr val="tx2">
                    <a:lumMod val="60000"/>
                    <a:lumOff val="40000"/>
                  </a:schemeClr>
                </a:solidFill>
              </a:rPr>
              <a:t>Step 2:  Duplicate the structure and change the colors.</a:t>
            </a:r>
            <a:endParaRPr lang="en-US" sz="1400" b="1" dirty="0">
              <a:solidFill>
                <a:schemeClr val="tx2">
                  <a:lumMod val="60000"/>
                  <a:lumOff val="40000"/>
                </a:schemeClr>
              </a:solidFill>
            </a:endParaRPr>
          </a:p>
        </p:txBody>
      </p:sp>
      <p:sp>
        <p:nvSpPr>
          <p:cNvPr id="12" name="TextBox 11"/>
          <p:cNvSpPr txBox="1"/>
          <p:nvPr/>
        </p:nvSpPr>
        <p:spPr>
          <a:xfrm>
            <a:off x="375320" y="3809998"/>
            <a:ext cx="2195794" cy="523220"/>
          </a:xfrm>
          <a:prstGeom prst="rect">
            <a:avLst/>
          </a:prstGeom>
          <a:noFill/>
        </p:spPr>
        <p:txBody>
          <a:bodyPr wrap="none" rtlCol="0">
            <a:spAutoFit/>
          </a:bodyPr>
          <a:lstStyle/>
          <a:p>
            <a:pPr algn="ctr"/>
            <a:r>
              <a:rPr lang="en-US" sz="1400" b="1" dirty="0" smtClean="0">
                <a:solidFill>
                  <a:schemeClr val="tx2">
                    <a:lumMod val="60000"/>
                    <a:lumOff val="40000"/>
                  </a:schemeClr>
                </a:solidFill>
              </a:rPr>
              <a:t>Step 3:  Circle descriptions </a:t>
            </a:r>
          </a:p>
          <a:p>
            <a:pPr algn="ctr"/>
            <a:r>
              <a:rPr lang="en-US" sz="1400" b="1" dirty="0" smtClean="0">
                <a:solidFill>
                  <a:schemeClr val="tx2">
                    <a:lumMod val="60000"/>
                    <a:lumOff val="40000"/>
                  </a:schemeClr>
                </a:solidFill>
              </a:rPr>
              <a:t>and connect to structures.</a:t>
            </a:r>
            <a:endParaRPr lang="en-US" sz="1400" b="1" dirty="0">
              <a:solidFill>
                <a:schemeClr val="tx2">
                  <a:lumMod val="60000"/>
                  <a:lumOff val="40000"/>
                </a:schemeClr>
              </a:solidFill>
            </a:endParaRPr>
          </a:p>
        </p:txBody>
      </p:sp>
      <p:sp>
        <p:nvSpPr>
          <p:cNvPr id="13" name="TextBox 12"/>
          <p:cNvSpPr txBox="1"/>
          <p:nvPr/>
        </p:nvSpPr>
        <p:spPr>
          <a:xfrm>
            <a:off x="3664506" y="3809998"/>
            <a:ext cx="5246629" cy="523220"/>
          </a:xfrm>
          <a:prstGeom prst="rect">
            <a:avLst/>
          </a:prstGeom>
          <a:noFill/>
        </p:spPr>
        <p:txBody>
          <a:bodyPr wrap="none" rtlCol="0">
            <a:spAutoFit/>
          </a:bodyPr>
          <a:lstStyle/>
          <a:p>
            <a:r>
              <a:rPr lang="en-US" sz="1400" b="1" dirty="0" smtClean="0">
                <a:solidFill>
                  <a:schemeClr val="tx2">
                    <a:lumMod val="60000"/>
                    <a:lumOff val="40000"/>
                  </a:schemeClr>
                </a:solidFill>
              </a:rPr>
              <a:t>Step 4:  Circle structures and connect to descriptions.</a:t>
            </a:r>
          </a:p>
          <a:p>
            <a:r>
              <a:rPr lang="en-US" sz="1400" b="1" dirty="0" smtClean="0">
                <a:solidFill>
                  <a:schemeClr val="tx2">
                    <a:lumMod val="60000"/>
                    <a:lumOff val="40000"/>
                  </a:schemeClr>
                </a:solidFill>
              </a:rPr>
              <a:t>Then connect descriptions to descriptions and look for connections.</a:t>
            </a:r>
            <a:endParaRPr lang="en-US" sz="1400" b="1" dirty="0">
              <a:solidFill>
                <a:schemeClr val="tx2">
                  <a:lumMod val="60000"/>
                  <a:lumOff val="40000"/>
                </a:schemeClr>
              </a:solidFill>
            </a:endParaRPr>
          </a:p>
        </p:txBody>
      </p:sp>
      <p:sp>
        <p:nvSpPr>
          <p:cNvPr id="14" name="TextBox 13"/>
          <p:cNvSpPr txBox="1"/>
          <p:nvPr/>
        </p:nvSpPr>
        <p:spPr>
          <a:xfrm>
            <a:off x="2895002" y="0"/>
            <a:ext cx="3353995" cy="461665"/>
          </a:xfrm>
          <a:prstGeom prst="rect">
            <a:avLst/>
          </a:prstGeom>
          <a:noFill/>
        </p:spPr>
        <p:txBody>
          <a:bodyPr wrap="none" rtlCol="0">
            <a:spAutoFit/>
          </a:bodyPr>
          <a:lstStyle/>
          <a:p>
            <a:pPr algn="ctr"/>
            <a:r>
              <a:rPr lang="en-US" sz="2400" b="1" dirty="0" smtClean="0">
                <a:solidFill>
                  <a:schemeClr val="tx2">
                    <a:lumMod val="60000"/>
                    <a:lumOff val="40000"/>
                  </a:schemeClr>
                </a:solidFill>
              </a:rPr>
              <a:t>Quick Guide for Teachers</a:t>
            </a:r>
            <a:endParaRPr lang="en-US" sz="2400" b="1" dirty="0">
              <a:solidFill>
                <a:schemeClr val="tx2">
                  <a:lumMod val="60000"/>
                  <a:lumOff val="40000"/>
                </a:schemeClr>
              </a:solidFill>
            </a:endParaRPr>
          </a:p>
        </p:txBody>
      </p:sp>
    </p:spTree>
    <p:extLst>
      <p:ext uri="{BB962C8B-B14F-4D97-AF65-F5344CB8AC3E}">
        <p14:creationId xmlns:p14="http://schemas.microsoft.com/office/powerpoint/2010/main" val="426672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fade">
                                      <p:cBhvr>
                                        <p:cTn id="10" dur="5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10" presetClass="entr" presetSubtype="0" fill="hold" nodeType="withEffect">
                                  <p:stCondLst>
                                    <p:cond delay="0"/>
                                  </p:stCondLst>
                                  <p:childTnLst>
                                    <p:set>
                                      <p:cBhvr>
                                        <p:cTn id="17" dur="1" fill="hold">
                                          <p:stCondLst>
                                            <p:cond delay="0"/>
                                          </p:stCondLst>
                                        </p:cTn>
                                        <p:tgtEl>
                                          <p:spTgt spid="1027"/>
                                        </p:tgtEl>
                                        <p:attrNameLst>
                                          <p:attrName>style.visibility</p:attrName>
                                        </p:attrNameLst>
                                      </p:cBhvr>
                                      <p:to>
                                        <p:strVal val="visible"/>
                                      </p:to>
                                    </p:set>
                                    <p:animEffect transition="in" filter="fade">
                                      <p:cBhvr>
                                        <p:cTn id="18" dur="500"/>
                                        <p:tgtEl>
                                          <p:spTgt spid="102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028"/>
                                        </p:tgtEl>
                                        <p:attrNameLst>
                                          <p:attrName>style.visibility</p:attrName>
                                        </p:attrNameLst>
                                      </p:cBhvr>
                                      <p:to>
                                        <p:strVal val="visible"/>
                                      </p:to>
                                    </p:set>
                                    <p:animEffect transition="in" filter="fade">
                                      <p:cBhvr>
                                        <p:cTn id="23" dur="500"/>
                                        <p:tgtEl>
                                          <p:spTgt spid="102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par>
                                <p:cTn id="29" presetID="10" presetClass="entr" presetSubtype="0" fill="hold"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500"/>
                                        <p:tgtEl>
                                          <p:spTgt spid="13"/>
                                        </p:tgtEl>
                                      </p:cBhvr>
                                    </p:animEffect>
                                  </p:childTnLst>
                                </p:cTn>
                              </p:par>
                              <p:par>
                                <p:cTn id="37" presetID="10" presetClass="entr" presetSubtype="0" fill="hold"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500"/>
                                        <p:tgtEl>
                                          <p:spTgt spid="8"/>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p:bldP spid="12"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TextBox 6"/>
          <p:cNvSpPr txBox="1"/>
          <p:nvPr/>
        </p:nvSpPr>
        <p:spPr>
          <a:xfrm>
            <a:off x="7915908" y="6581001"/>
            <a:ext cx="1228092" cy="276999"/>
          </a:xfrm>
          <a:prstGeom prst="rect">
            <a:avLst/>
          </a:prstGeom>
          <a:noFill/>
        </p:spPr>
        <p:txBody>
          <a:bodyPr wrap="none" rtlCol="0">
            <a:spAutoFit/>
          </a:bodyPr>
          <a:lstStyle/>
          <a:p>
            <a:pPr algn="r"/>
            <a:r>
              <a:rPr lang="en-US" sz="1200" b="1" dirty="0" smtClean="0">
                <a:solidFill>
                  <a:schemeClr val="tx2">
                    <a:lumMod val="60000"/>
                    <a:lumOff val="40000"/>
                  </a:schemeClr>
                </a:solidFill>
              </a:rPr>
              <a:t>Steve Wyborney</a:t>
            </a:r>
            <a:endParaRPr lang="en-US" sz="1200" b="1" dirty="0">
              <a:solidFill>
                <a:schemeClr val="tx2">
                  <a:lumMod val="60000"/>
                  <a:lumOff val="40000"/>
                </a:schemeClr>
              </a:solidFill>
            </a:endParaRPr>
          </a:p>
        </p:txBody>
      </p:sp>
      <p:sp>
        <p:nvSpPr>
          <p:cNvPr id="10" name="TextBox 9"/>
          <p:cNvSpPr txBox="1"/>
          <p:nvPr/>
        </p:nvSpPr>
        <p:spPr>
          <a:xfrm>
            <a:off x="2876022" y="1371600"/>
            <a:ext cx="3392019" cy="1200329"/>
          </a:xfrm>
          <a:prstGeom prst="rect">
            <a:avLst/>
          </a:prstGeom>
          <a:noFill/>
        </p:spPr>
        <p:txBody>
          <a:bodyPr wrap="none" rtlCol="0">
            <a:spAutoFit/>
          </a:bodyPr>
          <a:lstStyle/>
          <a:p>
            <a:pPr algn="ctr"/>
            <a:r>
              <a:rPr lang="en-US" sz="7200" b="1" dirty="0" smtClean="0">
                <a:solidFill>
                  <a:schemeClr val="tx2">
                    <a:lumMod val="60000"/>
                    <a:lumOff val="40000"/>
                  </a:schemeClr>
                </a:solidFill>
              </a:rPr>
              <a:t>Level 2A</a:t>
            </a:r>
            <a:endParaRPr lang="en-US" sz="7200" b="1" dirty="0">
              <a:solidFill>
                <a:schemeClr val="tx2">
                  <a:lumMod val="60000"/>
                  <a:lumOff val="40000"/>
                </a:schemeClr>
              </a:solidFill>
            </a:endParaRPr>
          </a:p>
        </p:txBody>
      </p:sp>
      <p:sp>
        <p:nvSpPr>
          <p:cNvPr id="4" name="TextBox 3"/>
          <p:cNvSpPr txBox="1"/>
          <p:nvPr/>
        </p:nvSpPr>
        <p:spPr>
          <a:xfrm>
            <a:off x="2015979" y="3257729"/>
            <a:ext cx="5112169" cy="1200329"/>
          </a:xfrm>
          <a:prstGeom prst="rect">
            <a:avLst/>
          </a:prstGeom>
          <a:noFill/>
        </p:spPr>
        <p:txBody>
          <a:bodyPr wrap="none" rtlCol="0">
            <a:spAutoFit/>
          </a:bodyPr>
          <a:lstStyle/>
          <a:p>
            <a:pPr algn="ctr"/>
            <a:r>
              <a:rPr lang="en-US" sz="2400" b="1" dirty="0">
                <a:solidFill>
                  <a:schemeClr val="tx2">
                    <a:lumMod val="60000"/>
                    <a:lumOff val="40000"/>
                  </a:schemeClr>
                </a:solidFill>
              </a:rPr>
              <a:t>Use this level if multiplication </a:t>
            </a:r>
          </a:p>
          <a:p>
            <a:pPr algn="ctr"/>
            <a:r>
              <a:rPr lang="en-US" sz="2400" b="1" dirty="0">
                <a:solidFill>
                  <a:schemeClr val="tx2">
                    <a:lumMod val="60000"/>
                    <a:lumOff val="40000"/>
                  </a:schemeClr>
                </a:solidFill>
              </a:rPr>
              <a:t>has been introduced to your students, </a:t>
            </a:r>
          </a:p>
          <a:p>
            <a:pPr algn="ctr"/>
            <a:r>
              <a:rPr lang="en-US" sz="2400" b="1" i="1" u="sng" dirty="0">
                <a:solidFill>
                  <a:schemeClr val="tx2">
                    <a:lumMod val="60000"/>
                    <a:lumOff val="40000"/>
                  </a:schemeClr>
                </a:solidFill>
              </a:rPr>
              <a:t>but ratios have not been introduced.</a:t>
            </a:r>
          </a:p>
        </p:txBody>
      </p:sp>
      <p:sp>
        <p:nvSpPr>
          <p:cNvPr id="5" name="TextBox 4"/>
          <p:cNvSpPr txBox="1"/>
          <p:nvPr/>
        </p:nvSpPr>
        <p:spPr>
          <a:xfrm>
            <a:off x="2183123" y="304800"/>
            <a:ext cx="4738541" cy="1200329"/>
          </a:xfrm>
          <a:prstGeom prst="rect">
            <a:avLst/>
          </a:prstGeom>
          <a:noFill/>
        </p:spPr>
        <p:txBody>
          <a:bodyPr wrap="none" rtlCol="0">
            <a:spAutoFit/>
          </a:bodyPr>
          <a:lstStyle/>
          <a:p>
            <a:pPr algn="ctr"/>
            <a:r>
              <a:rPr lang="en-US" sz="7200" b="1" dirty="0" smtClean="0">
                <a:solidFill>
                  <a:schemeClr val="tx2">
                    <a:lumMod val="60000"/>
                    <a:lumOff val="40000"/>
                  </a:schemeClr>
                </a:solidFill>
              </a:rPr>
              <a:t>Bonus Level</a:t>
            </a:r>
            <a:endParaRPr lang="en-US" sz="7200" b="1" dirty="0">
              <a:solidFill>
                <a:schemeClr val="tx2">
                  <a:lumMod val="60000"/>
                  <a:lumOff val="40000"/>
                </a:schemeClr>
              </a:solidFill>
            </a:endParaRPr>
          </a:p>
        </p:txBody>
      </p:sp>
    </p:spTree>
    <p:extLst>
      <p:ext uri="{BB962C8B-B14F-4D97-AF65-F5344CB8AC3E}">
        <p14:creationId xmlns:p14="http://schemas.microsoft.com/office/powerpoint/2010/main" val="15733689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0"/>
            <a:ext cx="9144000" cy="6858000"/>
            <a:chOff x="0" y="0"/>
            <a:chExt cx="9144000" cy="6858000"/>
          </a:xfrm>
        </p:grpSpPr>
        <p:sp>
          <p:nvSpPr>
            <p:cNvPr id="118" name="Rectangle 117"/>
            <p:cNvSpPr/>
            <p:nvPr/>
          </p:nvSpPr>
          <p:spPr>
            <a:xfrm>
              <a:off x="2819400" y="0"/>
              <a:ext cx="35052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632460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0" y="0"/>
              <a:ext cx="9144000" cy="609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grpSp>
      <p:grpSp>
        <p:nvGrpSpPr>
          <p:cNvPr id="2" name="Group 1"/>
          <p:cNvGrpSpPr/>
          <p:nvPr/>
        </p:nvGrpSpPr>
        <p:grpSpPr>
          <a:xfrm>
            <a:off x="3810000" y="1016379"/>
            <a:ext cx="1788920" cy="1041021"/>
            <a:chOff x="3810000" y="1016379"/>
            <a:chExt cx="1788920" cy="1041021"/>
          </a:xfrm>
          <a:solidFill>
            <a:schemeClr val="bg1"/>
          </a:solidFill>
        </p:grpSpPr>
        <p:sp>
          <p:nvSpPr>
            <p:cNvPr id="82" name="Cube 81"/>
            <p:cNvSpPr/>
            <p:nvPr/>
          </p:nvSpPr>
          <p:spPr>
            <a:xfrm>
              <a:off x="3937000" y="14114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Cube 85"/>
            <p:cNvSpPr/>
            <p:nvPr/>
          </p:nvSpPr>
          <p:spPr>
            <a:xfrm>
              <a:off x="3937000" y="1016379"/>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Cube 93"/>
            <p:cNvSpPr/>
            <p:nvPr/>
          </p:nvSpPr>
          <p:spPr>
            <a:xfrm>
              <a:off x="4318000" y="14114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Cube 97"/>
            <p:cNvSpPr/>
            <p:nvPr/>
          </p:nvSpPr>
          <p:spPr>
            <a:xfrm>
              <a:off x="4318000" y="1016379"/>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Cube 105"/>
            <p:cNvSpPr/>
            <p:nvPr/>
          </p:nvSpPr>
          <p:spPr>
            <a:xfrm>
              <a:off x="4699000" y="14114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Cube 169"/>
            <p:cNvSpPr/>
            <p:nvPr/>
          </p:nvSpPr>
          <p:spPr>
            <a:xfrm>
              <a:off x="5080000" y="14114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5" name="Cube 434"/>
            <p:cNvSpPr/>
            <p:nvPr/>
          </p:nvSpPr>
          <p:spPr>
            <a:xfrm>
              <a:off x="3810000" y="15384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9" name="Cube 438"/>
            <p:cNvSpPr/>
            <p:nvPr/>
          </p:nvSpPr>
          <p:spPr>
            <a:xfrm>
              <a:off x="3810000" y="1143379"/>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7" name="Cube 446"/>
            <p:cNvSpPr/>
            <p:nvPr/>
          </p:nvSpPr>
          <p:spPr>
            <a:xfrm>
              <a:off x="4191000" y="15384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1" name="Cube 450"/>
            <p:cNvSpPr/>
            <p:nvPr/>
          </p:nvSpPr>
          <p:spPr>
            <a:xfrm>
              <a:off x="4191000" y="1143379"/>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9" name="Cube 458"/>
            <p:cNvSpPr/>
            <p:nvPr/>
          </p:nvSpPr>
          <p:spPr>
            <a:xfrm>
              <a:off x="4572000" y="15384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1" name="Cube 470"/>
            <p:cNvSpPr/>
            <p:nvPr/>
          </p:nvSpPr>
          <p:spPr>
            <a:xfrm>
              <a:off x="4953000" y="15384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0" name="TextBox 549"/>
          <p:cNvSpPr txBox="1"/>
          <p:nvPr/>
        </p:nvSpPr>
        <p:spPr>
          <a:xfrm>
            <a:off x="6822532" y="6642556"/>
            <a:ext cx="2321468" cy="215444"/>
          </a:xfrm>
          <a:prstGeom prst="rect">
            <a:avLst/>
          </a:prstGeom>
          <a:noFill/>
        </p:spPr>
        <p:txBody>
          <a:bodyPr wrap="none" rtlCol="0">
            <a:spAutoFit/>
          </a:bodyPr>
          <a:lstStyle/>
          <a:p>
            <a:pPr algn="r"/>
            <a:r>
              <a:rPr lang="en-US" sz="800" b="1" dirty="0" smtClean="0"/>
              <a:t>Find more resources at </a:t>
            </a:r>
            <a:r>
              <a:rPr lang="en-US" sz="800" b="1" dirty="0" smtClean="0">
                <a:hlinkClick r:id="rId2"/>
              </a:rPr>
              <a:t>www.stevewyborney.com</a:t>
            </a:r>
            <a:r>
              <a:rPr lang="en-US" sz="800" b="1" dirty="0" smtClean="0"/>
              <a:t> </a:t>
            </a:r>
            <a:endParaRPr lang="en-US" sz="800" b="1" dirty="0"/>
          </a:p>
        </p:txBody>
      </p:sp>
      <p:sp>
        <p:nvSpPr>
          <p:cNvPr id="55" name="Rectangle 54"/>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1:  </a:t>
            </a:r>
            <a:r>
              <a:rPr lang="en-US" sz="1000" dirty="0" smtClean="0">
                <a:solidFill>
                  <a:schemeClr val="tx1"/>
                </a:solidFill>
              </a:rPr>
              <a:t>How do you see this structure?  How else can you see it?  How many cubes are there? </a:t>
            </a:r>
            <a:endParaRPr lang="en-US" sz="1000" dirty="0">
              <a:solidFill>
                <a:schemeClr val="tx1"/>
              </a:solidFill>
            </a:endParaRPr>
          </a:p>
        </p:txBody>
      </p:sp>
    </p:spTree>
    <p:extLst>
      <p:ext uri="{BB962C8B-B14F-4D97-AF65-F5344CB8AC3E}">
        <p14:creationId xmlns:p14="http://schemas.microsoft.com/office/powerpoint/2010/main" val="3979487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5"/>
                                        </p:tgtEl>
                                        <p:attrNameLst>
                                          <p:attrName>style.visibility</p:attrName>
                                        </p:attrNameLst>
                                      </p:cBhvr>
                                      <p:to>
                                        <p:strVal val="visible"/>
                                      </p:to>
                                    </p:set>
                                    <p:animEffect transition="in" filter="fade">
                                      <p:cBhvr>
                                        <p:cTn id="10"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Group 61"/>
          <p:cNvGrpSpPr/>
          <p:nvPr/>
        </p:nvGrpSpPr>
        <p:grpSpPr>
          <a:xfrm>
            <a:off x="3810000" y="1014788"/>
            <a:ext cx="1788920" cy="1041021"/>
            <a:chOff x="3810000" y="1016379"/>
            <a:chExt cx="1788920" cy="1041021"/>
          </a:xfrm>
        </p:grpSpPr>
        <p:sp>
          <p:nvSpPr>
            <p:cNvPr id="63" name="Cube 62"/>
            <p:cNvSpPr/>
            <p:nvPr/>
          </p:nvSpPr>
          <p:spPr>
            <a:xfrm>
              <a:off x="3937000" y="14114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Cube 63"/>
            <p:cNvSpPr/>
            <p:nvPr/>
          </p:nvSpPr>
          <p:spPr>
            <a:xfrm>
              <a:off x="3937000" y="1016379"/>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Cube 64"/>
            <p:cNvSpPr/>
            <p:nvPr/>
          </p:nvSpPr>
          <p:spPr>
            <a:xfrm>
              <a:off x="4318000" y="14114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Cube 65"/>
            <p:cNvSpPr/>
            <p:nvPr/>
          </p:nvSpPr>
          <p:spPr>
            <a:xfrm>
              <a:off x="4318000" y="1016379"/>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Cube 66"/>
            <p:cNvSpPr/>
            <p:nvPr/>
          </p:nvSpPr>
          <p:spPr>
            <a:xfrm>
              <a:off x="4699000" y="14114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Cube 69"/>
            <p:cNvSpPr/>
            <p:nvPr/>
          </p:nvSpPr>
          <p:spPr>
            <a:xfrm>
              <a:off x="5080000" y="14114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Cube 70"/>
            <p:cNvSpPr/>
            <p:nvPr/>
          </p:nvSpPr>
          <p:spPr>
            <a:xfrm>
              <a:off x="3810000" y="153848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Cube 71"/>
            <p:cNvSpPr/>
            <p:nvPr/>
          </p:nvSpPr>
          <p:spPr>
            <a:xfrm>
              <a:off x="3810000" y="1143379"/>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Cube 73"/>
            <p:cNvSpPr/>
            <p:nvPr/>
          </p:nvSpPr>
          <p:spPr>
            <a:xfrm>
              <a:off x="4191000" y="153848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Cube 74"/>
            <p:cNvSpPr/>
            <p:nvPr/>
          </p:nvSpPr>
          <p:spPr>
            <a:xfrm>
              <a:off x="4191000" y="1143379"/>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Cube 75"/>
            <p:cNvSpPr/>
            <p:nvPr/>
          </p:nvSpPr>
          <p:spPr>
            <a:xfrm>
              <a:off x="4572000" y="153848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Cube 80"/>
            <p:cNvSpPr/>
            <p:nvPr/>
          </p:nvSpPr>
          <p:spPr>
            <a:xfrm>
              <a:off x="4953000" y="153848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3" name="Group 82"/>
          <p:cNvGrpSpPr/>
          <p:nvPr/>
        </p:nvGrpSpPr>
        <p:grpSpPr>
          <a:xfrm>
            <a:off x="3810000" y="3198809"/>
            <a:ext cx="1788920" cy="1041021"/>
            <a:chOff x="3810000" y="3200400"/>
            <a:chExt cx="1788920" cy="1041021"/>
          </a:xfrm>
        </p:grpSpPr>
        <p:sp>
          <p:nvSpPr>
            <p:cNvPr id="84" name="Cube 83"/>
            <p:cNvSpPr/>
            <p:nvPr/>
          </p:nvSpPr>
          <p:spPr>
            <a:xfrm>
              <a:off x="3937000" y="3595501"/>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Cube 84"/>
            <p:cNvSpPr/>
            <p:nvPr/>
          </p:nvSpPr>
          <p:spPr>
            <a:xfrm>
              <a:off x="3937000" y="32004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Cube 86"/>
            <p:cNvSpPr/>
            <p:nvPr/>
          </p:nvSpPr>
          <p:spPr>
            <a:xfrm>
              <a:off x="4318000" y="3595501"/>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Cube 87"/>
            <p:cNvSpPr/>
            <p:nvPr/>
          </p:nvSpPr>
          <p:spPr>
            <a:xfrm>
              <a:off x="4318000" y="32004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Cube 88"/>
            <p:cNvSpPr/>
            <p:nvPr/>
          </p:nvSpPr>
          <p:spPr>
            <a:xfrm>
              <a:off x="4699000" y="3595501"/>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Cube 89"/>
            <p:cNvSpPr/>
            <p:nvPr/>
          </p:nvSpPr>
          <p:spPr>
            <a:xfrm>
              <a:off x="5080000" y="3595501"/>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Cube 90"/>
            <p:cNvSpPr/>
            <p:nvPr/>
          </p:nvSpPr>
          <p:spPr>
            <a:xfrm>
              <a:off x="3810000" y="3722501"/>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Cube 91"/>
            <p:cNvSpPr/>
            <p:nvPr/>
          </p:nvSpPr>
          <p:spPr>
            <a:xfrm>
              <a:off x="3810000" y="33274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Cube 92"/>
            <p:cNvSpPr/>
            <p:nvPr/>
          </p:nvSpPr>
          <p:spPr>
            <a:xfrm>
              <a:off x="4191000" y="3722501"/>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Cube 94"/>
            <p:cNvSpPr/>
            <p:nvPr/>
          </p:nvSpPr>
          <p:spPr>
            <a:xfrm>
              <a:off x="4191000" y="33274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Cube 95"/>
            <p:cNvSpPr/>
            <p:nvPr/>
          </p:nvSpPr>
          <p:spPr>
            <a:xfrm>
              <a:off x="4572000" y="3722501"/>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Cube 96"/>
            <p:cNvSpPr/>
            <p:nvPr/>
          </p:nvSpPr>
          <p:spPr>
            <a:xfrm>
              <a:off x="4953000" y="3722501"/>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9" name="Group 98"/>
          <p:cNvGrpSpPr/>
          <p:nvPr/>
        </p:nvGrpSpPr>
        <p:grpSpPr>
          <a:xfrm>
            <a:off x="3810000" y="5332409"/>
            <a:ext cx="1788920" cy="1041021"/>
            <a:chOff x="3810000" y="5334000"/>
            <a:chExt cx="1788920" cy="1041021"/>
          </a:xfrm>
        </p:grpSpPr>
        <p:sp>
          <p:nvSpPr>
            <p:cNvPr id="100" name="Cube 99"/>
            <p:cNvSpPr/>
            <p:nvPr/>
          </p:nvSpPr>
          <p:spPr>
            <a:xfrm>
              <a:off x="3937000" y="5729101"/>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Cube 100"/>
            <p:cNvSpPr/>
            <p:nvPr/>
          </p:nvSpPr>
          <p:spPr>
            <a:xfrm>
              <a:off x="3937000" y="533400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Cube 101"/>
            <p:cNvSpPr/>
            <p:nvPr/>
          </p:nvSpPr>
          <p:spPr>
            <a:xfrm>
              <a:off x="4318000" y="5729101"/>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Cube 102"/>
            <p:cNvSpPr/>
            <p:nvPr/>
          </p:nvSpPr>
          <p:spPr>
            <a:xfrm>
              <a:off x="4318000" y="533400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Cube 103"/>
            <p:cNvSpPr/>
            <p:nvPr/>
          </p:nvSpPr>
          <p:spPr>
            <a:xfrm>
              <a:off x="4699000" y="5729101"/>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Cube 104"/>
            <p:cNvSpPr/>
            <p:nvPr/>
          </p:nvSpPr>
          <p:spPr>
            <a:xfrm>
              <a:off x="5080000" y="5729101"/>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Cube 106"/>
            <p:cNvSpPr/>
            <p:nvPr/>
          </p:nvSpPr>
          <p:spPr>
            <a:xfrm>
              <a:off x="3810000" y="5856101"/>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Cube 107"/>
            <p:cNvSpPr/>
            <p:nvPr/>
          </p:nvSpPr>
          <p:spPr>
            <a:xfrm>
              <a:off x="3810000" y="546100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Cube 108"/>
            <p:cNvSpPr/>
            <p:nvPr/>
          </p:nvSpPr>
          <p:spPr>
            <a:xfrm>
              <a:off x="4191000" y="5856101"/>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Cube 109"/>
            <p:cNvSpPr/>
            <p:nvPr/>
          </p:nvSpPr>
          <p:spPr>
            <a:xfrm>
              <a:off x="4191000" y="546100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Cube 110"/>
            <p:cNvSpPr/>
            <p:nvPr/>
          </p:nvSpPr>
          <p:spPr>
            <a:xfrm>
              <a:off x="4572000" y="5856101"/>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Cube 111"/>
            <p:cNvSpPr/>
            <p:nvPr/>
          </p:nvSpPr>
          <p:spPr>
            <a:xfrm>
              <a:off x="4953000" y="5856101"/>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p:cNvGrpSpPr/>
          <p:nvPr/>
        </p:nvGrpSpPr>
        <p:grpSpPr>
          <a:xfrm>
            <a:off x="0" y="0"/>
            <a:ext cx="9144000" cy="6858000"/>
            <a:chOff x="0" y="0"/>
            <a:chExt cx="9144000" cy="6858000"/>
          </a:xfrm>
        </p:grpSpPr>
        <p:sp>
          <p:nvSpPr>
            <p:cNvPr id="118" name="Rectangle 117"/>
            <p:cNvSpPr/>
            <p:nvPr/>
          </p:nvSpPr>
          <p:spPr>
            <a:xfrm>
              <a:off x="2819400" y="0"/>
              <a:ext cx="35052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632460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0" y="0"/>
              <a:ext cx="9144000" cy="609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grpSp>
      <p:grpSp>
        <p:nvGrpSpPr>
          <p:cNvPr id="2" name="Group 1"/>
          <p:cNvGrpSpPr/>
          <p:nvPr/>
        </p:nvGrpSpPr>
        <p:grpSpPr>
          <a:xfrm>
            <a:off x="3810000" y="1016379"/>
            <a:ext cx="1788920" cy="1041021"/>
            <a:chOff x="3810000" y="1016379"/>
            <a:chExt cx="1788920" cy="1041021"/>
          </a:xfrm>
          <a:solidFill>
            <a:schemeClr val="bg1"/>
          </a:solidFill>
        </p:grpSpPr>
        <p:sp>
          <p:nvSpPr>
            <p:cNvPr id="82" name="Cube 81"/>
            <p:cNvSpPr/>
            <p:nvPr/>
          </p:nvSpPr>
          <p:spPr>
            <a:xfrm>
              <a:off x="3937000" y="14114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Cube 85"/>
            <p:cNvSpPr/>
            <p:nvPr/>
          </p:nvSpPr>
          <p:spPr>
            <a:xfrm>
              <a:off x="3937000" y="1016379"/>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Cube 93"/>
            <p:cNvSpPr/>
            <p:nvPr/>
          </p:nvSpPr>
          <p:spPr>
            <a:xfrm>
              <a:off x="4318000" y="14114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Cube 97"/>
            <p:cNvSpPr/>
            <p:nvPr/>
          </p:nvSpPr>
          <p:spPr>
            <a:xfrm>
              <a:off x="4318000" y="1016379"/>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Cube 105"/>
            <p:cNvSpPr/>
            <p:nvPr/>
          </p:nvSpPr>
          <p:spPr>
            <a:xfrm>
              <a:off x="4699000" y="14114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Cube 169"/>
            <p:cNvSpPr/>
            <p:nvPr/>
          </p:nvSpPr>
          <p:spPr>
            <a:xfrm>
              <a:off x="5080000" y="14114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5" name="Cube 434"/>
            <p:cNvSpPr/>
            <p:nvPr/>
          </p:nvSpPr>
          <p:spPr>
            <a:xfrm>
              <a:off x="3810000" y="15384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9" name="Cube 438"/>
            <p:cNvSpPr/>
            <p:nvPr/>
          </p:nvSpPr>
          <p:spPr>
            <a:xfrm>
              <a:off x="3810000" y="1143379"/>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7" name="Cube 446"/>
            <p:cNvSpPr/>
            <p:nvPr/>
          </p:nvSpPr>
          <p:spPr>
            <a:xfrm>
              <a:off x="4191000" y="15384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1" name="Cube 450"/>
            <p:cNvSpPr/>
            <p:nvPr/>
          </p:nvSpPr>
          <p:spPr>
            <a:xfrm>
              <a:off x="4191000" y="1143379"/>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9" name="Cube 458"/>
            <p:cNvSpPr/>
            <p:nvPr/>
          </p:nvSpPr>
          <p:spPr>
            <a:xfrm>
              <a:off x="4572000" y="15384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1" name="Cube 470"/>
            <p:cNvSpPr/>
            <p:nvPr/>
          </p:nvSpPr>
          <p:spPr>
            <a:xfrm>
              <a:off x="4953000" y="15384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0" name="TextBox 549"/>
          <p:cNvSpPr txBox="1"/>
          <p:nvPr/>
        </p:nvSpPr>
        <p:spPr>
          <a:xfrm>
            <a:off x="6822532" y="6642556"/>
            <a:ext cx="2321468" cy="215444"/>
          </a:xfrm>
          <a:prstGeom prst="rect">
            <a:avLst/>
          </a:prstGeom>
          <a:noFill/>
        </p:spPr>
        <p:txBody>
          <a:bodyPr wrap="none" rtlCol="0">
            <a:spAutoFit/>
          </a:bodyPr>
          <a:lstStyle/>
          <a:p>
            <a:pPr algn="r"/>
            <a:r>
              <a:rPr lang="en-US" sz="800" b="1" dirty="0" smtClean="0"/>
              <a:t>Find more resources at </a:t>
            </a:r>
            <a:r>
              <a:rPr lang="en-US" sz="800" b="1" dirty="0" smtClean="0">
                <a:hlinkClick r:id="rId2"/>
              </a:rPr>
              <a:t>www.stevewyborney.com</a:t>
            </a:r>
            <a:r>
              <a:rPr lang="en-US" sz="800" b="1" dirty="0" smtClean="0"/>
              <a:t> </a:t>
            </a:r>
            <a:endParaRPr lang="en-US" sz="800" b="1" dirty="0"/>
          </a:p>
        </p:txBody>
      </p:sp>
      <p:grpSp>
        <p:nvGrpSpPr>
          <p:cNvPr id="3" name="Group 2"/>
          <p:cNvGrpSpPr/>
          <p:nvPr/>
        </p:nvGrpSpPr>
        <p:grpSpPr>
          <a:xfrm>
            <a:off x="3810000" y="3200400"/>
            <a:ext cx="1788920" cy="1041021"/>
            <a:chOff x="3810000" y="3200400"/>
            <a:chExt cx="1788920" cy="1041021"/>
          </a:xfrm>
          <a:solidFill>
            <a:schemeClr val="bg1"/>
          </a:solidFill>
        </p:grpSpPr>
        <p:sp>
          <p:nvSpPr>
            <p:cNvPr id="202" name="Cube 201"/>
            <p:cNvSpPr/>
            <p:nvPr/>
          </p:nvSpPr>
          <p:spPr>
            <a:xfrm>
              <a:off x="3937000" y="3595501"/>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Cube 202"/>
            <p:cNvSpPr/>
            <p:nvPr/>
          </p:nvSpPr>
          <p:spPr>
            <a:xfrm>
              <a:off x="3937000" y="32004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Cube 203"/>
            <p:cNvSpPr/>
            <p:nvPr/>
          </p:nvSpPr>
          <p:spPr>
            <a:xfrm>
              <a:off x="4318000" y="3595501"/>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Cube 204"/>
            <p:cNvSpPr/>
            <p:nvPr/>
          </p:nvSpPr>
          <p:spPr>
            <a:xfrm>
              <a:off x="4318000" y="32004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Cube 205"/>
            <p:cNvSpPr/>
            <p:nvPr/>
          </p:nvSpPr>
          <p:spPr>
            <a:xfrm>
              <a:off x="4699000" y="3595501"/>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Cube 207"/>
            <p:cNvSpPr/>
            <p:nvPr/>
          </p:nvSpPr>
          <p:spPr>
            <a:xfrm>
              <a:off x="5080000" y="3595501"/>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Cube 208"/>
            <p:cNvSpPr/>
            <p:nvPr/>
          </p:nvSpPr>
          <p:spPr>
            <a:xfrm>
              <a:off x="3810000" y="3722501"/>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Cube 209"/>
            <p:cNvSpPr/>
            <p:nvPr/>
          </p:nvSpPr>
          <p:spPr>
            <a:xfrm>
              <a:off x="3810000" y="33274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Cube 210"/>
            <p:cNvSpPr/>
            <p:nvPr/>
          </p:nvSpPr>
          <p:spPr>
            <a:xfrm>
              <a:off x="4191000" y="3722501"/>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Cube 211"/>
            <p:cNvSpPr/>
            <p:nvPr/>
          </p:nvSpPr>
          <p:spPr>
            <a:xfrm>
              <a:off x="4191000" y="33274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Cube 212"/>
            <p:cNvSpPr/>
            <p:nvPr/>
          </p:nvSpPr>
          <p:spPr>
            <a:xfrm>
              <a:off x="4572000" y="3722501"/>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Cube 214"/>
            <p:cNvSpPr/>
            <p:nvPr/>
          </p:nvSpPr>
          <p:spPr>
            <a:xfrm>
              <a:off x="4953000" y="3722501"/>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4"/>
          <p:cNvGrpSpPr/>
          <p:nvPr/>
        </p:nvGrpSpPr>
        <p:grpSpPr>
          <a:xfrm>
            <a:off x="3810000" y="5334000"/>
            <a:ext cx="1788920" cy="1041021"/>
            <a:chOff x="3810000" y="5334000"/>
            <a:chExt cx="1788920" cy="1041021"/>
          </a:xfrm>
          <a:solidFill>
            <a:schemeClr val="bg1"/>
          </a:solidFill>
        </p:grpSpPr>
        <p:sp>
          <p:nvSpPr>
            <p:cNvPr id="216" name="Cube 215"/>
            <p:cNvSpPr/>
            <p:nvPr/>
          </p:nvSpPr>
          <p:spPr>
            <a:xfrm>
              <a:off x="3937000" y="5729101"/>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Cube 216"/>
            <p:cNvSpPr/>
            <p:nvPr/>
          </p:nvSpPr>
          <p:spPr>
            <a:xfrm>
              <a:off x="3937000" y="53340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Cube 217"/>
            <p:cNvSpPr/>
            <p:nvPr/>
          </p:nvSpPr>
          <p:spPr>
            <a:xfrm>
              <a:off x="4318000" y="5729101"/>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Cube 218"/>
            <p:cNvSpPr/>
            <p:nvPr/>
          </p:nvSpPr>
          <p:spPr>
            <a:xfrm>
              <a:off x="4318000" y="53340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Cube 219"/>
            <p:cNvSpPr/>
            <p:nvPr/>
          </p:nvSpPr>
          <p:spPr>
            <a:xfrm>
              <a:off x="4699000" y="5729101"/>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Cube 221"/>
            <p:cNvSpPr/>
            <p:nvPr/>
          </p:nvSpPr>
          <p:spPr>
            <a:xfrm>
              <a:off x="5080000" y="5729101"/>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Cube 222"/>
            <p:cNvSpPr/>
            <p:nvPr/>
          </p:nvSpPr>
          <p:spPr>
            <a:xfrm>
              <a:off x="3810000" y="5856101"/>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Cube 223"/>
            <p:cNvSpPr/>
            <p:nvPr/>
          </p:nvSpPr>
          <p:spPr>
            <a:xfrm>
              <a:off x="3810000" y="54610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 name="Cube 224"/>
            <p:cNvSpPr/>
            <p:nvPr/>
          </p:nvSpPr>
          <p:spPr>
            <a:xfrm>
              <a:off x="4191000" y="5856101"/>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Cube 225"/>
            <p:cNvSpPr/>
            <p:nvPr/>
          </p:nvSpPr>
          <p:spPr>
            <a:xfrm>
              <a:off x="4191000" y="546100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7" name="Cube 226"/>
            <p:cNvSpPr/>
            <p:nvPr/>
          </p:nvSpPr>
          <p:spPr>
            <a:xfrm>
              <a:off x="4572000" y="5856101"/>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Cube 228"/>
            <p:cNvSpPr/>
            <p:nvPr/>
          </p:nvSpPr>
          <p:spPr>
            <a:xfrm>
              <a:off x="4953000" y="5856101"/>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 name="Rectangle 54"/>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2:  </a:t>
            </a:r>
            <a:r>
              <a:rPr lang="en-US" sz="1000" dirty="0" smtClean="0">
                <a:solidFill>
                  <a:schemeClr val="tx1"/>
                </a:solidFill>
              </a:rPr>
              <a:t>I’m going to make 2 copies of this structure...</a:t>
            </a:r>
            <a:endParaRPr lang="en-US" sz="1000" dirty="0">
              <a:solidFill>
                <a:schemeClr val="tx1"/>
              </a:solidFill>
            </a:endParaRPr>
          </a:p>
        </p:txBody>
      </p:sp>
      <p:sp>
        <p:nvSpPr>
          <p:cNvPr id="56" name="Rectangle 55"/>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2:  </a:t>
            </a:r>
            <a:r>
              <a:rPr lang="en-US" sz="1000" dirty="0" smtClean="0">
                <a:solidFill>
                  <a:schemeClr val="tx1"/>
                </a:solidFill>
              </a:rPr>
              <a:t>Now look carefully at the top structure.  I’m going to change the colors…</a:t>
            </a:r>
            <a:endParaRPr lang="en-US" sz="1000" dirty="0">
              <a:solidFill>
                <a:schemeClr val="tx1"/>
              </a:solidFill>
            </a:endParaRPr>
          </a:p>
        </p:txBody>
      </p:sp>
      <p:sp>
        <p:nvSpPr>
          <p:cNvPr id="57" name="Rectangle 56"/>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2:  </a:t>
            </a:r>
            <a:r>
              <a:rPr lang="en-US" sz="1000" dirty="0" smtClean="0">
                <a:solidFill>
                  <a:schemeClr val="tx1"/>
                </a:solidFill>
              </a:rPr>
              <a:t>What do you </a:t>
            </a:r>
            <a:r>
              <a:rPr lang="en-US" sz="1000" dirty="0">
                <a:solidFill>
                  <a:schemeClr val="tx1"/>
                </a:solidFill>
              </a:rPr>
              <a:t>notice? </a:t>
            </a:r>
            <a:r>
              <a:rPr lang="en-US" sz="1000" dirty="0" smtClean="0">
                <a:solidFill>
                  <a:schemeClr val="tx1"/>
                </a:solidFill>
              </a:rPr>
              <a:t>      (discussion)</a:t>
            </a:r>
            <a:endParaRPr lang="en-US" sz="1000" dirty="0">
              <a:solidFill>
                <a:schemeClr val="tx1"/>
              </a:solidFill>
            </a:endParaRPr>
          </a:p>
        </p:txBody>
      </p:sp>
      <p:sp>
        <p:nvSpPr>
          <p:cNvPr id="58" name="Rectangle 57"/>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2:  </a:t>
            </a:r>
            <a:r>
              <a:rPr lang="en-US" sz="1000" dirty="0" smtClean="0">
                <a:solidFill>
                  <a:schemeClr val="tx1"/>
                </a:solidFill>
              </a:rPr>
              <a:t>Now </a:t>
            </a:r>
            <a:r>
              <a:rPr lang="en-US" sz="1000" dirty="0">
                <a:solidFill>
                  <a:schemeClr val="tx1"/>
                </a:solidFill>
              </a:rPr>
              <a:t>look carefully at the </a:t>
            </a:r>
            <a:r>
              <a:rPr lang="en-US" sz="1000" dirty="0" smtClean="0">
                <a:solidFill>
                  <a:schemeClr val="tx1"/>
                </a:solidFill>
              </a:rPr>
              <a:t>middle </a:t>
            </a:r>
            <a:r>
              <a:rPr lang="en-US" sz="1000" dirty="0">
                <a:solidFill>
                  <a:schemeClr val="tx1"/>
                </a:solidFill>
              </a:rPr>
              <a:t>structure.  I’m going to change the colors</a:t>
            </a:r>
            <a:r>
              <a:rPr lang="en-US" sz="1000" dirty="0" smtClean="0">
                <a:solidFill>
                  <a:schemeClr val="tx1"/>
                </a:solidFill>
              </a:rPr>
              <a:t>…</a:t>
            </a:r>
            <a:endParaRPr lang="en-US" sz="1000" dirty="0">
              <a:solidFill>
                <a:schemeClr val="tx1"/>
              </a:solidFill>
            </a:endParaRPr>
          </a:p>
        </p:txBody>
      </p:sp>
      <p:sp>
        <p:nvSpPr>
          <p:cNvPr id="59" name="Rectangle 58"/>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2:  </a:t>
            </a:r>
            <a:r>
              <a:rPr lang="en-US" sz="1000" dirty="0" smtClean="0">
                <a:solidFill>
                  <a:schemeClr val="tx1"/>
                </a:solidFill>
              </a:rPr>
              <a:t>What do </a:t>
            </a:r>
            <a:r>
              <a:rPr lang="en-US" sz="1000" dirty="0">
                <a:solidFill>
                  <a:schemeClr val="tx1"/>
                </a:solidFill>
              </a:rPr>
              <a:t>you notice?       (discussion</a:t>
            </a:r>
            <a:r>
              <a:rPr lang="en-US" sz="1000" dirty="0" smtClean="0">
                <a:solidFill>
                  <a:schemeClr val="tx1"/>
                </a:solidFill>
              </a:rPr>
              <a:t>)</a:t>
            </a:r>
            <a:endParaRPr lang="en-US" sz="1000" dirty="0">
              <a:solidFill>
                <a:schemeClr val="tx1"/>
              </a:solidFill>
            </a:endParaRPr>
          </a:p>
        </p:txBody>
      </p:sp>
      <p:sp>
        <p:nvSpPr>
          <p:cNvPr id="60" name="Rectangle 59"/>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2:  </a:t>
            </a:r>
            <a:r>
              <a:rPr lang="en-US" sz="1000" dirty="0" smtClean="0">
                <a:solidFill>
                  <a:schemeClr val="tx1"/>
                </a:solidFill>
              </a:rPr>
              <a:t>Now look </a:t>
            </a:r>
            <a:r>
              <a:rPr lang="en-US" sz="1000" dirty="0">
                <a:solidFill>
                  <a:schemeClr val="tx1"/>
                </a:solidFill>
              </a:rPr>
              <a:t>carefully at the </a:t>
            </a:r>
            <a:r>
              <a:rPr lang="en-US" sz="1000" dirty="0" smtClean="0">
                <a:solidFill>
                  <a:schemeClr val="tx1"/>
                </a:solidFill>
              </a:rPr>
              <a:t>bottom structure</a:t>
            </a:r>
            <a:r>
              <a:rPr lang="en-US" sz="1000" dirty="0">
                <a:solidFill>
                  <a:schemeClr val="tx1"/>
                </a:solidFill>
              </a:rPr>
              <a:t>.  I’m going to change the colors</a:t>
            </a:r>
            <a:r>
              <a:rPr lang="en-US" sz="1000" dirty="0" smtClean="0">
                <a:solidFill>
                  <a:schemeClr val="tx1"/>
                </a:solidFill>
              </a:rPr>
              <a:t>…</a:t>
            </a:r>
            <a:endParaRPr lang="en-US" sz="1000" dirty="0">
              <a:solidFill>
                <a:schemeClr val="tx1"/>
              </a:solidFill>
            </a:endParaRPr>
          </a:p>
        </p:txBody>
      </p:sp>
      <p:sp>
        <p:nvSpPr>
          <p:cNvPr id="61" name="Rectangle 60"/>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2:  </a:t>
            </a:r>
            <a:r>
              <a:rPr lang="en-US" sz="1000" dirty="0" smtClean="0">
                <a:solidFill>
                  <a:schemeClr val="tx1"/>
                </a:solidFill>
              </a:rPr>
              <a:t>What do </a:t>
            </a:r>
            <a:r>
              <a:rPr lang="en-US" sz="1000" dirty="0">
                <a:solidFill>
                  <a:schemeClr val="tx1"/>
                </a:solidFill>
              </a:rPr>
              <a:t>you notice?       (discussion) </a:t>
            </a:r>
          </a:p>
        </p:txBody>
      </p:sp>
    </p:spTree>
    <p:extLst>
      <p:ext uri="{BB962C8B-B14F-4D97-AF65-F5344CB8AC3E}">
        <p14:creationId xmlns:p14="http://schemas.microsoft.com/office/powerpoint/2010/main" val="2304701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fade">
                                      <p:cBhvr>
                                        <p:cTn id="7" dur="500"/>
                                        <p:tgtEl>
                                          <p:spTgt spid="5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par>
                          <p:cTn id="17" fill="hold">
                            <p:stCondLst>
                              <p:cond delay="1000"/>
                            </p:stCondLst>
                            <p:childTnLst>
                              <p:par>
                                <p:cTn id="18" presetID="1" presetClass="entr" presetSubtype="0" fill="hold" nodeType="afterEffect">
                                  <p:stCondLst>
                                    <p:cond delay="0"/>
                                  </p:stCondLst>
                                  <p:childTnLst>
                                    <p:set>
                                      <p:cBhvr>
                                        <p:cTn id="19" dur="1" fill="hold">
                                          <p:stCondLst>
                                            <p:cond delay="0"/>
                                          </p:stCondLst>
                                        </p:cTn>
                                        <p:tgtEl>
                                          <p:spTgt spid="62"/>
                                        </p:tgtEl>
                                        <p:attrNameLst>
                                          <p:attrName>style.visibility</p:attrName>
                                        </p:attrNameLst>
                                      </p:cBhvr>
                                      <p:to>
                                        <p:strVal val="visible"/>
                                      </p:to>
                                    </p:set>
                                  </p:childTnLst>
                                </p:cTn>
                              </p:par>
                            </p:childTnLst>
                          </p:cTn>
                        </p:par>
                        <p:par>
                          <p:cTn id="20" fill="hold">
                            <p:stCondLst>
                              <p:cond delay="1000"/>
                            </p:stCondLst>
                            <p:childTnLst>
                              <p:par>
                                <p:cTn id="21" presetID="1" presetClass="entr" presetSubtype="0" fill="hold" nodeType="afterEffect">
                                  <p:stCondLst>
                                    <p:cond delay="0"/>
                                  </p:stCondLst>
                                  <p:childTnLst>
                                    <p:set>
                                      <p:cBhvr>
                                        <p:cTn id="22" dur="1" fill="hold">
                                          <p:stCondLst>
                                            <p:cond delay="0"/>
                                          </p:stCondLst>
                                        </p:cTn>
                                        <p:tgtEl>
                                          <p:spTgt spid="83"/>
                                        </p:tgtEl>
                                        <p:attrNameLst>
                                          <p:attrName>style.visibility</p:attrName>
                                        </p:attrNameLst>
                                      </p:cBhvr>
                                      <p:to>
                                        <p:strVal val="visible"/>
                                      </p:to>
                                    </p:set>
                                  </p:childTnLst>
                                </p:cTn>
                              </p:par>
                            </p:childTnLst>
                          </p:cTn>
                        </p:par>
                        <p:par>
                          <p:cTn id="23" fill="hold">
                            <p:stCondLst>
                              <p:cond delay="1000"/>
                            </p:stCondLst>
                            <p:childTnLst>
                              <p:par>
                                <p:cTn id="24" presetID="1" presetClass="entr" presetSubtype="0" fill="hold" nodeType="afterEffect">
                                  <p:stCondLst>
                                    <p:cond delay="0"/>
                                  </p:stCondLst>
                                  <p:childTnLst>
                                    <p:set>
                                      <p:cBhvr>
                                        <p:cTn id="25" dur="1" fill="hold">
                                          <p:stCondLst>
                                            <p:cond delay="0"/>
                                          </p:stCondLst>
                                        </p:cTn>
                                        <p:tgtEl>
                                          <p:spTgt spid="99"/>
                                        </p:tgtEl>
                                        <p:attrNameLst>
                                          <p:attrName>style.visibility</p:attrName>
                                        </p:attrNameLst>
                                      </p:cBhvr>
                                      <p:to>
                                        <p:strVal val="visible"/>
                                      </p:to>
                                    </p:set>
                                  </p:childTnLst>
                                </p:cTn>
                              </p:par>
                            </p:childTnLst>
                          </p:cTn>
                        </p:par>
                        <p:par>
                          <p:cTn id="26" fill="hold">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56"/>
                                        </p:tgtEl>
                                        <p:attrNameLst>
                                          <p:attrName>style.visibility</p:attrName>
                                        </p:attrNameLst>
                                      </p:cBhvr>
                                      <p:to>
                                        <p:strVal val="visible"/>
                                      </p:to>
                                    </p:set>
                                    <p:animEffect transition="in" filter="fade">
                                      <p:cBhvr>
                                        <p:cTn id="29" dur="500"/>
                                        <p:tgtEl>
                                          <p:spTgt spid="56"/>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nodeType="clickEffect">
                                  <p:stCondLst>
                                    <p:cond delay="0"/>
                                  </p:stCondLst>
                                  <p:childTnLst>
                                    <p:animEffect transition="out" filter="fade">
                                      <p:cBhvr>
                                        <p:cTn id="33" dur="500"/>
                                        <p:tgtEl>
                                          <p:spTgt spid="2"/>
                                        </p:tgtEl>
                                      </p:cBhvr>
                                    </p:animEffect>
                                    <p:set>
                                      <p:cBhvr>
                                        <p:cTn id="34" dur="1" fill="hold">
                                          <p:stCondLst>
                                            <p:cond delay="499"/>
                                          </p:stCondLst>
                                        </p:cTn>
                                        <p:tgtEl>
                                          <p:spTgt spid="2"/>
                                        </p:tgtEl>
                                        <p:attrNameLst>
                                          <p:attrName>style.visibility</p:attrName>
                                        </p:attrNameLst>
                                      </p:cBhvr>
                                      <p:to>
                                        <p:strVal val="hidden"/>
                                      </p:to>
                                    </p:set>
                                  </p:childTnLst>
                                </p:cTn>
                              </p:par>
                            </p:childTnLst>
                          </p:cTn>
                        </p:par>
                        <p:par>
                          <p:cTn id="35" fill="hold">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57"/>
                                        </p:tgtEl>
                                        <p:attrNameLst>
                                          <p:attrName>style.visibility</p:attrName>
                                        </p:attrNameLst>
                                      </p:cBhvr>
                                      <p:to>
                                        <p:strVal val="visible"/>
                                      </p:to>
                                    </p:set>
                                    <p:animEffect transition="in" filter="fade">
                                      <p:cBhvr>
                                        <p:cTn id="38" dur="500"/>
                                        <p:tgtEl>
                                          <p:spTgt spid="57"/>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58"/>
                                        </p:tgtEl>
                                        <p:attrNameLst>
                                          <p:attrName>style.visibility</p:attrName>
                                        </p:attrNameLst>
                                      </p:cBhvr>
                                      <p:to>
                                        <p:strVal val="visible"/>
                                      </p:to>
                                    </p:set>
                                    <p:animEffect transition="in" filter="fade">
                                      <p:cBhvr>
                                        <p:cTn id="43" dur="500"/>
                                        <p:tgtEl>
                                          <p:spTgt spid="58"/>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xit" presetSubtype="0" fill="hold" nodeType="clickEffect">
                                  <p:stCondLst>
                                    <p:cond delay="0"/>
                                  </p:stCondLst>
                                  <p:childTnLst>
                                    <p:animEffect transition="out" filter="fade">
                                      <p:cBhvr>
                                        <p:cTn id="47" dur="500"/>
                                        <p:tgtEl>
                                          <p:spTgt spid="3"/>
                                        </p:tgtEl>
                                      </p:cBhvr>
                                    </p:animEffect>
                                    <p:set>
                                      <p:cBhvr>
                                        <p:cTn id="48" dur="1" fill="hold">
                                          <p:stCondLst>
                                            <p:cond delay="499"/>
                                          </p:stCondLst>
                                        </p:cTn>
                                        <p:tgtEl>
                                          <p:spTgt spid="3"/>
                                        </p:tgtEl>
                                        <p:attrNameLst>
                                          <p:attrName>style.visibility</p:attrName>
                                        </p:attrNameLst>
                                      </p:cBhvr>
                                      <p:to>
                                        <p:strVal val="hidden"/>
                                      </p:to>
                                    </p:set>
                                  </p:childTnLst>
                                </p:cTn>
                              </p:par>
                            </p:childTnLst>
                          </p:cTn>
                        </p:par>
                        <p:par>
                          <p:cTn id="49" fill="hold">
                            <p:stCondLst>
                              <p:cond delay="500"/>
                            </p:stCondLst>
                            <p:childTnLst>
                              <p:par>
                                <p:cTn id="50" presetID="10" presetClass="entr" presetSubtype="0" fill="hold" grpId="0" nodeType="afterEffect">
                                  <p:stCondLst>
                                    <p:cond delay="0"/>
                                  </p:stCondLst>
                                  <p:childTnLst>
                                    <p:set>
                                      <p:cBhvr>
                                        <p:cTn id="51" dur="1" fill="hold">
                                          <p:stCondLst>
                                            <p:cond delay="0"/>
                                          </p:stCondLst>
                                        </p:cTn>
                                        <p:tgtEl>
                                          <p:spTgt spid="59"/>
                                        </p:tgtEl>
                                        <p:attrNameLst>
                                          <p:attrName>style.visibility</p:attrName>
                                        </p:attrNameLst>
                                      </p:cBhvr>
                                      <p:to>
                                        <p:strVal val="visible"/>
                                      </p:to>
                                    </p:set>
                                    <p:animEffect transition="in" filter="fade">
                                      <p:cBhvr>
                                        <p:cTn id="52" dur="500"/>
                                        <p:tgtEl>
                                          <p:spTgt spid="5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0"/>
                                        </p:tgtEl>
                                        <p:attrNameLst>
                                          <p:attrName>style.visibility</p:attrName>
                                        </p:attrNameLst>
                                      </p:cBhvr>
                                      <p:to>
                                        <p:strVal val="visible"/>
                                      </p:to>
                                    </p:set>
                                    <p:animEffect transition="in" filter="fade">
                                      <p:cBhvr>
                                        <p:cTn id="57" dur="500"/>
                                        <p:tgtEl>
                                          <p:spTgt spid="60"/>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500"/>
                                        <p:tgtEl>
                                          <p:spTgt spid="5"/>
                                        </p:tgtEl>
                                      </p:cBhvr>
                                    </p:animEffect>
                                    <p:set>
                                      <p:cBhvr>
                                        <p:cTn id="62" dur="1" fill="hold">
                                          <p:stCondLst>
                                            <p:cond delay="499"/>
                                          </p:stCondLst>
                                        </p:cTn>
                                        <p:tgtEl>
                                          <p:spTgt spid="5"/>
                                        </p:tgtEl>
                                        <p:attrNameLst>
                                          <p:attrName>style.visibility</p:attrName>
                                        </p:attrNameLst>
                                      </p:cBhvr>
                                      <p:to>
                                        <p:strVal val="hidden"/>
                                      </p:to>
                                    </p:set>
                                  </p:childTnLst>
                                </p:cTn>
                              </p:par>
                            </p:childTnLst>
                          </p:cTn>
                        </p:par>
                        <p:par>
                          <p:cTn id="63" fill="hold">
                            <p:stCondLst>
                              <p:cond delay="500"/>
                            </p:stCondLst>
                            <p:childTnLst>
                              <p:par>
                                <p:cTn id="64" presetID="10" presetClass="entr" presetSubtype="0" fill="hold" grpId="0" nodeType="afterEffect">
                                  <p:stCondLst>
                                    <p:cond delay="0"/>
                                  </p:stCondLst>
                                  <p:childTnLst>
                                    <p:set>
                                      <p:cBhvr>
                                        <p:cTn id="65" dur="1" fill="hold">
                                          <p:stCondLst>
                                            <p:cond delay="0"/>
                                          </p:stCondLst>
                                        </p:cTn>
                                        <p:tgtEl>
                                          <p:spTgt spid="61"/>
                                        </p:tgtEl>
                                        <p:attrNameLst>
                                          <p:attrName>style.visibility</p:attrName>
                                        </p:attrNameLst>
                                      </p:cBhvr>
                                      <p:to>
                                        <p:strVal val="visible"/>
                                      </p:to>
                                    </p:set>
                                    <p:animEffect transition="in" filter="fade">
                                      <p:cBhvr>
                                        <p:cTn id="66"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6" grpId="0" animBg="1"/>
      <p:bldP spid="57" grpId="0" animBg="1"/>
      <p:bldP spid="58" grpId="0" animBg="1"/>
      <p:bldP spid="59" grpId="0" animBg="1"/>
      <p:bldP spid="60" grpId="0" animBg="1"/>
      <p:bldP spid="6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extBox 50"/>
          <p:cNvSpPr txBox="1"/>
          <p:nvPr/>
        </p:nvSpPr>
        <p:spPr>
          <a:xfrm>
            <a:off x="905282" y="1219200"/>
            <a:ext cx="688010" cy="400110"/>
          </a:xfrm>
          <a:prstGeom prst="rect">
            <a:avLst/>
          </a:prstGeom>
          <a:noFill/>
        </p:spPr>
        <p:txBody>
          <a:bodyPr wrap="none" rtlCol="0">
            <a:spAutoFit/>
          </a:bodyPr>
          <a:lstStyle/>
          <a:p>
            <a:pPr algn="ctr"/>
            <a:r>
              <a:rPr lang="en-US" sz="2000" b="1" dirty="0" smtClean="0"/>
              <a:t>8 + 4</a:t>
            </a:r>
            <a:endParaRPr lang="en-US" sz="2000" b="1" dirty="0"/>
          </a:p>
        </p:txBody>
      </p:sp>
      <p:sp>
        <p:nvSpPr>
          <p:cNvPr id="69" name="TextBox 68"/>
          <p:cNvSpPr txBox="1"/>
          <p:nvPr/>
        </p:nvSpPr>
        <p:spPr>
          <a:xfrm>
            <a:off x="7302858" y="1220327"/>
            <a:ext cx="952505" cy="400110"/>
          </a:xfrm>
          <a:prstGeom prst="rect">
            <a:avLst/>
          </a:prstGeom>
          <a:noFill/>
        </p:spPr>
        <p:txBody>
          <a:bodyPr wrap="none" rtlCol="0">
            <a:spAutoFit/>
          </a:bodyPr>
          <a:lstStyle/>
          <a:p>
            <a:pPr algn="ctr"/>
            <a:r>
              <a:rPr lang="en-US" sz="2000" b="1" dirty="0" smtClean="0"/>
              <a:t>Double</a:t>
            </a:r>
            <a:endParaRPr lang="en-US" sz="2000" b="1" dirty="0"/>
          </a:p>
        </p:txBody>
      </p:sp>
      <p:sp>
        <p:nvSpPr>
          <p:cNvPr id="68" name="TextBox 67"/>
          <p:cNvSpPr txBox="1"/>
          <p:nvPr/>
        </p:nvSpPr>
        <p:spPr>
          <a:xfrm>
            <a:off x="451724" y="2722963"/>
            <a:ext cx="1595117" cy="400110"/>
          </a:xfrm>
          <a:prstGeom prst="rect">
            <a:avLst/>
          </a:prstGeom>
          <a:noFill/>
        </p:spPr>
        <p:txBody>
          <a:bodyPr wrap="none" rtlCol="0">
            <a:spAutoFit/>
          </a:bodyPr>
          <a:lstStyle/>
          <a:p>
            <a:pPr algn="ctr"/>
            <a:r>
              <a:rPr lang="en-US" sz="2000" b="1" dirty="0" smtClean="0"/>
              <a:t>Equal Groups</a:t>
            </a:r>
            <a:endParaRPr lang="en-US" sz="2000" b="1" dirty="0"/>
          </a:p>
        </p:txBody>
      </p:sp>
      <p:sp>
        <p:nvSpPr>
          <p:cNvPr id="73" name="TextBox 72"/>
          <p:cNvSpPr txBox="1"/>
          <p:nvPr/>
        </p:nvSpPr>
        <p:spPr>
          <a:xfrm>
            <a:off x="7435112" y="2724090"/>
            <a:ext cx="688009" cy="400110"/>
          </a:xfrm>
          <a:prstGeom prst="rect">
            <a:avLst/>
          </a:prstGeom>
          <a:noFill/>
        </p:spPr>
        <p:txBody>
          <a:bodyPr wrap="none" rtlCol="0">
            <a:spAutoFit/>
          </a:bodyPr>
          <a:lstStyle/>
          <a:p>
            <a:pPr algn="ctr"/>
            <a:r>
              <a:rPr lang="en-US" sz="2000" b="1" dirty="0" smtClean="0"/>
              <a:t>3 × 4</a:t>
            </a:r>
            <a:endParaRPr lang="en-US" sz="2000" b="1" dirty="0"/>
          </a:p>
        </p:txBody>
      </p:sp>
      <p:sp>
        <p:nvSpPr>
          <p:cNvPr id="77" name="TextBox 76"/>
          <p:cNvSpPr txBox="1"/>
          <p:nvPr/>
        </p:nvSpPr>
        <p:spPr>
          <a:xfrm>
            <a:off x="905276" y="4246963"/>
            <a:ext cx="688010" cy="400110"/>
          </a:xfrm>
          <a:prstGeom prst="rect">
            <a:avLst/>
          </a:prstGeom>
          <a:noFill/>
        </p:spPr>
        <p:txBody>
          <a:bodyPr wrap="none" rtlCol="0">
            <a:spAutoFit/>
          </a:bodyPr>
          <a:lstStyle/>
          <a:p>
            <a:pPr algn="ctr"/>
            <a:r>
              <a:rPr lang="en-US" sz="2000" b="1" dirty="0" smtClean="0"/>
              <a:t>2 × 6</a:t>
            </a:r>
            <a:endParaRPr lang="en-US" sz="2000" b="1" dirty="0"/>
          </a:p>
        </p:txBody>
      </p:sp>
      <p:sp>
        <p:nvSpPr>
          <p:cNvPr id="78" name="TextBox 77"/>
          <p:cNvSpPr txBox="1"/>
          <p:nvPr/>
        </p:nvSpPr>
        <p:spPr>
          <a:xfrm>
            <a:off x="7387983" y="4248090"/>
            <a:ext cx="782265" cy="400110"/>
          </a:xfrm>
          <a:prstGeom prst="rect">
            <a:avLst/>
          </a:prstGeom>
          <a:noFill/>
        </p:spPr>
        <p:txBody>
          <a:bodyPr wrap="none" rtlCol="0">
            <a:spAutoFit/>
          </a:bodyPr>
          <a:lstStyle/>
          <a:p>
            <a:pPr algn="ctr"/>
            <a:r>
              <a:rPr lang="en-US" sz="2000" b="1" dirty="0" smtClean="0"/>
              <a:t>Triple</a:t>
            </a:r>
            <a:endParaRPr lang="en-US" sz="2000" b="1" dirty="0"/>
          </a:p>
        </p:txBody>
      </p:sp>
      <p:sp>
        <p:nvSpPr>
          <p:cNvPr id="79" name="TextBox 78"/>
          <p:cNvSpPr txBox="1"/>
          <p:nvPr/>
        </p:nvSpPr>
        <p:spPr>
          <a:xfrm>
            <a:off x="718527" y="5770963"/>
            <a:ext cx="1061509" cy="400110"/>
          </a:xfrm>
          <a:prstGeom prst="rect">
            <a:avLst/>
          </a:prstGeom>
          <a:noFill/>
        </p:spPr>
        <p:txBody>
          <a:bodyPr wrap="none" rtlCol="0">
            <a:spAutoFit/>
          </a:bodyPr>
          <a:lstStyle/>
          <a:p>
            <a:pPr algn="ctr"/>
            <a:r>
              <a:rPr lang="en-US" sz="2000" b="1" dirty="0" smtClean="0"/>
              <a:t>4 + 4 + 4</a:t>
            </a:r>
            <a:endParaRPr lang="en-US" sz="2000" b="1" dirty="0"/>
          </a:p>
        </p:txBody>
      </p:sp>
      <p:sp>
        <p:nvSpPr>
          <p:cNvPr id="80" name="TextBox 79"/>
          <p:cNvSpPr txBox="1"/>
          <p:nvPr/>
        </p:nvSpPr>
        <p:spPr>
          <a:xfrm>
            <a:off x="7222712" y="5772090"/>
            <a:ext cx="1112805" cy="400110"/>
          </a:xfrm>
          <a:prstGeom prst="rect">
            <a:avLst/>
          </a:prstGeom>
          <a:noFill/>
        </p:spPr>
        <p:txBody>
          <a:bodyPr wrap="none" rtlCol="0">
            <a:spAutoFit/>
          </a:bodyPr>
          <a:lstStyle/>
          <a:p>
            <a:pPr algn="ctr"/>
            <a:r>
              <a:rPr lang="en-US" sz="2000" b="1" dirty="0" smtClean="0"/>
              <a:t>One-half</a:t>
            </a:r>
            <a:endParaRPr lang="en-US" sz="2000" b="1" dirty="0"/>
          </a:p>
        </p:txBody>
      </p:sp>
      <p:grpSp>
        <p:nvGrpSpPr>
          <p:cNvPr id="4" name="Group 3"/>
          <p:cNvGrpSpPr/>
          <p:nvPr/>
        </p:nvGrpSpPr>
        <p:grpSpPr>
          <a:xfrm>
            <a:off x="0" y="0"/>
            <a:ext cx="9144000" cy="6858000"/>
            <a:chOff x="0" y="0"/>
            <a:chExt cx="9144000" cy="6858000"/>
          </a:xfrm>
        </p:grpSpPr>
        <p:sp>
          <p:nvSpPr>
            <p:cNvPr id="118" name="Rectangle 117"/>
            <p:cNvSpPr/>
            <p:nvPr/>
          </p:nvSpPr>
          <p:spPr>
            <a:xfrm>
              <a:off x="2819400" y="0"/>
              <a:ext cx="35052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632460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0" y="0"/>
              <a:ext cx="9144000" cy="609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grpSp>
      <p:grpSp>
        <p:nvGrpSpPr>
          <p:cNvPr id="2" name="Group 1"/>
          <p:cNvGrpSpPr/>
          <p:nvPr/>
        </p:nvGrpSpPr>
        <p:grpSpPr>
          <a:xfrm>
            <a:off x="3810000" y="1016379"/>
            <a:ext cx="1788920" cy="1041021"/>
            <a:chOff x="3810000" y="1016379"/>
            <a:chExt cx="1788920" cy="1041021"/>
          </a:xfrm>
        </p:grpSpPr>
        <p:sp>
          <p:nvSpPr>
            <p:cNvPr id="82" name="Cube 81"/>
            <p:cNvSpPr/>
            <p:nvPr/>
          </p:nvSpPr>
          <p:spPr>
            <a:xfrm>
              <a:off x="3937000" y="14114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Cube 85"/>
            <p:cNvSpPr/>
            <p:nvPr/>
          </p:nvSpPr>
          <p:spPr>
            <a:xfrm>
              <a:off x="3937000" y="1016379"/>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Cube 93"/>
            <p:cNvSpPr/>
            <p:nvPr/>
          </p:nvSpPr>
          <p:spPr>
            <a:xfrm>
              <a:off x="4318000" y="14114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Cube 97"/>
            <p:cNvSpPr/>
            <p:nvPr/>
          </p:nvSpPr>
          <p:spPr>
            <a:xfrm>
              <a:off x="4318000" y="1016379"/>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Cube 105"/>
            <p:cNvSpPr/>
            <p:nvPr/>
          </p:nvSpPr>
          <p:spPr>
            <a:xfrm>
              <a:off x="4699000" y="14114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Cube 169"/>
            <p:cNvSpPr/>
            <p:nvPr/>
          </p:nvSpPr>
          <p:spPr>
            <a:xfrm>
              <a:off x="5080000" y="14114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5" name="Cube 434"/>
            <p:cNvSpPr/>
            <p:nvPr/>
          </p:nvSpPr>
          <p:spPr>
            <a:xfrm>
              <a:off x="3810000" y="153848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9" name="Cube 438"/>
            <p:cNvSpPr/>
            <p:nvPr/>
          </p:nvSpPr>
          <p:spPr>
            <a:xfrm>
              <a:off x="3810000" y="1143379"/>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7" name="Cube 446"/>
            <p:cNvSpPr/>
            <p:nvPr/>
          </p:nvSpPr>
          <p:spPr>
            <a:xfrm>
              <a:off x="4191000" y="153848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1" name="Cube 450"/>
            <p:cNvSpPr/>
            <p:nvPr/>
          </p:nvSpPr>
          <p:spPr>
            <a:xfrm>
              <a:off x="4191000" y="1143379"/>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9" name="Cube 458"/>
            <p:cNvSpPr/>
            <p:nvPr/>
          </p:nvSpPr>
          <p:spPr>
            <a:xfrm>
              <a:off x="4572000" y="153848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1" name="Cube 470"/>
            <p:cNvSpPr/>
            <p:nvPr/>
          </p:nvSpPr>
          <p:spPr>
            <a:xfrm>
              <a:off x="4953000" y="153848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0" name="TextBox 549"/>
          <p:cNvSpPr txBox="1"/>
          <p:nvPr/>
        </p:nvSpPr>
        <p:spPr>
          <a:xfrm>
            <a:off x="6822532" y="6642556"/>
            <a:ext cx="2321468" cy="215444"/>
          </a:xfrm>
          <a:prstGeom prst="rect">
            <a:avLst/>
          </a:prstGeom>
          <a:noFill/>
        </p:spPr>
        <p:txBody>
          <a:bodyPr wrap="none" rtlCol="0">
            <a:spAutoFit/>
          </a:bodyPr>
          <a:lstStyle/>
          <a:p>
            <a:pPr algn="r"/>
            <a:r>
              <a:rPr lang="en-US" sz="800" b="1" dirty="0" smtClean="0"/>
              <a:t>Find more resources at </a:t>
            </a:r>
            <a:r>
              <a:rPr lang="en-US" sz="800" b="1" dirty="0" smtClean="0">
                <a:hlinkClick r:id="rId2"/>
              </a:rPr>
              <a:t>www.stevewyborney.com</a:t>
            </a:r>
            <a:r>
              <a:rPr lang="en-US" sz="800" b="1" dirty="0" smtClean="0"/>
              <a:t> </a:t>
            </a:r>
            <a:endParaRPr lang="en-US" sz="800" b="1" dirty="0"/>
          </a:p>
        </p:txBody>
      </p:sp>
      <p:grpSp>
        <p:nvGrpSpPr>
          <p:cNvPr id="3" name="Group 2"/>
          <p:cNvGrpSpPr/>
          <p:nvPr/>
        </p:nvGrpSpPr>
        <p:grpSpPr>
          <a:xfrm>
            <a:off x="3810000" y="3200400"/>
            <a:ext cx="1788920" cy="1041021"/>
            <a:chOff x="3810000" y="3200400"/>
            <a:chExt cx="1788920" cy="1041021"/>
          </a:xfrm>
        </p:grpSpPr>
        <p:sp>
          <p:nvSpPr>
            <p:cNvPr id="202" name="Cube 201"/>
            <p:cNvSpPr/>
            <p:nvPr/>
          </p:nvSpPr>
          <p:spPr>
            <a:xfrm>
              <a:off x="3937000" y="3595501"/>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Cube 202"/>
            <p:cNvSpPr/>
            <p:nvPr/>
          </p:nvSpPr>
          <p:spPr>
            <a:xfrm>
              <a:off x="3937000" y="32004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Cube 203"/>
            <p:cNvSpPr/>
            <p:nvPr/>
          </p:nvSpPr>
          <p:spPr>
            <a:xfrm>
              <a:off x="4318000" y="3595501"/>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Cube 204"/>
            <p:cNvSpPr/>
            <p:nvPr/>
          </p:nvSpPr>
          <p:spPr>
            <a:xfrm>
              <a:off x="4318000" y="32004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Cube 205"/>
            <p:cNvSpPr/>
            <p:nvPr/>
          </p:nvSpPr>
          <p:spPr>
            <a:xfrm>
              <a:off x="4699000" y="3595501"/>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Cube 207"/>
            <p:cNvSpPr/>
            <p:nvPr/>
          </p:nvSpPr>
          <p:spPr>
            <a:xfrm>
              <a:off x="5080000" y="3595501"/>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Cube 208"/>
            <p:cNvSpPr/>
            <p:nvPr/>
          </p:nvSpPr>
          <p:spPr>
            <a:xfrm>
              <a:off x="3810000" y="3722501"/>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Cube 209"/>
            <p:cNvSpPr/>
            <p:nvPr/>
          </p:nvSpPr>
          <p:spPr>
            <a:xfrm>
              <a:off x="3810000" y="33274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Cube 210"/>
            <p:cNvSpPr/>
            <p:nvPr/>
          </p:nvSpPr>
          <p:spPr>
            <a:xfrm>
              <a:off x="4191000" y="3722501"/>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Cube 211"/>
            <p:cNvSpPr/>
            <p:nvPr/>
          </p:nvSpPr>
          <p:spPr>
            <a:xfrm>
              <a:off x="4191000" y="33274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Cube 212"/>
            <p:cNvSpPr/>
            <p:nvPr/>
          </p:nvSpPr>
          <p:spPr>
            <a:xfrm>
              <a:off x="4572000" y="3722501"/>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Cube 214"/>
            <p:cNvSpPr/>
            <p:nvPr/>
          </p:nvSpPr>
          <p:spPr>
            <a:xfrm>
              <a:off x="4953000" y="3722501"/>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4"/>
          <p:cNvGrpSpPr/>
          <p:nvPr/>
        </p:nvGrpSpPr>
        <p:grpSpPr>
          <a:xfrm>
            <a:off x="3810000" y="5334000"/>
            <a:ext cx="1788920" cy="1041021"/>
            <a:chOff x="3810000" y="5334000"/>
            <a:chExt cx="1788920" cy="1041021"/>
          </a:xfrm>
        </p:grpSpPr>
        <p:sp>
          <p:nvSpPr>
            <p:cNvPr id="216" name="Cube 215"/>
            <p:cNvSpPr/>
            <p:nvPr/>
          </p:nvSpPr>
          <p:spPr>
            <a:xfrm>
              <a:off x="3937000" y="5729101"/>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Cube 216"/>
            <p:cNvSpPr/>
            <p:nvPr/>
          </p:nvSpPr>
          <p:spPr>
            <a:xfrm>
              <a:off x="3937000" y="533400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Cube 217"/>
            <p:cNvSpPr/>
            <p:nvPr/>
          </p:nvSpPr>
          <p:spPr>
            <a:xfrm>
              <a:off x="4318000" y="5729101"/>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Cube 218"/>
            <p:cNvSpPr/>
            <p:nvPr/>
          </p:nvSpPr>
          <p:spPr>
            <a:xfrm>
              <a:off x="4318000" y="533400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Cube 219"/>
            <p:cNvSpPr/>
            <p:nvPr/>
          </p:nvSpPr>
          <p:spPr>
            <a:xfrm>
              <a:off x="4699000" y="5729101"/>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Cube 221"/>
            <p:cNvSpPr/>
            <p:nvPr/>
          </p:nvSpPr>
          <p:spPr>
            <a:xfrm>
              <a:off x="5080000" y="5729101"/>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Cube 222"/>
            <p:cNvSpPr/>
            <p:nvPr/>
          </p:nvSpPr>
          <p:spPr>
            <a:xfrm>
              <a:off x="3810000" y="5856101"/>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Cube 223"/>
            <p:cNvSpPr/>
            <p:nvPr/>
          </p:nvSpPr>
          <p:spPr>
            <a:xfrm>
              <a:off x="3810000" y="546100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 name="Cube 224"/>
            <p:cNvSpPr/>
            <p:nvPr/>
          </p:nvSpPr>
          <p:spPr>
            <a:xfrm>
              <a:off x="4191000" y="5856101"/>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Cube 225"/>
            <p:cNvSpPr/>
            <p:nvPr/>
          </p:nvSpPr>
          <p:spPr>
            <a:xfrm>
              <a:off x="4191000" y="546100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7" name="Cube 226"/>
            <p:cNvSpPr/>
            <p:nvPr/>
          </p:nvSpPr>
          <p:spPr>
            <a:xfrm>
              <a:off x="4572000" y="5856101"/>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Cube 228"/>
            <p:cNvSpPr/>
            <p:nvPr/>
          </p:nvSpPr>
          <p:spPr>
            <a:xfrm>
              <a:off x="4953000" y="5856101"/>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 name="Rectangle 54"/>
          <p:cNvSpPr/>
          <p:nvPr/>
        </p:nvSpPr>
        <p:spPr>
          <a:xfrm>
            <a:off x="76200" y="76200"/>
            <a:ext cx="8991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3:  </a:t>
            </a:r>
            <a:r>
              <a:rPr lang="en-US" sz="1000" dirty="0" smtClean="0">
                <a:solidFill>
                  <a:schemeClr val="tx1"/>
                </a:solidFill>
              </a:rPr>
              <a:t>Now I’ll show some descriptions – one at a time.  When you see each description, see if you can figure out which structure it is describing.  There may be more than one answer, so look at all the structures carefully.  Each time I show a new description, I’ll circle it and draw a connecting line to the structure – or structures – that match it.  Here is the first one…</a:t>
            </a:r>
            <a:endParaRPr lang="en-US" sz="1000" dirty="0">
              <a:solidFill>
                <a:schemeClr val="tx1"/>
              </a:solidFill>
            </a:endParaRPr>
          </a:p>
        </p:txBody>
      </p:sp>
      <p:sp>
        <p:nvSpPr>
          <p:cNvPr id="56" name="Rectangle 55"/>
          <p:cNvSpPr/>
          <p:nvPr/>
        </p:nvSpPr>
        <p:spPr>
          <a:xfrm>
            <a:off x="76200" y="76200"/>
            <a:ext cx="8991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3:  </a:t>
            </a:r>
            <a:r>
              <a:rPr lang="en-US" sz="1000" dirty="0" smtClean="0">
                <a:solidFill>
                  <a:schemeClr val="tx1"/>
                </a:solidFill>
              </a:rPr>
              <a:t>(Circle the description and draw lines from it to the matching structure or structures.)</a:t>
            </a:r>
          </a:p>
          <a:p>
            <a:endParaRPr lang="en-US" sz="1000" dirty="0">
              <a:solidFill>
                <a:schemeClr val="tx1"/>
              </a:solidFill>
            </a:endParaRPr>
          </a:p>
        </p:txBody>
      </p:sp>
    </p:spTree>
    <p:extLst>
      <p:ext uri="{BB962C8B-B14F-4D97-AF65-F5344CB8AC3E}">
        <p14:creationId xmlns:p14="http://schemas.microsoft.com/office/powerpoint/2010/main" val="979701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fade">
                                      <p:cBhvr>
                                        <p:cTn id="7" dur="500"/>
                                        <p:tgtEl>
                                          <p:spTgt spid="5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fade">
                                      <p:cBhvr>
                                        <p:cTn id="12" dur="500"/>
                                        <p:tgtEl>
                                          <p:spTgt spid="51"/>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56"/>
                                        </p:tgtEl>
                                        <p:attrNameLst>
                                          <p:attrName>style.visibility</p:attrName>
                                        </p:attrNameLst>
                                      </p:cBhvr>
                                      <p:to>
                                        <p:strVal val="visible"/>
                                      </p:to>
                                    </p:set>
                                    <p:animEffect transition="in" filter="fade">
                                      <p:cBhvr>
                                        <p:cTn id="16" dur="500"/>
                                        <p:tgtEl>
                                          <p:spTgt spid="5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8"/>
                                        </p:tgtEl>
                                        <p:attrNameLst>
                                          <p:attrName>style.visibility</p:attrName>
                                        </p:attrNameLst>
                                      </p:cBhvr>
                                      <p:to>
                                        <p:strVal val="visible"/>
                                      </p:to>
                                    </p:set>
                                    <p:animEffect transition="in" filter="fade">
                                      <p:cBhvr>
                                        <p:cTn id="21" dur="500"/>
                                        <p:tgtEl>
                                          <p:spTgt spid="6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7"/>
                                        </p:tgtEl>
                                        <p:attrNameLst>
                                          <p:attrName>style.visibility</p:attrName>
                                        </p:attrNameLst>
                                      </p:cBhvr>
                                      <p:to>
                                        <p:strVal val="visible"/>
                                      </p:to>
                                    </p:set>
                                    <p:animEffect transition="in" filter="fade">
                                      <p:cBhvr>
                                        <p:cTn id="26" dur="500"/>
                                        <p:tgtEl>
                                          <p:spTgt spid="7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9"/>
                                        </p:tgtEl>
                                        <p:attrNameLst>
                                          <p:attrName>style.visibility</p:attrName>
                                        </p:attrNameLst>
                                      </p:cBhvr>
                                      <p:to>
                                        <p:strVal val="visible"/>
                                      </p:to>
                                    </p:set>
                                    <p:animEffect transition="in" filter="fade">
                                      <p:cBhvr>
                                        <p:cTn id="31" dur="500"/>
                                        <p:tgtEl>
                                          <p:spTgt spid="79"/>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9"/>
                                        </p:tgtEl>
                                        <p:attrNameLst>
                                          <p:attrName>style.visibility</p:attrName>
                                        </p:attrNameLst>
                                      </p:cBhvr>
                                      <p:to>
                                        <p:strVal val="visible"/>
                                      </p:to>
                                    </p:set>
                                    <p:animEffect transition="in" filter="fade">
                                      <p:cBhvr>
                                        <p:cTn id="36" dur="500"/>
                                        <p:tgtEl>
                                          <p:spTgt spid="69"/>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73"/>
                                        </p:tgtEl>
                                        <p:attrNameLst>
                                          <p:attrName>style.visibility</p:attrName>
                                        </p:attrNameLst>
                                      </p:cBhvr>
                                      <p:to>
                                        <p:strVal val="visible"/>
                                      </p:to>
                                    </p:set>
                                    <p:animEffect transition="in" filter="fade">
                                      <p:cBhvr>
                                        <p:cTn id="41" dur="500"/>
                                        <p:tgtEl>
                                          <p:spTgt spid="73"/>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78"/>
                                        </p:tgtEl>
                                        <p:attrNameLst>
                                          <p:attrName>style.visibility</p:attrName>
                                        </p:attrNameLst>
                                      </p:cBhvr>
                                      <p:to>
                                        <p:strVal val="visible"/>
                                      </p:to>
                                    </p:set>
                                    <p:animEffect transition="in" filter="fade">
                                      <p:cBhvr>
                                        <p:cTn id="46" dur="500"/>
                                        <p:tgtEl>
                                          <p:spTgt spid="78"/>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80"/>
                                        </p:tgtEl>
                                        <p:attrNameLst>
                                          <p:attrName>style.visibility</p:attrName>
                                        </p:attrNameLst>
                                      </p:cBhvr>
                                      <p:to>
                                        <p:strVal val="visible"/>
                                      </p:to>
                                    </p:set>
                                    <p:animEffect transition="in" filter="fade">
                                      <p:cBhvr>
                                        <p:cTn id="51"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69" grpId="0"/>
      <p:bldP spid="68" grpId="0"/>
      <p:bldP spid="73" grpId="0"/>
      <p:bldP spid="77" grpId="0"/>
      <p:bldP spid="78" grpId="0"/>
      <p:bldP spid="79" grpId="0"/>
      <p:bldP spid="80" grpId="0"/>
      <p:bldP spid="55" grpId="0" animBg="1"/>
      <p:bldP spid="5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extBox 50"/>
          <p:cNvSpPr txBox="1"/>
          <p:nvPr/>
        </p:nvSpPr>
        <p:spPr>
          <a:xfrm>
            <a:off x="905282" y="1219200"/>
            <a:ext cx="688010" cy="400110"/>
          </a:xfrm>
          <a:prstGeom prst="rect">
            <a:avLst/>
          </a:prstGeom>
          <a:noFill/>
        </p:spPr>
        <p:txBody>
          <a:bodyPr wrap="none" rtlCol="0">
            <a:spAutoFit/>
          </a:bodyPr>
          <a:lstStyle/>
          <a:p>
            <a:pPr algn="ctr"/>
            <a:r>
              <a:rPr lang="en-US" sz="2000" b="1" dirty="0" smtClean="0"/>
              <a:t>8 + 4</a:t>
            </a:r>
            <a:endParaRPr lang="en-US" sz="2000" b="1" dirty="0"/>
          </a:p>
        </p:txBody>
      </p:sp>
      <p:sp>
        <p:nvSpPr>
          <p:cNvPr id="69" name="TextBox 68"/>
          <p:cNvSpPr txBox="1"/>
          <p:nvPr/>
        </p:nvSpPr>
        <p:spPr>
          <a:xfrm>
            <a:off x="7302858" y="1220327"/>
            <a:ext cx="952505" cy="400110"/>
          </a:xfrm>
          <a:prstGeom prst="rect">
            <a:avLst/>
          </a:prstGeom>
          <a:noFill/>
        </p:spPr>
        <p:txBody>
          <a:bodyPr wrap="none" rtlCol="0">
            <a:spAutoFit/>
          </a:bodyPr>
          <a:lstStyle/>
          <a:p>
            <a:pPr algn="ctr"/>
            <a:r>
              <a:rPr lang="en-US" sz="2000" b="1" dirty="0" smtClean="0"/>
              <a:t>Double</a:t>
            </a:r>
            <a:endParaRPr lang="en-US" sz="2000" b="1" dirty="0"/>
          </a:p>
        </p:txBody>
      </p:sp>
      <p:sp>
        <p:nvSpPr>
          <p:cNvPr id="68" name="TextBox 67"/>
          <p:cNvSpPr txBox="1"/>
          <p:nvPr/>
        </p:nvSpPr>
        <p:spPr>
          <a:xfrm>
            <a:off x="451724" y="2722963"/>
            <a:ext cx="1595117" cy="400110"/>
          </a:xfrm>
          <a:prstGeom prst="rect">
            <a:avLst/>
          </a:prstGeom>
          <a:noFill/>
        </p:spPr>
        <p:txBody>
          <a:bodyPr wrap="none" rtlCol="0">
            <a:spAutoFit/>
          </a:bodyPr>
          <a:lstStyle/>
          <a:p>
            <a:pPr algn="ctr"/>
            <a:r>
              <a:rPr lang="en-US" sz="2000" b="1" dirty="0" smtClean="0"/>
              <a:t>Equal Groups</a:t>
            </a:r>
            <a:endParaRPr lang="en-US" sz="2000" b="1" dirty="0"/>
          </a:p>
        </p:txBody>
      </p:sp>
      <p:sp>
        <p:nvSpPr>
          <p:cNvPr id="73" name="TextBox 72"/>
          <p:cNvSpPr txBox="1"/>
          <p:nvPr/>
        </p:nvSpPr>
        <p:spPr>
          <a:xfrm>
            <a:off x="7435112" y="2724090"/>
            <a:ext cx="688009" cy="400110"/>
          </a:xfrm>
          <a:prstGeom prst="rect">
            <a:avLst/>
          </a:prstGeom>
          <a:noFill/>
        </p:spPr>
        <p:txBody>
          <a:bodyPr wrap="none" rtlCol="0">
            <a:spAutoFit/>
          </a:bodyPr>
          <a:lstStyle/>
          <a:p>
            <a:pPr algn="ctr"/>
            <a:r>
              <a:rPr lang="en-US" sz="2000" b="1" dirty="0" smtClean="0"/>
              <a:t>3 × 4</a:t>
            </a:r>
            <a:endParaRPr lang="en-US" sz="2000" b="1" dirty="0"/>
          </a:p>
        </p:txBody>
      </p:sp>
      <p:sp>
        <p:nvSpPr>
          <p:cNvPr id="77" name="TextBox 76"/>
          <p:cNvSpPr txBox="1"/>
          <p:nvPr/>
        </p:nvSpPr>
        <p:spPr>
          <a:xfrm>
            <a:off x="905276" y="4246963"/>
            <a:ext cx="688010" cy="400110"/>
          </a:xfrm>
          <a:prstGeom prst="rect">
            <a:avLst/>
          </a:prstGeom>
          <a:noFill/>
        </p:spPr>
        <p:txBody>
          <a:bodyPr wrap="none" rtlCol="0">
            <a:spAutoFit/>
          </a:bodyPr>
          <a:lstStyle/>
          <a:p>
            <a:pPr algn="ctr"/>
            <a:r>
              <a:rPr lang="en-US" sz="2000" b="1" dirty="0" smtClean="0"/>
              <a:t>2 × 6</a:t>
            </a:r>
            <a:endParaRPr lang="en-US" sz="2000" b="1" dirty="0"/>
          </a:p>
        </p:txBody>
      </p:sp>
      <p:sp>
        <p:nvSpPr>
          <p:cNvPr id="78" name="TextBox 77"/>
          <p:cNvSpPr txBox="1"/>
          <p:nvPr/>
        </p:nvSpPr>
        <p:spPr>
          <a:xfrm>
            <a:off x="7387983" y="4248090"/>
            <a:ext cx="782265" cy="400110"/>
          </a:xfrm>
          <a:prstGeom prst="rect">
            <a:avLst/>
          </a:prstGeom>
          <a:noFill/>
        </p:spPr>
        <p:txBody>
          <a:bodyPr wrap="none" rtlCol="0">
            <a:spAutoFit/>
          </a:bodyPr>
          <a:lstStyle/>
          <a:p>
            <a:pPr algn="ctr"/>
            <a:r>
              <a:rPr lang="en-US" sz="2000" b="1" dirty="0" smtClean="0"/>
              <a:t>Triple</a:t>
            </a:r>
            <a:endParaRPr lang="en-US" sz="2000" b="1" dirty="0"/>
          </a:p>
        </p:txBody>
      </p:sp>
      <p:sp>
        <p:nvSpPr>
          <p:cNvPr id="79" name="TextBox 78"/>
          <p:cNvSpPr txBox="1"/>
          <p:nvPr/>
        </p:nvSpPr>
        <p:spPr>
          <a:xfrm>
            <a:off x="718527" y="5770963"/>
            <a:ext cx="1061509" cy="400110"/>
          </a:xfrm>
          <a:prstGeom prst="rect">
            <a:avLst/>
          </a:prstGeom>
          <a:noFill/>
        </p:spPr>
        <p:txBody>
          <a:bodyPr wrap="none" rtlCol="0">
            <a:spAutoFit/>
          </a:bodyPr>
          <a:lstStyle/>
          <a:p>
            <a:pPr algn="ctr"/>
            <a:r>
              <a:rPr lang="en-US" sz="2000" b="1" dirty="0" smtClean="0"/>
              <a:t>4 + 4 + 4</a:t>
            </a:r>
            <a:endParaRPr lang="en-US" sz="2000" b="1" dirty="0"/>
          </a:p>
        </p:txBody>
      </p:sp>
      <p:sp>
        <p:nvSpPr>
          <p:cNvPr id="80" name="TextBox 79"/>
          <p:cNvSpPr txBox="1"/>
          <p:nvPr/>
        </p:nvSpPr>
        <p:spPr>
          <a:xfrm>
            <a:off x="7222712" y="5772090"/>
            <a:ext cx="1112805" cy="400110"/>
          </a:xfrm>
          <a:prstGeom prst="rect">
            <a:avLst/>
          </a:prstGeom>
          <a:noFill/>
        </p:spPr>
        <p:txBody>
          <a:bodyPr wrap="none" rtlCol="0">
            <a:spAutoFit/>
          </a:bodyPr>
          <a:lstStyle/>
          <a:p>
            <a:pPr algn="ctr"/>
            <a:r>
              <a:rPr lang="en-US" sz="2000" b="1" dirty="0" smtClean="0"/>
              <a:t>One-half</a:t>
            </a:r>
            <a:endParaRPr lang="en-US" sz="2000" b="1" dirty="0"/>
          </a:p>
        </p:txBody>
      </p:sp>
      <p:grpSp>
        <p:nvGrpSpPr>
          <p:cNvPr id="4" name="Group 3"/>
          <p:cNvGrpSpPr/>
          <p:nvPr/>
        </p:nvGrpSpPr>
        <p:grpSpPr>
          <a:xfrm>
            <a:off x="0" y="0"/>
            <a:ext cx="9144000" cy="6858000"/>
            <a:chOff x="0" y="0"/>
            <a:chExt cx="9144000" cy="6858000"/>
          </a:xfrm>
        </p:grpSpPr>
        <p:sp>
          <p:nvSpPr>
            <p:cNvPr id="118" name="Rectangle 117"/>
            <p:cNvSpPr/>
            <p:nvPr/>
          </p:nvSpPr>
          <p:spPr>
            <a:xfrm>
              <a:off x="2819400" y="0"/>
              <a:ext cx="35052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632460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0" y="0"/>
              <a:ext cx="9144000" cy="609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grpSp>
      <p:grpSp>
        <p:nvGrpSpPr>
          <p:cNvPr id="2" name="Group 1"/>
          <p:cNvGrpSpPr/>
          <p:nvPr/>
        </p:nvGrpSpPr>
        <p:grpSpPr>
          <a:xfrm>
            <a:off x="3810000" y="1016379"/>
            <a:ext cx="1788920" cy="1041021"/>
            <a:chOff x="3810000" y="1016379"/>
            <a:chExt cx="1788920" cy="1041021"/>
          </a:xfrm>
        </p:grpSpPr>
        <p:sp>
          <p:nvSpPr>
            <p:cNvPr id="82" name="Cube 81"/>
            <p:cNvSpPr/>
            <p:nvPr/>
          </p:nvSpPr>
          <p:spPr>
            <a:xfrm>
              <a:off x="3937000" y="14114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Cube 85"/>
            <p:cNvSpPr/>
            <p:nvPr/>
          </p:nvSpPr>
          <p:spPr>
            <a:xfrm>
              <a:off x="3937000" y="1016379"/>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Cube 93"/>
            <p:cNvSpPr/>
            <p:nvPr/>
          </p:nvSpPr>
          <p:spPr>
            <a:xfrm>
              <a:off x="4318000" y="14114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Cube 97"/>
            <p:cNvSpPr/>
            <p:nvPr/>
          </p:nvSpPr>
          <p:spPr>
            <a:xfrm>
              <a:off x="4318000" y="1016379"/>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Cube 105"/>
            <p:cNvSpPr/>
            <p:nvPr/>
          </p:nvSpPr>
          <p:spPr>
            <a:xfrm>
              <a:off x="4699000" y="14114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Cube 169"/>
            <p:cNvSpPr/>
            <p:nvPr/>
          </p:nvSpPr>
          <p:spPr>
            <a:xfrm>
              <a:off x="5080000" y="14114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5" name="Cube 434"/>
            <p:cNvSpPr/>
            <p:nvPr/>
          </p:nvSpPr>
          <p:spPr>
            <a:xfrm>
              <a:off x="3810000" y="153848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9" name="Cube 438"/>
            <p:cNvSpPr/>
            <p:nvPr/>
          </p:nvSpPr>
          <p:spPr>
            <a:xfrm>
              <a:off x="3810000" y="1143379"/>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7" name="Cube 446"/>
            <p:cNvSpPr/>
            <p:nvPr/>
          </p:nvSpPr>
          <p:spPr>
            <a:xfrm>
              <a:off x="4191000" y="153848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1" name="Cube 450"/>
            <p:cNvSpPr/>
            <p:nvPr/>
          </p:nvSpPr>
          <p:spPr>
            <a:xfrm>
              <a:off x="4191000" y="1143379"/>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9" name="Cube 458"/>
            <p:cNvSpPr/>
            <p:nvPr/>
          </p:nvSpPr>
          <p:spPr>
            <a:xfrm>
              <a:off x="4572000" y="153848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1" name="Cube 470"/>
            <p:cNvSpPr/>
            <p:nvPr/>
          </p:nvSpPr>
          <p:spPr>
            <a:xfrm>
              <a:off x="4953000" y="153848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0" name="TextBox 549"/>
          <p:cNvSpPr txBox="1"/>
          <p:nvPr/>
        </p:nvSpPr>
        <p:spPr>
          <a:xfrm>
            <a:off x="6822532" y="6642556"/>
            <a:ext cx="2321468" cy="215444"/>
          </a:xfrm>
          <a:prstGeom prst="rect">
            <a:avLst/>
          </a:prstGeom>
          <a:noFill/>
        </p:spPr>
        <p:txBody>
          <a:bodyPr wrap="none" rtlCol="0">
            <a:spAutoFit/>
          </a:bodyPr>
          <a:lstStyle/>
          <a:p>
            <a:pPr algn="r"/>
            <a:r>
              <a:rPr lang="en-US" sz="800" b="1" dirty="0" smtClean="0"/>
              <a:t>Find more resources at </a:t>
            </a:r>
            <a:r>
              <a:rPr lang="en-US" sz="800" b="1" dirty="0" smtClean="0">
                <a:hlinkClick r:id="rId2"/>
              </a:rPr>
              <a:t>www.stevewyborney.com</a:t>
            </a:r>
            <a:r>
              <a:rPr lang="en-US" sz="800" b="1" dirty="0" smtClean="0"/>
              <a:t> </a:t>
            </a:r>
            <a:endParaRPr lang="en-US" sz="800" b="1" dirty="0"/>
          </a:p>
        </p:txBody>
      </p:sp>
      <p:grpSp>
        <p:nvGrpSpPr>
          <p:cNvPr id="3" name="Group 2"/>
          <p:cNvGrpSpPr/>
          <p:nvPr/>
        </p:nvGrpSpPr>
        <p:grpSpPr>
          <a:xfrm>
            <a:off x="3810000" y="3200400"/>
            <a:ext cx="1788920" cy="1041021"/>
            <a:chOff x="3810000" y="3200400"/>
            <a:chExt cx="1788920" cy="1041021"/>
          </a:xfrm>
        </p:grpSpPr>
        <p:sp>
          <p:nvSpPr>
            <p:cNvPr id="202" name="Cube 201"/>
            <p:cNvSpPr/>
            <p:nvPr/>
          </p:nvSpPr>
          <p:spPr>
            <a:xfrm>
              <a:off x="3937000" y="3595501"/>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Cube 202"/>
            <p:cNvSpPr/>
            <p:nvPr/>
          </p:nvSpPr>
          <p:spPr>
            <a:xfrm>
              <a:off x="3937000" y="32004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Cube 203"/>
            <p:cNvSpPr/>
            <p:nvPr/>
          </p:nvSpPr>
          <p:spPr>
            <a:xfrm>
              <a:off x="4318000" y="3595501"/>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Cube 204"/>
            <p:cNvSpPr/>
            <p:nvPr/>
          </p:nvSpPr>
          <p:spPr>
            <a:xfrm>
              <a:off x="4318000" y="32004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Cube 205"/>
            <p:cNvSpPr/>
            <p:nvPr/>
          </p:nvSpPr>
          <p:spPr>
            <a:xfrm>
              <a:off x="4699000" y="3595501"/>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Cube 207"/>
            <p:cNvSpPr/>
            <p:nvPr/>
          </p:nvSpPr>
          <p:spPr>
            <a:xfrm>
              <a:off x="5080000" y="3595501"/>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Cube 208"/>
            <p:cNvSpPr/>
            <p:nvPr/>
          </p:nvSpPr>
          <p:spPr>
            <a:xfrm>
              <a:off x="3810000" y="3722501"/>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Cube 209"/>
            <p:cNvSpPr/>
            <p:nvPr/>
          </p:nvSpPr>
          <p:spPr>
            <a:xfrm>
              <a:off x="3810000" y="33274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Cube 210"/>
            <p:cNvSpPr/>
            <p:nvPr/>
          </p:nvSpPr>
          <p:spPr>
            <a:xfrm>
              <a:off x="4191000" y="3722501"/>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Cube 211"/>
            <p:cNvSpPr/>
            <p:nvPr/>
          </p:nvSpPr>
          <p:spPr>
            <a:xfrm>
              <a:off x="4191000" y="332740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Cube 212"/>
            <p:cNvSpPr/>
            <p:nvPr/>
          </p:nvSpPr>
          <p:spPr>
            <a:xfrm>
              <a:off x="4572000" y="3722501"/>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Cube 214"/>
            <p:cNvSpPr/>
            <p:nvPr/>
          </p:nvSpPr>
          <p:spPr>
            <a:xfrm>
              <a:off x="4953000" y="3722501"/>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4"/>
          <p:cNvGrpSpPr/>
          <p:nvPr/>
        </p:nvGrpSpPr>
        <p:grpSpPr>
          <a:xfrm>
            <a:off x="3810000" y="5334000"/>
            <a:ext cx="1788920" cy="1041021"/>
            <a:chOff x="3810000" y="5334000"/>
            <a:chExt cx="1788920" cy="1041021"/>
          </a:xfrm>
        </p:grpSpPr>
        <p:sp>
          <p:nvSpPr>
            <p:cNvPr id="216" name="Cube 215"/>
            <p:cNvSpPr/>
            <p:nvPr/>
          </p:nvSpPr>
          <p:spPr>
            <a:xfrm>
              <a:off x="3937000" y="5729101"/>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Cube 216"/>
            <p:cNvSpPr/>
            <p:nvPr/>
          </p:nvSpPr>
          <p:spPr>
            <a:xfrm>
              <a:off x="3937000" y="533400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Cube 217"/>
            <p:cNvSpPr/>
            <p:nvPr/>
          </p:nvSpPr>
          <p:spPr>
            <a:xfrm>
              <a:off x="4318000" y="5729101"/>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Cube 218"/>
            <p:cNvSpPr/>
            <p:nvPr/>
          </p:nvSpPr>
          <p:spPr>
            <a:xfrm>
              <a:off x="4318000" y="533400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Cube 219"/>
            <p:cNvSpPr/>
            <p:nvPr/>
          </p:nvSpPr>
          <p:spPr>
            <a:xfrm>
              <a:off x="4699000" y="5729101"/>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Cube 221"/>
            <p:cNvSpPr/>
            <p:nvPr/>
          </p:nvSpPr>
          <p:spPr>
            <a:xfrm>
              <a:off x="5080000" y="5729101"/>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Cube 222"/>
            <p:cNvSpPr/>
            <p:nvPr/>
          </p:nvSpPr>
          <p:spPr>
            <a:xfrm>
              <a:off x="3810000" y="5856101"/>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Cube 223"/>
            <p:cNvSpPr/>
            <p:nvPr/>
          </p:nvSpPr>
          <p:spPr>
            <a:xfrm>
              <a:off x="3810000" y="546100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 name="Cube 224"/>
            <p:cNvSpPr/>
            <p:nvPr/>
          </p:nvSpPr>
          <p:spPr>
            <a:xfrm>
              <a:off x="4191000" y="5856101"/>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Cube 225"/>
            <p:cNvSpPr/>
            <p:nvPr/>
          </p:nvSpPr>
          <p:spPr>
            <a:xfrm>
              <a:off x="4191000" y="546100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7" name="Cube 226"/>
            <p:cNvSpPr/>
            <p:nvPr/>
          </p:nvSpPr>
          <p:spPr>
            <a:xfrm>
              <a:off x="4572000" y="5856101"/>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Cube 228"/>
            <p:cNvSpPr/>
            <p:nvPr/>
          </p:nvSpPr>
          <p:spPr>
            <a:xfrm>
              <a:off x="4953000" y="5856101"/>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 name="Rectangle 54"/>
          <p:cNvSpPr/>
          <p:nvPr/>
        </p:nvSpPr>
        <p:spPr>
          <a:xfrm>
            <a:off x="76200" y="76200"/>
            <a:ext cx="8991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4:  </a:t>
            </a:r>
            <a:r>
              <a:rPr lang="en-US" sz="1000" dirty="0" smtClean="0">
                <a:solidFill>
                  <a:schemeClr val="tx1"/>
                </a:solidFill>
              </a:rPr>
              <a:t>(Circle the top structure)  Which descriptions match this structure?  (Draw lines to those descriptions and circle them.)</a:t>
            </a:r>
          </a:p>
          <a:p>
            <a:endParaRPr lang="en-US" sz="1000" dirty="0" smtClean="0">
              <a:solidFill>
                <a:schemeClr val="tx1"/>
              </a:solidFill>
            </a:endParaRPr>
          </a:p>
        </p:txBody>
      </p:sp>
      <p:sp>
        <p:nvSpPr>
          <p:cNvPr id="56" name="Rectangle 55"/>
          <p:cNvSpPr/>
          <p:nvPr/>
        </p:nvSpPr>
        <p:spPr>
          <a:xfrm>
            <a:off x="76200" y="76200"/>
            <a:ext cx="8991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4: </a:t>
            </a:r>
            <a:r>
              <a:rPr lang="en-US" sz="1000" dirty="0" smtClean="0">
                <a:solidFill>
                  <a:schemeClr val="tx1"/>
                </a:solidFill>
              </a:rPr>
              <a:t>(Leave the descriptions circled, but erase the lines and erase the circle around the structure.) </a:t>
            </a:r>
          </a:p>
          <a:p>
            <a:r>
              <a:rPr lang="en-US" sz="1000" dirty="0" smtClean="0">
                <a:solidFill>
                  <a:schemeClr val="tx1"/>
                </a:solidFill>
              </a:rPr>
              <a:t>(Now draw lines that connect the circled descriptions to each other and ask…)  How are these related to each other?</a:t>
            </a:r>
            <a:endParaRPr lang="en-US" sz="1000" dirty="0">
              <a:solidFill>
                <a:schemeClr val="tx1"/>
              </a:solidFill>
            </a:endParaRPr>
          </a:p>
        </p:txBody>
      </p:sp>
      <p:sp>
        <p:nvSpPr>
          <p:cNvPr id="57" name="Rectangle 56"/>
          <p:cNvSpPr/>
          <p:nvPr/>
        </p:nvSpPr>
        <p:spPr>
          <a:xfrm>
            <a:off x="76200" y="76200"/>
            <a:ext cx="8991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4:  </a:t>
            </a:r>
            <a:r>
              <a:rPr lang="en-US" sz="1000" dirty="0" smtClean="0">
                <a:solidFill>
                  <a:schemeClr val="tx1"/>
                </a:solidFill>
              </a:rPr>
              <a:t>(Erase all the writing.  Circle the middle structure and repeat.)</a:t>
            </a:r>
            <a:endParaRPr lang="en-US" sz="1000" dirty="0">
              <a:solidFill>
                <a:schemeClr val="tx1"/>
              </a:solidFill>
            </a:endParaRPr>
          </a:p>
        </p:txBody>
      </p:sp>
      <p:sp>
        <p:nvSpPr>
          <p:cNvPr id="58" name="Rectangle 57"/>
          <p:cNvSpPr/>
          <p:nvPr/>
        </p:nvSpPr>
        <p:spPr>
          <a:xfrm>
            <a:off x="76200" y="76200"/>
            <a:ext cx="8991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4:  </a:t>
            </a:r>
            <a:r>
              <a:rPr lang="en-US" sz="1000" dirty="0" smtClean="0">
                <a:solidFill>
                  <a:schemeClr val="tx1"/>
                </a:solidFill>
              </a:rPr>
              <a:t>(Erase all the writing.  Circle the </a:t>
            </a:r>
            <a:r>
              <a:rPr lang="en-US" sz="1000" dirty="0">
                <a:solidFill>
                  <a:schemeClr val="tx1"/>
                </a:solidFill>
              </a:rPr>
              <a:t>bottom structure and repeat.)</a:t>
            </a:r>
          </a:p>
        </p:txBody>
      </p:sp>
    </p:spTree>
    <p:extLst>
      <p:ext uri="{BB962C8B-B14F-4D97-AF65-F5344CB8AC3E}">
        <p14:creationId xmlns:p14="http://schemas.microsoft.com/office/powerpoint/2010/main" val="979701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fade">
                                      <p:cBhvr>
                                        <p:cTn id="7" dur="500"/>
                                        <p:tgtEl>
                                          <p:spTgt spid="5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fade">
                                      <p:cBhvr>
                                        <p:cTn id="12" dur="500"/>
                                        <p:tgtEl>
                                          <p:spTgt spid="5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7"/>
                                        </p:tgtEl>
                                        <p:attrNameLst>
                                          <p:attrName>style.visibility</p:attrName>
                                        </p:attrNameLst>
                                      </p:cBhvr>
                                      <p:to>
                                        <p:strVal val="visible"/>
                                      </p:to>
                                    </p:set>
                                    <p:animEffect transition="in" filter="fade">
                                      <p:cBhvr>
                                        <p:cTn id="17" dur="500"/>
                                        <p:tgtEl>
                                          <p:spTgt spid="5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8"/>
                                        </p:tgtEl>
                                        <p:attrNameLst>
                                          <p:attrName>style.visibility</p:attrName>
                                        </p:attrNameLst>
                                      </p:cBhvr>
                                      <p:to>
                                        <p:strVal val="visible"/>
                                      </p:to>
                                    </p:set>
                                    <p:animEffect transition="in" filter="fade">
                                      <p:cBhvr>
                                        <p:cTn id="22"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6" grpId="0" animBg="1"/>
      <p:bldP spid="57" grpId="0" animBg="1"/>
      <p:bldP spid="5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Steve Wyborney\Desktop\Blog Post Pics and email too\Clipboard Dice.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25586" y="457200"/>
            <a:ext cx="1492827" cy="1119620"/>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2421515"/>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3393946"/>
            <a:ext cx="1519968" cy="430887"/>
          </a:xfrm>
          <a:prstGeom prst="rect">
            <a:avLst/>
          </a:prstGeom>
          <a:noFill/>
        </p:spPr>
        <p:txBody>
          <a:bodyPr wrap="none" rtlCol="0">
            <a:spAutoFit/>
          </a:bodyPr>
          <a:lstStyle/>
          <a:p>
            <a:pPr algn="ctr"/>
            <a:r>
              <a:rPr lang="en-US" sz="1100" b="1" dirty="0" smtClean="0">
                <a:hlinkClick r:id=""/>
              </a:rPr>
              <a:t>80 Cube Conversations</a:t>
            </a:r>
          </a:p>
          <a:p>
            <a:pPr algn="ctr"/>
            <a:r>
              <a:rPr lang="en-US" sz="1100" b="1" dirty="0" smtClean="0">
                <a:hlinkClick r:id=""/>
              </a:rPr>
              <a:t>Lessons</a:t>
            </a:r>
            <a:endParaRPr lang="en-US" sz="1100" b="1" dirty="0" smtClean="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2423162"/>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2393421"/>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2421515"/>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3324128"/>
            <a:ext cx="1217000" cy="430887"/>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2421515"/>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352801" y="3359251"/>
            <a:ext cx="1008609" cy="600164"/>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20 Fraction </a:t>
            </a:r>
          </a:p>
          <a:p>
            <a:pPr algn="ctr"/>
            <a:r>
              <a:rPr lang="en-US" sz="1100" b="1" dirty="0" smtClean="0">
                <a:hlinkClick r:id=""/>
              </a:rPr>
              <a:t>Splat! Lessons</a:t>
            </a:r>
            <a:endParaRPr lang="en-US" sz="1100" b="1" dirty="0"/>
          </a:p>
        </p:txBody>
      </p:sp>
      <p:sp>
        <p:nvSpPr>
          <p:cNvPr id="19" name="TextBox 18"/>
          <p:cNvSpPr txBox="1"/>
          <p:nvPr/>
        </p:nvSpPr>
        <p:spPr>
          <a:xfrm>
            <a:off x="381000" y="1964315"/>
            <a:ext cx="4141968" cy="307777"/>
          </a:xfrm>
          <a:prstGeom prst="rect">
            <a:avLst/>
          </a:prstGeom>
          <a:noFill/>
        </p:spPr>
        <p:txBody>
          <a:bodyPr wrap="none" rtlCol="0">
            <a:spAutoFit/>
          </a:bodyPr>
          <a:lstStyle/>
          <a:p>
            <a:r>
              <a:rPr lang="en-US" sz="1400" b="1" dirty="0" smtClean="0"/>
              <a:t>More Free, Downloadable Resources From Blog Posts</a:t>
            </a:r>
            <a:endParaRPr lang="en-US" sz="1400" b="1" dirty="0"/>
          </a:p>
        </p:txBody>
      </p:sp>
      <p:sp>
        <p:nvSpPr>
          <p:cNvPr id="20" name="TextBox 19">
            <a:hlinkClick r:id="rId14"/>
          </p:cNvPr>
          <p:cNvSpPr txBox="1"/>
          <p:nvPr/>
        </p:nvSpPr>
        <p:spPr>
          <a:xfrm>
            <a:off x="7776260" y="3324129"/>
            <a:ext cx="1189748" cy="600164"/>
          </a:xfrm>
          <a:prstGeom prst="rect">
            <a:avLst/>
          </a:prstGeom>
          <a:noFill/>
        </p:spPr>
        <p:txBody>
          <a:bodyPr wrap="none" rtlCol="0">
            <a:spAutoFit/>
          </a:bodyPr>
          <a:lstStyle/>
          <a:p>
            <a:pPr algn="ctr"/>
            <a:r>
              <a:rPr lang="en-US" sz="1100" b="1" dirty="0" smtClean="0">
                <a:hlinkClick r:id=""/>
              </a:rPr>
              <a:t>20 Days of </a:t>
            </a:r>
          </a:p>
          <a:p>
            <a:pPr algn="ctr"/>
            <a:r>
              <a:rPr lang="en-US" sz="1100" b="1" dirty="0" smtClean="0">
                <a:hlinkClick r:id=""/>
              </a:rPr>
              <a:t>Number Sense </a:t>
            </a:r>
          </a:p>
          <a:p>
            <a:pPr algn="ctr"/>
            <a:r>
              <a:rPr lang="en-US" sz="1100" b="1" dirty="0" smtClean="0">
                <a:hlinkClick r:id=""/>
              </a:rPr>
              <a:t>&amp; Rich Math Talk</a:t>
            </a:r>
            <a:endParaRPr lang="en-US" sz="1100" b="1" dirty="0" smtClean="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2424134"/>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590561" y="3438436"/>
            <a:ext cx="1402706" cy="600164"/>
          </a:xfrm>
          <a:prstGeom prst="rect">
            <a:avLst/>
          </a:prstGeom>
          <a:noFill/>
        </p:spPr>
        <p:txBody>
          <a:bodyPr wrap="square" rtlCol="0">
            <a:spAutoFit/>
          </a:bodyPr>
          <a:lstStyle/>
          <a:p>
            <a:pPr algn="ctr"/>
            <a:r>
              <a:rPr lang="en-US" sz="1100" b="1" dirty="0" smtClean="0">
                <a:hlinkClick r:id="rId17"/>
              </a:rPr>
              <a:t>The Original 40 Estimation Clipboard Sets</a:t>
            </a:r>
            <a:endParaRPr lang="en-US" sz="1100" b="1" dirty="0" smtClean="0"/>
          </a:p>
        </p:txBody>
      </p:sp>
      <p:cxnSp>
        <p:nvCxnSpPr>
          <p:cNvPr id="6" name="Straight Connector 5"/>
          <p:cNvCxnSpPr/>
          <p:nvPr/>
        </p:nvCxnSpPr>
        <p:spPr>
          <a:xfrm>
            <a:off x="0" y="1905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4019238"/>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4637362"/>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3335915"/>
            <a:ext cx="1192955" cy="261610"/>
          </a:xfrm>
          <a:prstGeom prst="rect">
            <a:avLst/>
          </a:prstGeom>
          <a:noFill/>
        </p:spPr>
        <p:txBody>
          <a:bodyPr wrap="none" rtlCol="0">
            <a:spAutoFit/>
          </a:bodyPr>
          <a:lstStyle/>
          <a:p>
            <a:pPr algn="ctr"/>
            <a:r>
              <a:rPr lang="en-US" sz="1100" b="1" dirty="0" smtClean="0">
                <a:hlinkClick r:id="rId6"/>
              </a:rPr>
              <a:t>51 </a:t>
            </a:r>
            <a:r>
              <a:rPr lang="en-US" sz="1100" b="1" dirty="0" err="1" smtClean="0">
                <a:hlinkClick r:id="rId6"/>
              </a:rPr>
              <a:t>Esti</a:t>
            </a:r>
            <a:r>
              <a:rPr lang="en-US" sz="1100" b="1" dirty="0" smtClean="0">
                <a:hlinkClick r:id="rId6"/>
              </a:rPr>
              <a:t>-Mysteries</a:t>
            </a:r>
            <a:endParaRPr lang="en-US" sz="1100" b="1" dirty="0" smtClean="0"/>
          </a:p>
        </p:txBody>
      </p:sp>
      <p:pic>
        <p:nvPicPr>
          <p:cNvPr id="2051" name="Picture 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981200" y="5724108"/>
            <a:ext cx="340971" cy="314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7" name="TextBox 36"/>
          <p:cNvSpPr txBox="1"/>
          <p:nvPr/>
        </p:nvSpPr>
        <p:spPr>
          <a:xfrm>
            <a:off x="0" y="4057233"/>
            <a:ext cx="4953000" cy="2800767"/>
          </a:xfrm>
          <a:prstGeom prst="rect">
            <a:avLst/>
          </a:prstGeom>
          <a:noFill/>
        </p:spPr>
        <p:txBody>
          <a:bodyPr wrap="square" rtlCol="0">
            <a:spAutoFit/>
          </a:bodyPr>
          <a:lstStyle/>
          <a:p>
            <a:r>
              <a:rPr lang="en-US" sz="1100" b="1" dirty="0" smtClean="0"/>
              <a:t>To Access The Multiplication Course…</a:t>
            </a:r>
          </a:p>
          <a:p>
            <a:endParaRPr lang="en-US" sz="1100" b="1" dirty="0" smtClean="0"/>
          </a:p>
          <a:p>
            <a:pPr marL="342900" indent="-342900">
              <a:buAutoNum type="arabicPeriod"/>
            </a:pPr>
            <a:r>
              <a:rPr lang="en-US" sz="1100" b="1" dirty="0" smtClean="0"/>
              <a:t>Click </a:t>
            </a:r>
            <a:r>
              <a:rPr lang="en-US" sz="1200" b="1" dirty="0" smtClean="0">
                <a:hlinkClick r:id="rId18"/>
              </a:rPr>
              <a:t>here</a:t>
            </a:r>
            <a:r>
              <a:rPr lang="en-US" sz="1200" b="1" dirty="0"/>
              <a:t> </a:t>
            </a:r>
            <a:r>
              <a:rPr lang="en-US" sz="1100" b="1" dirty="0" smtClean="0"/>
              <a:t>to see the chapter playlists on my YouTube channel.</a:t>
            </a:r>
          </a:p>
          <a:p>
            <a:pPr marL="342900" indent="-342900">
              <a:buAutoNum type="arabicPeriod"/>
            </a:pPr>
            <a:r>
              <a:rPr lang="en-US" sz="1100" b="1" dirty="0"/>
              <a:t>C</a:t>
            </a:r>
            <a:r>
              <a:rPr lang="en-US" sz="1100" b="1" dirty="0" smtClean="0"/>
              <a:t>lick on “sort by” (on the right side) and choose </a:t>
            </a:r>
            <a:r>
              <a:rPr lang="en-US" sz="1100" b="1" i="1" u="sng" dirty="0" smtClean="0"/>
              <a:t>Date created (oldest)</a:t>
            </a:r>
          </a:p>
          <a:p>
            <a:pPr marL="342900" indent="-342900">
              <a:buAutoNum type="arabicPeriod"/>
            </a:pPr>
            <a:r>
              <a:rPr lang="en-US" sz="1100" b="1" dirty="0" smtClean="0"/>
              <a:t>You’ll see all 12 chapters in the course.</a:t>
            </a:r>
          </a:p>
          <a:p>
            <a:pPr marL="342900" indent="-342900">
              <a:buAutoNum type="arabicPeriod"/>
            </a:pPr>
            <a:endParaRPr lang="en-US" sz="1100" b="1" dirty="0"/>
          </a:p>
          <a:p>
            <a:r>
              <a:rPr lang="en-US" sz="1100" b="1" dirty="0" smtClean="0"/>
              <a:t>Tips for Using the Multiplication Course</a:t>
            </a:r>
          </a:p>
          <a:p>
            <a:endParaRPr lang="en-US" sz="1100" b="1" dirty="0" smtClean="0"/>
          </a:p>
          <a:p>
            <a:pPr marL="171450" indent="-171450">
              <a:buFont typeface="Arial" panose="020B0604020202020204" pitchFamily="34" charset="0"/>
              <a:buChar char="•"/>
            </a:pPr>
            <a:r>
              <a:rPr lang="en-US" sz="1100" b="1" dirty="0" smtClean="0"/>
              <a:t>When looking at playlists, click on the words “View Full Playlist” instead of the thumbnail or the chapter title.</a:t>
            </a:r>
          </a:p>
          <a:p>
            <a:pPr marL="171450" indent="-171450">
              <a:buFont typeface="Arial" panose="020B0604020202020204" pitchFamily="34" charset="0"/>
              <a:buChar char="•"/>
            </a:pPr>
            <a:r>
              <a:rPr lang="en-US" sz="1100" b="1" dirty="0" smtClean="0"/>
              <a:t>Then click on the share button. </a:t>
            </a:r>
          </a:p>
          <a:p>
            <a:pPr marL="171450" indent="-171450">
              <a:buFont typeface="Arial" panose="020B0604020202020204" pitchFamily="34" charset="0"/>
              <a:buChar char="•"/>
            </a:pPr>
            <a:r>
              <a:rPr lang="en-US" sz="1100" b="1" dirty="0" smtClean="0"/>
              <a:t>Copy the link and send it to your class.</a:t>
            </a:r>
          </a:p>
          <a:p>
            <a:pPr marL="171450" indent="-171450">
              <a:buFont typeface="Arial" panose="020B0604020202020204" pitchFamily="34" charset="0"/>
              <a:buChar char="•"/>
            </a:pPr>
            <a:r>
              <a:rPr lang="en-US" sz="1100" b="1" dirty="0" smtClean="0"/>
              <a:t>Begin with 1 lesson (1 video) per day and then adjust the pacing to meet the needs of your class.</a:t>
            </a:r>
          </a:p>
          <a:p>
            <a:endParaRPr lang="en-US" sz="1100" b="1" dirty="0"/>
          </a:p>
          <a:p>
            <a:r>
              <a:rPr lang="en-US" sz="1100" b="1" dirty="0" smtClean="0"/>
              <a:t>For more information read the blog post about The Multiplication Course </a:t>
            </a:r>
            <a:r>
              <a:rPr lang="en-US" sz="1100" b="1" dirty="0" smtClean="0">
                <a:hlinkClick r:id="rId21"/>
              </a:rPr>
              <a:t>here</a:t>
            </a:r>
            <a:r>
              <a:rPr lang="en-US" sz="1100" b="1" dirty="0" smtClean="0"/>
              <a:t>. </a:t>
            </a:r>
            <a:endParaRPr lang="en-US" sz="1100" b="1" dirty="0"/>
          </a:p>
        </p:txBody>
      </p:sp>
      <p:pic>
        <p:nvPicPr>
          <p:cNvPr id="2052" name="Picture 4" descr="C:\Users\Steve Wyborney\Desktop\STEVES Esti-Mystery Clue Toolkit and Templates FALL 2020.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790230" y="480370"/>
            <a:ext cx="1492826" cy="1119620"/>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714030" y="1581195"/>
            <a:ext cx="1762470" cy="276999"/>
          </a:xfrm>
          <a:prstGeom prst="rect">
            <a:avLst/>
          </a:prstGeom>
          <a:noFill/>
        </p:spPr>
        <p:txBody>
          <a:bodyPr wrap="none" rtlCol="0">
            <a:spAutoFit/>
          </a:bodyPr>
          <a:lstStyle/>
          <a:p>
            <a:r>
              <a:rPr lang="en-US" sz="1200" b="1" dirty="0" smtClean="0"/>
              <a:t>November  1 – January 8</a:t>
            </a:r>
            <a:endParaRPr lang="en-US" sz="1200" b="1" dirty="0"/>
          </a:p>
        </p:txBody>
      </p:sp>
      <p:cxnSp>
        <p:nvCxnSpPr>
          <p:cNvPr id="25" name="Straight Connector 24"/>
          <p:cNvCxnSpPr/>
          <p:nvPr/>
        </p:nvCxnSpPr>
        <p:spPr>
          <a:xfrm>
            <a:off x="3048000" y="0"/>
            <a:ext cx="0" cy="1905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074581" y="5091"/>
            <a:ext cx="3048000" cy="400110"/>
          </a:xfrm>
          <a:prstGeom prst="rect">
            <a:avLst/>
          </a:prstGeom>
          <a:noFill/>
        </p:spPr>
        <p:txBody>
          <a:bodyPr wrap="square" rtlCol="0">
            <a:spAutoFit/>
          </a:bodyPr>
          <a:lstStyle/>
          <a:p>
            <a:pPr algn="ctr"/>
            <a:r>
              <a:rPr lang="en-US" sz="1000" b="1" dirty="0" smtClean="0">
                <a:hlinkClick r:id="rId2"/>
              </a:rPr>
              <a:t>Part 2 - New </a:t>
            </a:r>
            <a:r>
              <a:rPr lang="en-US" sz="1000" b="1" dirty="0" err="1" smtClean="0">
                <a:hlinkClick r:id="rId2"/>
              </a:rPr>
              <a:t>Esti</a:t>
            </a:r>
            <a:r>
              <a:rPr lang="en-US" sz="1000" b="1" dirty="0" smtClean="0">
                <a:hlinkClick r:id="rId2"/>
              </a:rPr>
              <a:t>-Mysteries and </a:t>
            </a:r>
            <a:r>
              <a:rPr lang="en-US" sz="1000" b="1" dirty="0" smtClean="0">
                <a:hlinkClick r:id=""/>
              </a:rPr>
              <a:t>Number Sense Resources Every </a:t>
            </a:r>
            <a:r>
              <a:rPr lang="en-US" sz="1000" b="1" dirty="0" smtClean="0">
                <a:hlinkClick r:id="rId2"/>
              </a:rPr>
              <a:t>Day for the Rest </a:t>
            </a:r>
            <a:r>
              <a:rPr lang="en-US" sz="1000" b="1" dirty="0" smtClean="0">
                <a:hlinkClick r:id=""/>
              </a:rPr>
              <a:t>of the School Year</a:t>
            </a:r>
            <a:endParaRPr lang="en-US" sz="1000" b="1" dirty="0"/>
          </a:p>
        </p:txBody>
      </p:sp>
      <p:sp>
        <p:nvSpPr>
          <p:cNvPr id="32" name="TextBox 31"/>
          <p:cNvSpPr txBox="1"/>
          <p:nvPr/>
        </p:nvSpPr>
        <p:spPr>
          <a:xfrm>
            <a:off x="3669108" y="1581195"/>
            <a:ext cx="1817292" cy="276999"/>
          </a:xfrm>
          <a:prstGeom prst="rect">
            <a:avLst/>
          </a:prstGeom>
          <a:noFill/>
        </p:spPr>
        <p:txBody>
          <a:bodyPr wrap="none" rtlCol="0">
            <a:spAutoFit/>
          </a:bodyPr>
          <a:lstStyle/>
          <a:p>
            <a:r>
              <a:rPr lang="en-US" sz="1200" b="1" dirty="0" smtClean="0"/>
              <a:t>January 11 – February 26 </a:t>
            </a:r>
            <a:endParaRPr lang="en-US" sz="1200" b="1" dirty="0"/>
          </a:p>
        </p:txBody>
      </p:sp>
      <p:pic>
        <p:nvPicPr>
          <p:cNvPr id="3" name="Picture 2" descr="C:\Users\Steve Wyborney\Desktop\Blog Post Pics and email too\Part 3 Feature Pic.jpg">
            <a:hlinkClick r:id="rId24"/>
          </p:cNvPr>
          <p:cNvPicPr>
            <a:picLocks noChangeAspect="1" noChangeArrowheads="1"/>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6796988" y="467025"/>
            <a:ext cx="1485560" cy="1114170"/>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0" y="5091"/>
            <a:ext cx="3217092" cy="400110"/>
          </a:xfrm>
          <a:prstGeom prst="rect">
            <a:avLst/>
          </a:prstGeom>
          <a:noFill/>
        </p:spPr>
        <p:txBody>
          <a:bodyPr wrap="square" rtlCol="0">
            <a:spAutoFit/>
          </a:bodyPr>
          <a:lstStyle/>
          <a:p>
            <a:pPr algn="ctr"/>
            <a:r>
              <a:rPr lang="en-US" sz="1000" b="1" dirty="0" smtClean="0">
                <a:hlinkClick r:id="rId22"/>
              </a:rPr>
              <a:t>New </a:t>
            </a:r>
            <a:r>
              <a:rPr lang="en-US" sz="1000" b="1" dirty="0" err="1" smtClean="0">
                <a:hlinkClick r:id="rId22"/>
              </a:rPr>
              <a:t>Esti</a:t>
            </a:r>
            <a:r>
              <a:rPr lang="en-US" sz="1000" b="1" dirty="0" smtClean="0">
                <a:hlinkClick r:id="rId22"/>
              </a:rPr>
              <a:t>-Mysteries and </a:t>
            </a:r>
            <a:r>
              <a:rPr lang="en-US" sz="1000" b="1" dirty="0" smtClean="0">
                <a:hlinkClick r:id=""/>
              </a:rPr>
              <a:t>Number Sense Resources </a:t>
            </a:r>
          </a:p>
          <a:p>
            <a:pPr algn="ctr"/>
            <a:r>
              <a:rPr lang="en-US" sz="1000" b="1" dirty="0" smtClean="0">
                <a:hlinkClick r:id=""/>
              </a:rPr>
              <a:t>Every </a:t>
            </a:r>
            <a:r>
              <a:rPr lang="en-US" sz="1000" b="1" dirty="0" smtClean="0">
                <a:hlinkClick r:id="rId22"/>
              </a:rPr>
              <a:t>Day for the Rest </a:t>
            </a:r>
            <a:r>
              <a:rPr lang="en-US" sz="1000" b="1" dirty="0" smtClean="0">
                <a:hlinkClick r:id=""/>
              </a:rPr>
              <a:t>of the School Year</a:t>
            </a:r>
            <a:endParaRPr lang="en-US" sz="1000" b="1" dirty="0"/>
          </a:p>
        </p:txBody>
      </p:sp>
      <p:cxnSp>
        <p:nvCxnSpPr>
          <p:cNvPr id="48" name="Straight Connector 47"/>
          <p:cNvCxnSpPr/>
          <p:nvPr/>
        </p:nvCxnSpPr>
        <p:spPr>
          <a:xfrm>
            <a:off x="6096000" y="0"/>
            <a:ext cx="0" cy="1905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6877962" y="1581195"/>
            <a:ext cx="1343188" cy="276999"/>
          </a:xfrm>
          <a:prstGeom prst="rect">
            <a:avLst/>
          </a:prstGeom>
          <a:noFill/>
        </p:spPr>
        <p:txBody>
          <a:bodyPr wrap="none" rtlCol="0">
            <a:spAutoFit/>
          </a:bodyPr>
          <a:lstStyle/>
          <a:p>
            <a:pPr algn="ctr"/>
            <a:r>
              <a:rPr lang="en-US" sz="1200" b="1" dirty="0" smtClean="0"/>
              <a:t>March 1 - ongoing</a:t>
            </a:r>
            <a:endParaRPr lang="en-US" sz="1200" b="1" dirty="0"/>
          </a:p>
        </p:txBody>
      </p:sp>
      <p:sp>
        <p:nvSpPr>
          <p:cNvPr id="51" name="TextBox 50"/>
          <p:cNvSpPr txBox="1"/>
          <p:nvPr/>
        </p:nvSpPr>
        <p:spPr>
          <a:xfrm>
            <a:off x="6096000" y="-19110"/>
            <a:ext cx="3048000" cy="400110"/>
          </a:xfrm>
          <a:prstGeom prst="rect">
            <a:avLst/>
          </a:prstGeom>
          <a:noFill/>
        </p:spPr>
        <p:txBody>
          <a:bodyPr wrap="square" rtlCol="0">
            <a:spAutoFit/>
          </a:bodyPr>
          <a:lstStyle/>
          <a:p>
            <a:pPr algn="ctr"/>
            <a:r>
              <a:rPr lang="en-US" sz="1000" b="1" dirty="0" smtClean="0">
                <a:hlinkClick r:id="rId24"/>
              </a:rPr>
              <a:t>Part 3 - New </a:t>
            </a:r>
            <a:r>
              <a:rPr lang="en-US" sz="1000" b="1" dirty="0" err="1" smtClean="0">
                <a:hlinkClick r:id="rId24"/>
              </a:rPr>
              <a:t>Esti</a:t>
            </a:r>
            <a:r>
              <a:rPr lang="en-US" sz="1000" b="1" dirty="0" smtClean="0">
                <a:hlinkClick r:id="rId24"/>
              </a:rPr>
              <a:t>-Mysteries and Number Sense Resources Every Day for the Rest of the School Year</a:t>
            </a:r>
            <a:endParaRPr lang="en-US" sz="1000" b="1" dirty="0"/>
          </a:p>
        </p:txBody>
      </p:sp>
    </p:spTree>
    <p:extLst>
      <p:ext uri="{BB962C8B-B14F-4D97-AF65-F5344CB8AC3E}">
        <p14:creationId xmlns:p14="http://schemas.microsoft.com/office/powerpoint/2010/main" val="24593154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0" name="Picture 2" descr="C:\Users\Steve Wyborney\Desktop\Cube Connector Thumb 1.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19600" y="2362200"/>
            <a:ext cx="3786717" cy="2840038"/>
          </a:xfrm>
          <a:prstGeom prst="rect">
            <a:avLst/>
          </a:prstGeom>
          <a:noFill/>
          <a:ln w="38100">
            <a:solidFill>
              <a:schemeClr val="bg1"/>
            </a:solidFill>
          </a:ln>
          <a:extLst>
            <a:ext uri="{909E8E84-426E-40DD-AFC4-6F175D3DCCD1}">
              <a14:hiddenFill xmlns:a14="http://schemas.microsoft.com/office/drawing/2010/main">
                <a:solidFill>
                  <a:srgbClr val="FFFFFF"/>
                </a:solidFill>
              </a14:hiddenFill>
            </a:ext>
          </a:extLst>
        </p:spPr>
      </p:pic>
      <p:pic>
        <p:nvPicPr>
          <p:cNvPr id="1027" name="Picture 3" descr="C:\Users\Steve Wyborney\AppData\Local\Microsoft\Windows\INetCache\IE\KHN5ZMX0\600px-Uploadform_arrow.svg[1].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883227" y="2590800"/>
            <a:ext cx="3200400" cy="1562100"/>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0" y="304800"/>
            <a:ext cx="9144000" cy="1066800"/>
          </a:xfrm>
          <a:prstGeom prst="rect">
            <a:avLst/>
          </a:prstGeom>
          <a:solidFill>
            <a:schemeClr val="bg1"/>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t>Watch the YouTube video </a:t>
            </a:r>
            <a:r>
              <a:rPr lang="en-US" sz="2800" b="1" dirty="0" smtClean="0">
                <a:hlinkClick r:id="rId2"/>
              </a:rPr>
              <a:t>here</a:t>
            </a:r>
            <a:endParaRPr lang="en-US" sz="2800" b="1" dirty="0" smtClean="0"/>
          </a:p>
          <a:p>
            <a:r>
              <a:rPr lang="en-US" sz="2800" b="1" dirty="0" smtClean="0"/>
              <a:t>to learn how to use this resource.</a:t>
            </a:r>
          </a:p>
        </p:txBody>
      </p:sp>
    </p:spTree>
    <p:extLst>
      <p:ext uri="{BB962C8B-B14F-4D97-AF65-F5344CB8AC3E}">
        <p14:creationId xmlns:p14="http://schemas.microsoft.com/office/powerpoint/2010/main" val="41447165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C:\Users\Steve Wyborney\Desktop\Cube Connector Stuff\this is slide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142998"/>
            <a:ext cx="2641601" cy="19812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Steve Wyborney\Desktop\Where to Connect\Slide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4343399"/>
            <a:ext cx="2641601" cy="198120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Steve Wyborney\Desktop\Cube Connector Stuff\this is slide 2 and 3\Slide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81400" y="1135910"/>
            <a:ext cx="2641600" cy="19812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Steve Wyborney\Desktop\Cube Connector Stuff\this is slide 2 and 3\Slide2.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00800" y="1142998"/>
            <a:ext cx="2641600" cy="19812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Steve Wyborney\Desktop\Where to Connect\Slide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81399" y="4334538"/>
            <a:ext cx="2641601" cy="198120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C:\Users\Steve Wyborney\Desktop\Where to Connect\Slide2.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00799" y="4343398"/>
            <a:ext cx="2641601" cy="198120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33405" y="759021"/>
            <a:ext cx="2479590" cy="307777"/>
          </a:xfrm>
          <a:prstGeom prst="rect">
            <a:avLst/>
          </a:prstGeom>
          <a:noFill/>
        </p:spPr>
        <p:txBody>
          <a:bodyPr wrap="none" rtlCol="0">
            <a:spAutoFit/>
          </a:bodyPr>
          <a:lstStyle/>
          <a:p>
            <a:pPr algn="ctr"/>
            <a:r>
              <a:rPr lang="en-US" sz="1400" b="1" dirty="0" smtClean="0">
                <a:solidFill>
                  <a:schemeClr val="tx2">
                    <a:lumMod val="60000"/>
                    <a:lumOff val="40000"/>
                  </a:schemeClr>
                </a:solidFill>
              </a:rPr>
              <a:t>Step 1:  Examine the structure.</a:t>
            </a:r>
            <a:endParaRPr lang="en-US" sz="1400" b="1" dirty="0">
              <a:solidFill>
                <a:schemeClr val="tx2">
                  <a:lumMod val="60000"/>
                  <a:lumOff val="40000"/>
                </a:schemeClr>
              </a:solidFill>
            </a:endParaRPr>
          </a:p>
        </p:txBody>
      </p:sp>
      <p:sp>
        <p:nvSpPr>
          <p:cNvPr id="11" name="TextBox 10"/>
          <p:cNvSpPr txBox="1"/>
          <p:nvPr/>
        </p:nvSpPr>
        <p:spPr>
          <a:xfrm>
            <a:off x="3664501" y="761998"/>
            <a:ext cx="4184094" cy="307777"/>
          </a:xfrm>
          <a:prstGeom prst="rect">
            <a:avLst/>
          </a:prstGeom>
          <a:noFill/>
        </p:spPr>
        <p:txBody>
          <a:bodyPr wrap="none" rtlCol="0">
            <a:spAutoFit/>
          </a:bodyPr>
          <a:lstStyle/>
          <a:p>
            <a:r>
              <a:rPr lang="en-US" sz="1400" b="1" dirty="0" smtClean="0">
                <a:solidFill>
                  <a:schemeClr val="tx2">
                    <a:lumMod val="60000"/>
                    <a:lumOff val="40000"/>
                  </a:schemeClr>
                </a:solidFill>
              </a:rPr>
              <a:t>Step 2:  Duplicate the structure and change the colors.</a:t>
            </a:r>
            <a:endParaRPr lang="en-US" sz="1400" b="1" dirty="0">
              <a:solidFill>
                <a:schemeClr val="tx2">
                  <a:lumMod val="60000"/>
                  <a:lumOff val="40000"/>
                </a:schemeClr>
              </a:solidFill>
            </a:endParaRPr>
          </a:p>
        </p:txBody>
      </p:sp>
      <p:sp>
        <p:nvSpPr>
          <p:cNvPr id="12" name="TextBox 11"/>
          <p:cNvSpPr txBox="1"/>
          <p:nvPr/>
        </p:nvSpPr>
        <p:spPr>
          <a:xfrm>
            <a:off x="375320" y="3809998"/>
            <a:ext cx="2195794" cy="523220"/>
          </a:xfrm>
          <a:prstGeom prst="rect">
            <a:avLst/>
          </a:prstGeom>
          <a:noFill/>
        </p:spPr>
        <p:txBody>
          <a:bodyPr wrap="none" rtlCol="0">
            <a:spAutoFit/>
          </a:bodyPr>
          <a:lstStyle/>
          <a:p>
            <a:pPr algn="ctr"/>
            <a:r>
              <a:rPr lang="en-US" sz="1400" b="1" dirty="0" smtClean="0">
                <a:solidFill>
                  <a:schemeClr val="tx2">
                    <a:lumMod val="60000"/>
                    <a:lumOff val="40000"/>
                  </a:schemeClr>
                </a:solidFill>
              </a:rPr>
              <a:t>Step 3:  Circle descriptions </a:t>
            </a:r>
          </a:p>
          <a:p>
            <a:pPr algn="ctr"/>
            <a:r>
              <a:rPr lang="en-US" sz="1400" b="1" dirty="0" smtClean="0">
                <a:solidFill>
                  <a:schemeClr val="tx2">
                    <a:lumMod val="60000"/>
                    <a:lumOff val="40000"/>
                  </a:schemeClr>
                </a:solidFill>
              </a:rPr>
              <a:t>and connect to structures.</a:t>
            </a:r>
            <a:endParaRPr lang="en-US" sz="1400" b="1" dirty="0">
              <a:solidFill>
                <a:schemeClr val="tx2">
                  <a:lumMod val="60000"/>
                  <a:lumOff val="40000"/>
                </a:schemeClr>
              </a:solidFill>
            </a:endParaRPr>
          </a:p>
        </p:txBody>
      </p:sp>
      <p:sp>
        <p:nvSpPr>
          <p:cNvPr id="13" name="TextBox 12"/>
          <p:cNvSpPr txBox="1"/>
          <p:nvPr/>
        </p:nvSpPr>
        <p:spPr>
          <a:xfrm>
            <a:off x="3664506" y="3809998"/>
            <a:ext cx="5246629" cy="523220"/>
          </a:xfrm>
          <a:prstGeom prst="rect">
            <a:avLst/>
          </a:prstGeom>
          <a:noFill/>
        </p:spPr>
        <p:txBody>
          <a:bodyPr wrap="none" rtlCol="0">
            <a:spAutoFit/>
          </a:bodyPr>
          <a:lstStyle/>
          <a:p>
            <a:r>
              <a:rPr lang="en-US" sz="1400" b="1" dirty="0" smtClean="0">
                <a:solidFill>
                  <a:schemeClr val="tx2">
                    <a:lumMod val="60000"/>
                    <a:lumOff val="40000"/>
                  </a:schemeClr>
                </a:solidFill>
              </a:rPr>
              <a:t>Step 4:  Circle structures and connect to descriptions.</a:t>
            </a:r>
          </a:p>
          <a:p>
            <a:r>
              <a:rPr lang="en-US" sz="1400" b="1" dirty="0" smtClean="0">
                <a:solidFill>
                  <a:schemeClr val="tx2">
                    <a:lumMod val="60000"/>
                    <a:lumOff val="40000"/>
                  </a:schemeClr>
                </a:solidFill>
              </a:rPr>
              <a:t>Then connect descriptions to descriptions and look for connections.</a:t>
            </a:r>
            <a:endParaRPr lang="en-US" sz="1400" b="1" dirty="0">
              <a:solidFill>
                <a:schemeClr val="tx2">
                  <a:lumMod val="60000"/>
                  <a:lumOff val="40000"/>
                </a:schemeClr>
              </a:solidFill>
            </a:endParaRPr>
          </a:p>
        </p:txBody>
      </p:sp>
      <p:sp>
        <p:nvSpPr>
          <p:cNvPr id="14" name="TextBox 13"/>
          <p:cNvSpPr txBox="1"/>
          <p:nvPr/>
        </p:nvSpPr>
        <p:spPr>
          <a:xfrm>
            <a:off x="2895002" y="0"/>
            <a:ext cx="3353995" cy="461665"/>
          </a:xfrm>
          <a:prstGeom prst="rect">
            <a:avLst/>
          </a:prstGeom>
          <a:noFill/>
        </p:spPr>
        <p:txBody>
          <a:bodyPr wrap="none" rtlCol="0">
            <a:spAutoFit/>
          </a:bodyPr>
          <a:lstStyle/>
          <a:p>
            <a:pPr algn="ctr"/>
            <a:r>
              <a:rPr lang="en-US" sz="2400" b="1" dirty="0" smtClean="0">
                <a:solidFill>
                  <a:schemeClr val="tx2">
                    <a:lumMod val="60000"/>
                    <a:lumOff val="40000"/>
                  </a:schemeClr>
                </a:solidFill>
              </a:rPr>
              <a:t>Quick Guide for Teachers</a:t>
            </a:r>
            <a:endParaRPr lang="en-US" sz="2400" b="1" dirty="0">
              <a:solidFill>
                <a:schemeClr val="tx2">
                  <a:lumMod val="60000"/>
                  <a:lumOff val="40000"/>
                </a:schemeClr>
              </a:solidFill>
            </a:endParaRPr>
          </a:p>
        </p:txBody>
      </p:sp>
    </p:spTree>
    <p:extLst>
      <p:ext uri="{BB962C8B-B14F-4D97-AF65-F5344CB8AC3E}">
        <p14:creationId xmlns:p14="http://schemas.microsoft.com/office/powerpoint/2010/main" val="3315938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fade">
                                      <p:cBhvr>
                                        <p:cTn id="10" dur="5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10" presetClass="entr" presetSubtype="0" fill="hold" nodeType="withEffect">
                                  <p:stCondLst>
                                    <p:cond delay="0"/>
                                  </p:stCondLst>
                                  <p:childTnLst>
                                    <p:set>
                                      <p:cBhvr>
                                        <p:cTn id="17" dur="1" fill="hold">
                                          <p:stCondLst>
                                            <p:cond delay="0"/>
                                          </p:stCondLst>
                                        </p:cTn>
                                        <p:tgtEl>
                                          <p:spTgt spid="1027"/>
                                        </p:tgtEl>
                                        <p:attrNameLst>
                                          <p:attrName>style.visibility</p:attrName>
                                        </p:attrNameLst>
                                      </p:cBhvr>
                                      <p:to>
                                        <p:strVal val="visible"/>
                                      </p:to>
                                    </p:set>
                                    <p:animEffect transition="in" filter="fade">
                                      <p:cBhvr>
                                        <p:cTn id="18" dur="500"/>
                                        <p:tgtEl>
                                          <p:spTgt spid="102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028"/>
                                        </p:tgtEl>
                                        <p:attrNameLst>
                                          <p:attrName>style.visibility</p:attrName>
                                        </p:attrNameLst>
                                      </p:cBhvr>
                                      <p:to>
                                        <p:strVal val="visible"/>
                                      </p:to>
                                    </p:set>
                                    <p:animEffect transition="in" filter="fade">
                                      <p:cBhvr>
                                        <p:cTn id="23" dur="500"/>
                                        <p:tgtEl>
                                          <p:spTgt spid="102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par>
                                <p:cTn id="29" presetID="10" presetClass="entr" presetSubtype="0" fill="hold"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500"/>
                                        <p:tgtEl>
                                          <p:spTgt spid="13"/>
                                        </p:tgtEl>
                                      </p:cBhvr>
                                    </p:animEffect>
                                  </p:childTnLst>
                                </p:cTn>
                              </p:par>
                              <p:par>
                                <p:cTn id="37" presetID="10" presetClass="entr" presetSubtype="0" fill="hold"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500"/>
                                        <p:tgtEl>
                                          <p:spTgt spid="8"/>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p:bldP spid="12"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0" name="Picture 2" descr="C:\Users\Steve Wyborney\Desktop\Cube Connector Thumb 1.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19600" y="2362200"/>
            <a:ext cx="3786717" cy="2840038"/>
          </a:xfrm>
          <a:prstGeom prst="rect">
            <a:avLst/>
          </a:prstGeom>
          <a:noFill/>
          <a:ln w="38100">
            <a:solidFill>
              <a:schemeClr val="bg1"/>
            </a:solidFill>
          </a:ln>
          <a:extLst>
            <a:ext uri="{909E8E84-426E-40DD-AFC4-6F175D3DCCD1}">
              <a14:hiddenFill xmlns:a14="http://schemas.microsoft.com/office/drawing/2010/main">
                <a:solidFill>
                  <a:srgbClr val="FFFFFF"/>
                </a:solidFill>
              </a14:hiddenFill>
            </a:ext>
          </a:extLst>
        </p:spPr>
      </p:pic>
      <p:pic>
        <p:nvPicPr>
          <p:cNvPr id="1027" name="Picture 3" descr="C:\Users\Steve Wyborney\AppData\Local\Microsoft\Windows\INetCache\IE\KHN5ZMX0\600px-Uploadform_arrow.svg[1].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883227" y="2590800"/>
            <a:ext cx="3200400" cy="1562100"/>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0" y="304800"/>
            <a:ext cx="9144000" cy="1066800"/>
          </a:xfrm>
          <a:prstGeom prst="rect">
            <a:avLst/>
          </a:prstGeom>
          <a:solidFill>
            <a:schemeClr val="bg1"/>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t>Watch the YouTube video </a:t>
            </a:r>
            <a:r>
              <a:rPr lang="en-US" sz="2800" b="1" dirty="0" smtClean="0">
                <a:hlinkClick r:id="rId2"/>
              </a:rPr>
              <a:t>here</a:t>
            </a:r>
            <a:endParaRPr lang="en-US" sz="2800" b="1" dirty="0" smtClean="0"/>
          </a:p>
          <a:p>
            <a:r>
              <a:rPr lang="en-US" sz="2800" b="1" dirty="0" smtClean="0"/>
              <a:t>to learn how to use this resource.</a:t>
            </a:r>
          </a:p>
        </p:txBody>
      </p:sp>
    </p:spTree>
    <p:extLst>
      <p:ext uri="{BB962C8B-B14F-4D97-AF65-F5344CB8AC3E}">
        <p14:creationId xmlns:p14="http://schemas.microsoft.com/office/powerpoint/2010/main" val="6046194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TextBox 6"/>
          <p:cNvSpPr txBox="1"/>
          <p:nvPr/>
        </p:nvSpPr>
        <p:spPr>
          <a:xfrm>
            <a:off x="7915908" y="6581001"/>
            <a:ext cx="1228092" cy="276999"/>
          </a:xfrm>
          <a:prstGeom prst="rect">
            <a:avLst/>
          </a:prstGeom>
          <a:noFill/>
        </p:spPr>
        <p:txBody>
          <a:bodyPr wrap="none" rtlCol="0">
            <a:spAutoFit/>
          </a:bodyPr>
          <a:lstStyle/>
          <a:p>
            <a:pPr algn="r"/>
            <a:r>
              <a:rPr lang="en-US" sz="1200" b="1" dirty="0" smtClean="0">
                <a:solidFill>
                  <a:schemeClr val="tx2">
                    <a:lumMod val="60000"/>
                    <a:lumOff val="40000"/>
                  </a:schemeClr>
                </a:solidFill>
              </a:rPr>
              <a:t>Steve Wyborney</a:t>
            </a:r>
            <a:endParaRPr lang="en-US" sz="1200" b="1" dirty="0">
              <a:solidFill>
                <a:schemeClr val="tx2">
                  <a:lumMod val="60000"/>
                  <a:lumOff val="40000"/>
                </a:schemeClr>
              </a:solidFill>
            </a:endParaRPr>
          </a:p>
        </p:txBody>
      </p:sp>
      <p:sp>
        <p:nvSpPr>
          <p:cNvPr id="10" name="TextBox 9"/>
          <p:cNvSpPr txBox="1"/>
          <p:nvPr/>
        </p:nvSpPr>
        <p:spPr>
          <a:xfrm>
            <a:off x="3155743" y="1371600"/>
            <a:ext cx="2832571" cy="1200329"/>
          </a:xfrm>
          <a:prstGeom prst="rect">
            <a:avLst/>
          </a:prstGeom>
          <a:noFill/>
        </p:spPr>
        <p:txBody>
          <a:bodyPr wrap="none" rtlCol="0">
            <a:spAutoFit/>
          </a:bodyPr>
          <a:lstStyle/>
          <a:p>
            <a:pPr algn="ctr"/>
            <a:r>
              <a:rPr lang="en-US" sz="7200" b="1" dirty="0" smtClean="0">
                <a:solidFill>
                  <a:schemeClr val="tx2">
                    <a:lumMod val="60000"/>
                    <a:lumOff val="40000"/>
                  </a:schemeClr>
                </a:solidFill>
              </a:rPr>
              <a:t>Level 2</a:t>
            </a:r>
            <a:endParaRPr lang="en-US" sz="7200" b="1" dirty="0">
              <a:solidFill>
                <a:schemeClr val="tx2">
                  <a:lumMod val="60000"/>
                  <a:lumOff val="40000"/>
                </a:schemeClr>
              </a:solidFill>
            </a:endParaRPr>
          </a:p>
        </p:txBody>
      </p:sp>
      <p:sp>
        <p:nvSpPr>
          <p:cNvPr id="4" name="TextBox 3"/>
          <p:cNvSpPr txBox="1"/>
          <p:nvPr/>
        </p:nvSpPr>
        <p:spPr>
          <a:xfrm>
            <a:off x="2133512" y="3257729"/>
            <a:ext cx="4877105" cy="1200329"/>
          </a:xfrm>
          <a:prstGeom prst="rect">
            <a:avLst/>
          </a:prstGeom>
          <a:noFill/>
        </p:spPr>
        <p:txBody>
          <a:bodyPr wrap="none" rtlCol="0">
            <a:spAutoFit/>
          </a:bodyPr>
          <a:lstStyle/>
          <a:p>
            <a:pPr algn="ctr"/>
            <a:r>
              <a:rPr lang="en-US" sz="2400" b="1" dirty="0">
                <a:solidFill>
                  <a:schemeClr val="tx2">
                    <a:lumMod val="60000"/>
                    <a:lumOff val="40000"/>
                  </a:schemeClr>
                </a:solidFill>
              </a:rPr>
              <a:t>Use this level if </a:t>
            </a:r>
            <a:r>
              <a:rPr lang="en-US" sz="2400" b="1" i="1" u="sng" dirty="0">
                <a:solidFill>
                  <a:schemeClr val="tx2">
                    <a:lumMod val="60000"/>
                    <a:lumOff val="40000"/>
                  </a:schemeClr>
                </a:solidFill>
              </a:rPr>
              <a:t>both</a:t>
            </a:r>
            <a:r>
              <a:rPr lang="en-US" sz="2400" b="1" dirty="0">
                <a:solidFill>
                  <a:schemeClr val="tx2">
                    <a:lumMod val="60000"/>
                    <a:lumOff val="40000"/>
                  </a:schemeClr>
                </a:solidFill>
              </a:rPr>
              <a:t> </a:t>
            </a:r>
          </a:p>
          <a:p>
            <a:pPr algn="ctr"/>
            <a:r>
              <a:rPr lang="en-US" sz="2400" b="1" dirty="0">
                <a:solidFill>
                  <a:schemeClr val="tx2">
                    <a:lumMod val="60000"/>
                    <a:lumOff val="40000"/>
                  </a:schemeClr>
                </a:solidFill>
              </a:rPr>
              <a:t>multiplication and ratios </a:t>
            </a:r>
          </a:p>
          <a:p>
            <a:pPr algn="ctr"/>
            <a:r>
              <a:rPr lang="en-US" sz="2400" b="1" dirty="0">
                <a:solidFill>
                  <a:schemeClr val="tx2">
                    <a:lumMod val="60000"/>
                    <a:lumOff val="40000"/>
                  </a:schemeClr>
                </a:solidFill>
              </a:rPr>
              <a:t>have been introduced your students.</a:t>
            </a:r>
            <a:endParaRPr lang="en-US" sz="2400" b="1" i="1" u="sng" dirty="0">
              <a:solidFill>
                <a:schemeClr val="tx2">
                  <a:lumMod val="60000"/>
                  <a:lumOff val="40000"/>
                </a:schemeClr>
              </a:solidFill>
            </a:endParaRPr>
          </a:p>
        </p:txBody>
      </p:sp>
    </p:spTree>
    <p:extLst>
      <p:ext uri="{BB962C8B-B14F-4D97-AF65-F5344CB8AC3E}">
        <p14:creationId xmlns:p14="http://schemas.microsoft.com/office/powerpoint/2010/main" val="10052270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4" name="Group 93"/>
          <p:cNvGrpSpPr/>
          <p:nvPr/>
        </p:nvGrpSpPr>
        <p:grpSpPr>
          <a:xfrm>
            <a:off x="3720192" y="931235"/>
            <a:ext cx="1683204" cy="1263963"/>
            <a:chOff x="3720192" y="931235"/>
            <a:chExt cx="1683204" cy="1263963"/>
          </a:xfrm>
          <a:solidFill>
            <a:schemeClr val="bg1"/>
          </a:solidFill>
        </p:grpSpPr>
        <p:sp>
          <p:nvSpPr>
            <p:cNvPr id="95" name="Cube 94"/>
            <p:cNvSpPr/>
            <p:nvPr/>
          </p:nvSpPr>
          <p:spPr>
            <a:xfrm>
              <a:off x="3999686" y="1350476"/>
              <a:ext cx="565227" cy="565228"/>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Cube 95"/>
            <p:cNvSpPr/>
            <p:nvPr/>
          </p:nvSpPr>
          <p:spPr>
            <a:xfrm>
              <a:off x="4418927" y="1350476"/>
              <a:ext cx="565227" cy="565228"/>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Cube 96"/>
            <p:cNvSpPr/>
            <p:nvPr/>
          </p:nvSpPr>
          <p:spPr>
            <a:xfrm>
              <a:off x="4838169" y="1350476"/>
              <a:ext cx="565227" cy="565228"/>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Cube 97"/>
            <p:cNvSpPr/>
            <p:nvPr/>
          </p:nvSpPr>
          <p:spPr>
            <a:xfrm>
              <a:off x="3859939" y="1490223"/>
              <a:ext cx="565227" cy="565228"/>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Cube 98"/>
            <p:cNvSpPr/>
            <p:nvPr/>
          </p:nvSpPr>
          <p:spPr>
            <a:xfrm>
              <a:off x="4279180" y="1490223"/>
              <a:ext cx="565227" cy="565228"/>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Cube 99"/>
            <p:cNvSpPr/>
            <p:nvPr/>
          </p:nvSpPr>
          <p:spPr>
            <a:xfrm>
              <a:off x="4698422" y="1490223"/>
              <a:ext cx="565227" cy="565228"/>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Cube 100"/>
            <p:cNvSpPr/>
            <p:nvPr/>
          </p:nvSpPr>
          <p:spPr>
            <a:xfrm>
              <a:off x="3720192" y="1629970"/>
              <a:ext cx="565227" cy="565228"/>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Cube 101"/>
            <p:cNvSpPr/>
            <p:nvPr/>
          </p:nvSpPr>
          <p:spPr>
            <a:xfrm>
              <a:off x="4139433" y="1629970"/>
              <a:ext cx="565227" cy="565228"/>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Cube 102"/>
            <p:cNvSpPr/>
            <p:nvPr/>
          </p:nvSpPr>
          <p:spPr>
            <a:xfrm>
              <a:off x="4558674" y="1629970"/>
              <a:ext cx="565227" cy="565228"/>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4" name="Group 103"/>
            <p:cNvGrpSpPr/>
            <p:nvPr/>
          </p:nvGrpSpPr>
          <p:grpSpPr>
            <a:xfrm>
              <a:off x="3720192" y="931235"/>
              <a:ext cx="1263962" cy="844722"/>
              <a:chOff x="3720192" y="931235"/>
              <a:chExt cx="1263962" cy="844722"/>
            </a:xfrm>
            <a:grpFill/>
          </p:grpSpPr>
          <p:sp>
            <p:nvSpPr>
              <p:cNvPr id="105" name="Cube 104"/>
              <p:cNvSpPr/>
              <p:nvPr/>
            </p:nvSpPr>
            <p:spPr>
              <a:xfrm>
                <a:off x="3999686" y="931235"/>
                <a:ext cx="565227" cy="565228"/>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Cube 105"/>
              <p:cNvSpPr/>
              <p:nvPr/>
            </p:nvSpPr>
            <p:spPr>
              <a:xfrm>
                <a:off x="4418927" y="931235"/>
                <a:ext cx="565227" cy="565228"/>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Cube 106"/>
              <p:cNvSpPr/>
              <p:nvPr/>
            </p:nvSpPr>
            <p:spPr>
              <a:xfrm>
                <a:off x="3859939" y="1070982"/>
                <a:ext cx="565227" cy="565228"/>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Cube 107"/>
              <p:cNvSpPr/>
              <p:nvPr/>
            </p:nvSpPr>
            <p:spPr>
              <a:xfrm>
                <a:off x="4279180" y="1070982"/>
                <a:ext cx="565227" cy="565228"/>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Cube 108"/>
              <p:cNvSpPr/>
              <p:nvPr/>
            </p:nvSpPr>
            <p:spPr>
              <a:xfrm>
                <a:off x="3720192" y="1210729"/>
                <a:ext cx="565227" cy="565228"/>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Cube 109"/>
              <p:cNvSpPr/>
              <p:nvPr/>
            </p:nvSpPr>
            <p:spPr>
              <a:xfrm>
                <a:off x="4139433" y="1210729"/>
                <a:ext cx="565227" cy="565228"/>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44" name="Rectangle 43"/>
          <p:cNvSpPr/>
          <p:nvPr/>
        </p:nvSpPr>
        <p:spPr>
          <a:xfrm>
            <a:off x="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632460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p:cNvSpPr/>
          <p:nvPr/>
        </p:nvSpPr>
        <p:spPr>
          <a:xfrm>
            <a:off x="0" y="0"/>
            <a:ext cx="9144000" cy="609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118" name="Rectangle 117"/>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1:  </a:t>
            </a:r>
            <a:r>
              <a:rPr lang="en-US" sz="1000" dirty="0" smtClean="0">
                <a:solidFill>
                  <a:schemeClr val="tx1"/>
                </a:solidFill>
              </a:rPr>
              <a:t>How do you see this structure?  How else can you see it?  How many cubes are there? </a:t>
            </a:r>
            <a:endParaRPr lang="en-US" sz="1000" dirty="0">
              <a:solidFill>
                <a:schemeClr val="tx1"/>
              </a:solidFill>
            </a:endParaRPr>
          </a:p>
        </p:txBody>
      </p:sp>
      <p:sp>
        <p:nvSpPr>
          <p:cNvPr id="119" name="TextBox 118"/>
          <p:cNvSpPr txBox="1"/>
          <p:nvPr/>
        </p:nvSpPr>
        <p:spPr>
          <a:xfrm>
            <a:off x="6822532" y="6642556"/>
            <a:ext cx="2321468" cy="215444"/>
          </a:xfrm>
          <a:prstGeom prst="rect">
            <a:avLst/>
          </a:prstGeom>
          <a:noFill/>
        </p:spPr>
        <p:txBody>
          <a:bodyPr wrap="none" rtlCol="0">
            <a:spAutoFit/>
          </a:bodyPr>
          <a:lstStyle/>
          <a:p>
            <a:pPr algn="r"/>
            <a:r>
              <a:rPr lang="en-US" sz="800" b="1" dirty="0" smtClean="0"/>
              <a:t>Find more resources at </a:t>
            </a:r>
            <a:r>
              <a:rPr lang="en-US" sz="800" b="1" dirty="0" smtClean="0">
                <a:hlinkClick r:id="rId2"/>
              </a:rPr>
              <a:t>www.stevewyborney.com</a:t>
            </a:r>
            <a:r>
              <a:rPr lang="en-US" sz="800" b="1" dirty="0" smtClean="0"/>
              <a:t> </a:t>
            </a:r>
            <a:endParaRPr lang="en-US" sz="800" b="1" dirty="0"/>
          </a:p>
        </p:txBody>
      </p:sp>
    </p:spTree>
    <p:extLst>
      <p:ext uri="{BB962C8B-B14F-4D97-AF65-F5344CB8AC3E}">
        <p14:creationId xmlns:p14="http://schemas.microsoft.com/office/powerpoint/2010/main" val="1130259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4"/>
                                        </p:tgtEl>
                                        <p:attrNameLst>
                                          <p:attrName>style.visibility</p:attrName>
                                        </p:attrNameLst>
                                      </p:cBhvr>
                                      <p:to>
                                        <p:strVal val="visible"/>
                                      </p:to>
                                    </p:set>
                                    <p:animEffect transition="in" filter="fade">
                                      <p:cBhvr>
                                        <p:cTn id="7" dur="500"/>
                                        <p:tgtEl>
                                          <p:spTgt spid="9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8"/>
                                        </p:tgtEl>
                                        <p:attrNameLst>
                                          <p:attrName>style.visibility</p:attrName>
                                        </p:attrNameLst>
                                      </p:cBhvr>
                                      <p:to>
                                        <p:strVal val="visible"/>
                                      </p:to>
                                    </p:set>
                                    <p:animEffect transition="in" filter="fade">
                                      <p:cBhvr>
                                        <p:cTn id="10" dur="500"/>
                                        <p:tgtEl>
                                          <p:spTgt spid="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 name="Group 3"/>
          <p:cNvGrpSpPr/>
          <p:nvPr/>
        </p:nvGrpSpPr>
        <p:grpSpPr>
          <a:xfrm>
            <a:off x="0" y="0"/>
            <a:ext cx="9144000" cy="6858000"/>
            <a:chOff x="0" y="0"/>
            <a:chExt cx="9144000" cy="6858000"/>
          </a:xfrm>
        </p:grpSpPr>
        <p:sp>
          <p:nvSpPr>
            <p:cNvPr id="118" name="Rectangle 117"/>
            <p:cNvSpPr/>
            <p:nvPr/>
          </p:nvSpPr>
          <p:spPr>
            <a:xfrm>
              <a:off x="2819400" y="0"/>
              <a:ext cx="35052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p:cNvSpPr/>
            <p:nvPr/>
          </p:nvSpPr>
          <p:spPr>
            <a:xfrm>
              <a:off x="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632460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50" name="TextBox 549"/>
          <p:cNvSpPr txBox="1"/>
          <p:nvPr/>
        </p:nvSpPr>
        <p:spPr>
          <a:xfrm>
            <a:off x="6822532" y="6642556"/>
            <a:ext cx="2321468" cy="215444"/>
          </a:xfrm>
          <a:prstGeom prst="rect">
            <a:avLst/>
          </a:prstGeom>
          <a:noFill/>
        </p:spPr>
        <p:txBody>
          <a:bodyPr wrap="none" rtlCol="0">
            <a:spAutoFit/>
          </a:bodyPr>
          <a:lstStyle/>
          <a:p>
            <a:pPr algn="r"/>
            <a:r>
              <a:rPr lang="en-US" sz="800" b="1" dirty="0" smtClean="0"/>
              <a:t>Find more resources at </a:t>
            </a:r>
            <a:r>
              <a:rPr lang="en-US" sz="800" b="1" dirty="0" smtClean="0">
                <a:hlinkClick r:id="rId2"/>
              </a:rPr>
              <a:t>www.stevewyborney.com</a:t>
            </a:r>
            <a:r>
              <a:rPr lang="en-US" sz="800" b="1" dirty="0" smtClean="0"/>
              <a:t> </a:t>
            </a:r>
            <a:endParaRPr lang="en-US" sz="800" b="1" dirty="0"/>
          </a:p>
        </p:txBody>
      </p:sp>
      <p:sp>
        <p:nvSpPr>
          <p:cNvPr id="112" name="Rectangle 111"/>
          <p:cNvSpPr/>
          <p:nvPr/>
        </p:nvSpPr>
        <p:spPr>
          <a:xfrm>
            <a:off x="0" y="0"/>
            <a:ext cx="9144000" cy="609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sp>
        <p:nvSpPr>
          <p:cNvPr id="110" name="Rectangle 109"/>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2:  </a:t>
            </a:r>
            <a:r>
              <a:rPr lang="en-US" sz="1000" dirty="0" smtClean="0">
                <a:solidFill>
                  <a:schemeClr val="tx1"/>
                </a:solidFill>
              </a:rPr>
              <a:t>I’m going to make 2 copies of this structure...</a:t>
            </a:r>
            <a:endParaRPr lang="en-US" sz="1000" dirty="0">
              <a:solidFill>
                <a:schemeClr val="tx1"/>
              </a:solidFill>
            </a:endParaRPr>
          </a:p>
        </p:txBody>
      </p:sp>
      <p:sp>
        <p:nvSpPr>
          <p:cNvPr id="111" name="Rectangle 110"/>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2:  </a:t>
            </a:r>
            <a:r>
              <a:rPr lang="en-US" sz="1000" dirty="0" smtClean="0">
                <a:solidFill>
                  <a:schemeClr val="tx1"/>
                </a:solidFill>
              </a:rPr>
              <a:t>Now look carefully at the top structure.  I’m going to change the colors…</a:t>
            </a:r>
            <a:endParaRPr lang="en-US" sz="1000" dirty="0">
              <a:solidFill>
                <a:schemeClr val="tx1"/>
              </a:solidFill>
            </a:endParaRPr>
          </a:p>
        </p:txBody>
      </p:sp>
      <p:sp>
        <p:nvSpPr>
          <p:cNvPr id="113" name="Rectangle 112"/>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2:  </a:t>
            </a:r>
            <a:r>
              <a:rPr lang="en-US" sz="1000" dirty="0" smtClean="0">
                <a:solidFill>
                  <a:schemeClr val="tx1"/>
                </a:solidFill>
              </a:rPr>
              <a:t>What do you </a:t>
            </a:r>
            <a:r>
              <a:rPr lang="en-US" sz="1000" dirty="0">
                <a:solidFill>
                  <a:schemeClr val="tx1"/>
                </a:solidFill>
              </a:rPr>
              <a:t>notice? </a:t>
            </a:r>
            <a:r>
              <a:rPr lang="en-US" sz="1000" dirty="0" smtClean="0">
                <a:solidFill>
                  <a:schemeClr val="tx1"/>
                </a:solidFill>
              </a:rPr>
              <a:t>      (discussion)</a:t>
            </a:r>
            <a:endParaRPr lang="en-US" sz="1000" dirty="0">
              <a:solidFill>
                <a:schemeClr val="tx1"/>
              </a:solidFill>
            </a:endParaRPr>
          </a:p>
        </p:txBody>
      </p:sp>
      <p:sp>
        <p:nvSpPr>
          <p:cNvPr id="116" name="Rectangle 115"/>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2:  </a:t>
            </a:r>
            <a:r>
              <a:rPr lang="en-US" sz="1000" dirty="0" smtClean="0">
                <a:solidFill>
                  <a:schemeClr val="tx1"/>
                </a:solidFill>
              </a:rPr>
              <a:t>Now </a:t>
            </a:r>
            <a:r>
              <a:rPr lang="en-US" sz="1000" dirty="0">
                <a:solidFill>
                  <a:schemeClr val="tx1"/>
                </a:solidFill>
              </a:rPr>
              <a:t>look carefully at the </a:t>
            </a:r>
            <a:r>
              <a:rPr lang="en-US" sz="1000" dirty="0" smtClean="0">
                <a:solidFill>
                  <a:schemeClr val="tx1"/>
                </a:solidFill>
              </a:rPr>
              <a:t>middle </a:t>
            </a:r>
            <a:r>
              <a:rPr lang="en-US" sz="1000" dirty="0">
                <a:solidFill>
                  <a:schemeClr val="tx1"/>
                </a:solidFill>
              </a:rPr>
              <a:t>structure.  I’m going to change the colors</a:t>
            </a:r>
            <a:r>
              <a:rPr lang="en-US" sz="1000" dirty="0" smtClean="0">
                <a:solidFill>
                  <a:schemeClr val="tx1"/>
                </a:solidFill>
              </a:rPr>
              <a:t>…</a:t>
            </a:r>
            <a:endParaRPr lang="en-US" sz="1000" dirty="0">
              <a:solidFill>
                <a:schemeClr val="tx1"/>
              </a:solidFill>
            </a:endParaRPr>
          </a:p>
        </p:txBody>
      </p:sp>
      <p:sp>
        <p:nvSpPr>
          <p:cNvPr id="114" name="Rectangle 113"/>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2:  </a:t>
            </a:r>
            <a:r>
              <a:rPr lang="en-US" sz="1000" dirty="0" smtClean="0">
                <a:solidFill>
                  <a:schemeClr val="tx1"/>
                </a:solidFill>
              </a:rPr>
              <a:t>What do </a:t>
            </a:r>
            <a:r>
              <a:rPr lang="en-US" sz="1000" dirty="0">
                <a:solidFill>
                  <a:schemeClr val="tx1"/>
                </a:solidFill>
              </a:rPr>
              <a:t>you notice?       (discussion</a:t>
            </a:r>
            <a:r>
              <a:rPr lang="en-US" sz="1000" dirty="0" smtClean="0">
                <a:solidFill>
                  <a:schemeClr val="tx1"/>
                </a:solidFill>
              </a:rPr>
              <a:t>)</a:t>
            </a:r>
            <a:endParaRPr lang="en-US" sz="1000" dirty="0">
              <a:solidFill>
                <a:schemeClr val="tx1"/>
              </a:solidFill>
            </a:endParaRPr>
          </a:p>
        </p:txBody>
      </p:sp>
      <p:sp>
        <p:nvSpPr>
          <p:cNvPr id="117" name="Rectangle 116"/>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2:  </a:t>
            </a:r>
            <a:r>
              <a:rPr lang="en-US" sz="1000" dirty="0" smtClean="0">
                <a:solidFill>
                  <a:schemeClr val="tx1"/>
                </a:solidFill>
              </a:rPr>
              <a:t>Now look </a:t>
            </a:r>
            <a:r>
              <a:rPr lang="en-US" sz="1000" dirty="0">
                <a:solidFill>
                  <a:schemeClr val="tx1"/>
                </a:solidFill>
              </a:rPr>
              <a:t>carefully at the </a:t>
            </a:r>
            <a:r>
              <a:rPr lang="en-US" sz="1000" dirty="0" smtClean="0">
                <a:solidFill>
                  <a:schemeClr val="tx1"/>
                </a:solidFill>
              </a:rPr>
              <a:t>bottom structure</a:t>
            </a:r>
            <a:r>
              <a:rPr lang="en-US" sz="1000" dirty="0">
                <a:solidFill>
                  <a:schemeClr val="tx1"/>
                </a:solidFill>
              </a:rPr>
              <a:t>.  I’m going to change the colors</a:t>
            </a:r>
            <a:r>
              <a:rPr lang="en-US" sz="1000" dirty="0" smtClean="0">
                <a:solidFill>
                  <a:schemeClr val="tx1"/>
                </a:solidFill>
              </a:rPr>
              <a:t>…</a:t>
            </a:r>
            <a:endParaRPr lang="en-US" sz="1000" dirty="0">
              <a:solidFill>
                <a:schemeClr val="tx1"/>
              </a:solidFill>
            </a:endParaRPr>
          </a:p>
        </p:txBody>
      </p:sp>
      <p:sp>
        <p:nvSpPr>
          <p:cNvPr id="119" name="Rectangle 118"/>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2:  </a:t>
            </a:r>
            <a:r>
              <a:rPr lang="en-US" sz="1000" dirty="0" smtClean="0">
                <a:solidFill>
                  <a:schemeClr val="tx1"/>
                </a:solidFill>
              </a:rPr>
              <a:t>What do </a:t>
            </a:r>
            <a:r>
              <a:rPr lang="en-US" sz="1000" dirty="0">
                <a:solidFill>
                  <a:schemeClr val="tx1"/>
                </a:solidFill>
              </a:rPr>
              <a:t>you notice?       (discussion) </a:t>
            </a:r>
          </a:p>
        </p:txBody>
      </p:sp>
      <p:grpSp>
        <p:nvGrpSpPr>
          <p:cNvPr id="109" name="Group 108"/>
          <p:cNvGrpSpPr/>
          <p:nvPr/>
        </p:nvGrpSpPr>
        <p:grpSpPr>
          <a:xfrm>
            <a:off x="3720192" y="2913597"/>
            <a:ext cx="1683204" cy="1263963"/>
            <a:chOff x="533400" y="519792"/>
            <a:chExt cx="1835604" cy="1378404"/>
          </a:xfrm>
        </p:grpSpPr>
        <p:sp>
          <p:nvSpPr>
            <p:cNvPr id="115" name="Cube 114"/>
            <p:cNvSpPr/>
            <p:nvPr/>
          </p:nvSpPr>
          <p:spPr>
            <a:xfrm>
              <a:off x="838200" y="976992"/>
              <a:ext cx="616404" cy="616404"/>
            </a:xfrm>
            <a:prstGeom prst="cub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Cube 119"/>
            <p:cNvSpPr/>
            <p:nvPr/>
          </p:nvSpPr>
          <p:spPr>
            <a:xfrm>
              <a:off x="1295400" y="976992"/>
              <a:ext cx="616404" cy="616404"/>
            </a:xfrm>
            <a:prstGeom prst="cub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 name="Cube 120"/>
            <p:cNvSpPr/>
            <p:nvPr/>
          </p:nvSpPr>
          <p:spPr>
            <a:xfrm>
              <a:off x="1752600" y="976992"/>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 name="Cube 121"/>
            <p:cNvSpPr/>
            <p:nvPr/>
          </p:nvSpPr>
          <p:spPr>
            <a:xfrm>
              <a:off x="838200" y="519792"/>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Cube 122"/>
            <p:cNvSpPr/>
            <p:nvPr/>
          </p:nvSpPr>
          <p:spPr>
            <a:xfrm>
              <a:off x="1295400" y="519792"/>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 name="Cube 123"/>
            <p:cNvSpPr/>
            <p:nvPr/>
          </p:nvSpPr>
          <p:spPr>
            <a:xfrm>
              <a:off x="685800" y="1129392"/>
              <a:ext cx="616404" cy="616404"/>
            </a:xfrm>
            <a:prstGeom prst="cub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 name="Cube 124"/>
            <p:cNvSpPr/>
            <p:nvPr/>
          </p:nvSpPr>
          <p:spPr>
            <a:xfrm>
              <a:off x="1143000" y="1129392"/>
              <a:ext cx="616404" cy="616404"/>
            </a:xfrm>
            <a:prstGeom prst="cub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 name="Cube 125"/>
            <p:cNvSpPr/>
            <p:nvPr/>
          </p:nvSpPr>
          <p:spPr>
            <a:xfrm>
              <a:off x="1600200" y="1129392"/>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Cube 126"/>
            <p:cNvSpPr/>
            <p:nvPr/>
          </p:nvSpPr>
          <p:spPr>
            <a:xfrm>
              <a:off x="685800" y="672192"/>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8" name="Cube 127"/>
            <p:cNvSpPr/>
            <p:nvPr/>
          </p:nvSpPr>
          <p:spPr>
            <a:xfrm>
              <a:off x="1143000" y="672192"/>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9" name="Cube 128"/>
            <p:cNvSpPr/>
            <p:nvPr/>
          </p:nvSpPr>
          <p:spPr>
            <a:xfrm>
              <a:off x="533400" y="1281792"/>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 name="Cube 129"/>
            <p:cNvSpPr/>
            <p:nvPr/>
          </p:nvSpPr>
          <p:spPr>
            <a:xfrm>
              <a:off x="990600" y="1281792"/>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 name="Cube 130"/>
            <p:cNvSpPr/>
            <p:nvPr/>
          </p:nvSpPr>
          <p:spPr>
            <a:xfrm>
              <a:off x="1447800" y="1281792"/>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Cube 131"/>
            <p:cNvSpPr/>
            <p:nvPr/>
          </p:nvSpPr>
          <p:spPr>
            <a:xfrm>
              <a:off x="533400" y="824592"/>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Cube 132"/>
            <p:cNvSpPr/>
            <p:nvPr/>
          </p:nvSpPr>
          <p:spPr>
            <a:xfrm>
              <a:off x="990600" y="824592"/>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4" name="Group 133"/>
          <p:cNvGrpSpPr/>
          <p:nvPr/>
        </p:nvGrpSpPr>
        <p:grpSpPr>
          <a:xfrm>
            <a:off x="3720192" y="931235"/>
            <a:ext cx="1683204" cy="1263963"/>
            <a:chOff x="3720192" y="931235"/>
            <a:chExt cx="1683204" cy="1263963"/>
          </a:xfrm>
        </p:grpSpPr>
        <p:sp>
          <p:nvSpPr>
            <p:cNvPr id="135" name="Cube 134"/>
            <p:cNvSpPr/>
            <p:nvPr/>
          </p:nvSpPr>
          <p:spPr>
            <a:xfrm>
              <a:off x="3999686" y="1350476"/>
              <a:ext cx="565227" cy="565228"/>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Cube 135"/>
            <p:cNvSpPr/>
            <p:nvPr/>
          </p:nvSpPr>
          <p:spPr>
            <a:xfrm>
              <a:off x="4418927" y="1350476"/>
              <a:ext cx="565227" cy="565228"/>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Cube 136"/>
            <p:cNvSpPr/>
            <p:nvPr/>
          </p:nvSpPr>
          <p:spPr>
            <a:xfrm>
              <a:off x="4838169" y="1350476"/>
              <a:ext cx="565227" cy="565228"/>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Cube 137"/>
            <p:cNvSpPr/>
            <p:nvPr/>
          </p:nvSpPr>
          <p:spPr>
            <a:xfrm>
              <a:off x="3859939" y="1490223"/>
              <a:ext cx="565227" cy="565228"/>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Cube 138"/>
            <p:cNvSpPr/>
            <p:nvPr/>
          </p:nvSpPr>
          <p:spPr>
            <a:xfrm>
              <a:off x="4279180" y="1490223"/>
              <a:ext cx="565227" cy="565228"/>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Cube 139"/>
            <p:cNvSpPr/>
            <p:nvPr/>
          </p:nvSpPr>
          <p:spPr>
            <a:xfrm>
              <a:off x="4698422" y="1490223"/>
              <a:ext cx="565227" cy="565228"/>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Cube 140"/>
            <p:cNvSpPr/>
            <p:nvPr/>
          </p:nvSpPr>
          <p:spPr>
            <a:xfrm>
              <a:off x="3720192" y="1629970"/>
              <a:ext cx="565227" cy="565228"/>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Cube 141"/>
            <p:cNvSpPr/>
            <p:nvPr/>
          </p:nvSpPr>
          <p:spPr>
            <a:xfrm>
              <a:off x="4139433" y="1629970"/>
              <a:ext cx="565227" cy="565228"/>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Cube 142"/>
            <p:cNvSpPr/>
            <p:nvPr/>
          </p:nvSpPr>
          <p:spPr>
            <a:xfrm>
              <a:off x="4558674" y="1629970"/>
              <a:ext cx="565227" cy="565228"/>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4" name="Group 143"/>
            <p:cNvGrpSpPr/>
            <p:nvPr/>
          </p:nvGrpSpPr>
          <p:grpSpPr>
            <a:xfrm>
              <a:off x="3720192" y="931235"/>
              <a:ext cx="1263962" cy="844722"/>
              <a:chOff x="3720192" y="931235"/>
              <a:chExt cx="1263962" cy="844722"/>
            </a:xfrm>
          </p:grpSpPr>
          <p:sp>
            <p:nvSpPr>
              <p:cNvPr id="145" name="Cube 144"/>
              <p:cNvSpPr/>
              <p:nvPr/>
            </p:nvSpPr>
            <p:spPr>
              <a:xfrm>
                <a:off x="3999686" y="931235"/>
                <a:ext cx="565227" cy="565228"/>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Cube 145"/>
              <p:cNvSpPr/>
              <p:nvPr/>
            </p:nvSpPr>
            <p:spPr>
              <a:xfrm>
                <a:off x="4418927" y="931235"/>
                <a:ext cx="565227" cy="565228"/>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Cube 146"/>
              <p:cNvSpPr/>
              <p:nvPr/>
            </p:nvSpPr>
            <p:spPr>
              <a:xfrm>
                <a:off x="3859939" y="1070982"/>
                <a:ext cx="565227" cy="565228"/>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Cube 147"/>
              <p:cNvSpPr/>
              <p:nvPr/>
            </p:nvSpPr>
            <p:spPr>
              <a:xfrm>
                <a:off x="4279180" y="1070982"/>
                <a:ext cx="565227" cy="565228"/>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 name="Cube 148"/>
              <p:cNvSpPr/>
              <p:nvPr/>
            </p:nvSpPr>
            <p:spPr>
              <a:xfrm>
                <a:off x="3720192" y="1210729"/>
                <a:ext cx="565227" cy="565228"/>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0" name="Cube 149"/>
              <p:cNvSpPr/>
              <p:nvPr/>
            </p:nvSpPr>
            <p:spPr>
              <a:xfrm>
                <a:off x="4139433" y="1210729"/>
                <a:ext cx="565227" cy="565228"/>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151" name="Group 150"/>
          <p:cNvGrpSpPr/>
          <p:nvPr/>
        </p:nvGrpSpPr>
        <p:grpSpPr>
          <a:xfrm>
            <a:off x="3726996" y="4832037"/>
            <a:ext cx="1683204" cy="1263963"/>
            <a:chOff x="3521344" y="2590800"/>
            <a:chExt cx="1835604" cy="1378404"/>
          </a:xfrm>
        </p:grpSpPr>
        <p:sp>
          <p:nvSpPr>
            <p:cNvPr id="152" name="Cube 151"/>
            <p:cNvSpPr/>
            <p:nvPr/>
          </p:nvSpPr>
          <p:spPr>
            <a:xfrm>
              <a:off x="3826144" y="3048000"/>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3" name="Cube 152"/>
            <p:cNvSpPr/>
            <p:nvPr/>
          </p:nvSpPr>
          <p:spPr>
            <a:xfrm>
              <a:off x="4283344" y="3048000"/>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4" name="Cube 153"/>
            <p:cNvSpPr/>
            <p:nvPr/>
          </p:nvSpPr>
          <p:spPr>
            <a:xfrm>
              <a:off x="4740544" y="3048000"/>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 name="Cube 154"/>
            <p:cNvSpPr/>
            <p:nvPr/>
          </p:nvSpPr>
          <p:spPr>
            <a:xfrm>
              <a:off x="3826144" y="2590800"/>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Cube 155"/>
            <p:cNvSpPr/>
            <p:nvPr/>
          </p:nvSpPr>
          <p:spPr>
            <a:xfrm>
              <a:off x="4283344" y="2590800"/>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7" name="Cube 156"/>
            <p:cNvSpPr/>
            <p:nvPr/>
          </p:nvSpPr>
          <p:spPr>
            <a:xfrm>
              <a:off x="3673744" y="3200400"/>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 name="Cube 157"/>
            <p:cNvSpPr/>
            <p:nvPr/>
          </p:nvSpPr>
          <p:spPr>
            <a:xfrm>
              <a:off x="4130944" y="3200400"/>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 name="Cube 158"/>
            <p:cNvSpPr/>
            <p:nvPr/>
          </p:nvSpPr>
          <p:spPr>
            <a:xfrm>
              <a:off x="4588144" y="3200400"/>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0" name="Cube 159"/>
            <p:cNvSpPr/>
            <p:nvPr/>
          </p:nvSpPr>
          <p:spPr>
            <a:xfrm>
              <a:off x="3673744" y="2743200"/>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1" name="Cube 160"/>
            <p:cNvSpPr/>
            <p:nvPr/>
          </p:nvSpPr>
          <p:spPr>
            <a:xfrm>
              <a:off x="4130944" y="2743200"/>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2" name="Cube 161"/>
            <p:cNvSpPr/>
            <p:nvPr/>
          </p:nvSpPr>
          <p:spPr>
            <a:xfrm>
              <a:off x="3521344" y="3352800"/>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3" name="Cube 162"/>
            <p:cNvSpPr/>
            <p:nvPr/>
          </p:nvSpPr>
          <p:spPr>
            <a:xfrm>
              <a:off x="3978544" y="3352800"/>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4" name="Cube 163"/>
            <p:cNvSpPr/>
            <p:nvPr/>
          </p:nvSpPr>
          <p:spPr>
            <a:xfrm>
              <a:off x="4435744" y="3352800"/>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5" name="Cube 164"/>
            <p:cNvSpPr/>
            <p:nvPr/>
          </p:nvSpPr>
          <p:spPr>
            <a:xfrm>
              <a:off x="3521344" y="2895600"/>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6" name="Cube 165"/>
            <p:cNvSpPr/>
            <p:nvPr/>
          </p:nvSpPr>
          <p:spPr>
            <a:xfrm>
              <a:off x="3978544" y="2895600"/>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7" name="Group 166"/>
          <p:cNvGrpSpPr/>
          <p:nvPr/>
        </p:nvGrpSpPr>
        <p:grpSpPr>
          <a:xfrm>
            <a:off x="3720192" y="2913597"/>
            <a:ext cx="1683204" cy="1263963"/>
            <a:chOff x="533400" y="519792"/>
            <a:chExt cx="1835604" cy="1378404"/>
          </a:xfrm>
          <a:solidFill>
            <a:schemeClr val="bg1"/>
          </a:solidFill>
        </p:grpSpPr>
        <p:sp>
          <p:nvSpPr>
            <p:cNvPr id="168" name="Cube 167"/>
            <p:cNvSpPr/>
            <p:nvPr/>
          </p:nvSpPr>
          <p:spPr>
            <a:xfrm>
              <a:off x="838200" y="976992"/>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9" name="Cube 168"/>
            <p:cNvSpPr/>
            <p:nvPr/>
          </p:nvSpPr>
          <p:spPr>
            <a:xfrm>
              <a:off x="1295400" y="976992"/>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3" name="Cube 172"/>
            <p:cNvSpPr/>
            <p:nvPr/>
          </p:nvSpPr>
          <p:spPr>
            <a:xfrm>
              <a:off x="1752600" y="976992"/>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7" name="Cube 176"/>
            <p:cNvSpPr/>
            <p:nvPr/>
          </p:nvSpPr>
          <p:spPr>
            <a:xfrm>
              <a:off x="838200" y="519792"/>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8" name="Cube 177"/>
            <p:cNvSpPr/>
            <p:nvPr/>
          </p:nvSpPr>
          <p:spPr>
            <a:xfrm>
              <a:off x="1295400" y="519792"/>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9" name="Cube 178"/>
            <p:cNvSpPr/>
            <p:nvPr/>
          </p:nvSpPr>
          <p:spPr>
            <a:xfrm>
              <a:off x="685800" y="1129392"/>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0" name="Cube 179"/>
            <p:cNvSpPr/>
            <p:nvPr/>
          </p:nvSpPr>
          <p:spPr>
            <a:xfrm>
              <a:off x="1143000" y="1129392"/>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1" name="Cube 180"/>
            <p:cNvSpPr/>
            <p:nvPr/>
          </p:nvSpPr>
          <p:spPr>
            <a:xfrm>
              <a:off x="1600200" y="1129392"/>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2" name="Cube 181"/>
            <p:cNvSpPr/>
            <p:nvPr/>
          </p:nvSpPr>
          <p:spPr>
            <a:xfrm>
              <a:off x="685800" y="672192"/>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3" name="Cube 182"/>
            <p:cNvSpPr/>
            <p:nvPr/>
          </p:nvSpPr>
          <p:spPr>
            <a:xfrm>
              <a:off x="1143000" y="672192"/>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4" name="Cube 183"/>
            <p:cNvSpPr/>
            <p:nvPr/>
          </p:nvSpPr>
          <p:spPr>
            <a:xfrm>
              <a:off x="533400" y="1281792"/>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5" name="Cube 184"/>
            <p:cNvSpPr/>
            <p:nvPr/>
          </p:nvSpPr>
          <p:spPr>
            <a:xfrm>
              <a:off x="990600" y="1281792"/>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6" name="Cube 185"/>
            <p:cNvSpPr/>
            <p:nvPr/>
          </p:nvSpPr>
          <p:spPr>
            <a:xfrm>
              <a:off x="1447800" y="1281792"/>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7" name="Cube 186"/>
            <p:cNvSpPr/>
            <p:nvPr/>
          </p:nvSpPr>
          <p:spPr>
            <a:xfrm>
              <a:off x="533400" y="824592"/>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8" name="Cube 187"/>
            <p:cNvSpPr/>
            <p:nvPr/>
          </p:nvSpPr>
          <p:spPr>
            <a:xfrm>
              <a:off x="990600" y="824592"/>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9" name="Group 188"/>
          <p:cNvGrpSpPr/>
          <p:nvPr/>
        </p:nvGrpSpPr>
        <p:grpSpPr>
          <a:xfrm>
            <a:off x="3720192" y="931235"/>
            <a:ext cx="1683204" cy="1263963"/>
            <a:chOff x="3720192" y="931235"/>
            <a:chExt cx="1683204" cy="1263963"/>
          </a:xfrm>
          <a:solidFill>
            <a:schemeClr val="bg1"/>
          </a:solidFill>
        </p:grpSpPr>
        <p:sp>
          <p:nvSpPr>
            <p:cNvPr id="190" name="Cube 189"/>
            <p:cNvSpPr/>
            <p:nvPr/>
          </p:nvSpPr>
          <p:spPr>
            <a:xfrm>
              <a:off x="3999686" y="1350476"/>
              <a:ext cx="565227" cy="565228"/>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1" name="Cube 190"/>
            <p:cNvSpPr/>
            <p:nvPr/>
          </p:nvSpPr>
          <p:spPr>
            <a:xfrm>
              <a:off x="4418927" y="1350476"/>
              <a:ext cx="565227" cy="565228"/>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2" name="Cube 191"/>
            <p:cNvSpPr/>
            <p:nvPr/>
          </p:nvSpPr>
          <p:spPr>
            <a:xfrm>
              <a:off x="4838169" y="1350476"/>
              <a:ext cx="565227" cy="565228"/>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3" name="Cube 192"/>
            <p:cNvSpPr/>
            <p:nvPr/>
          </p:nvSpPr>
          <p:spPr>
            <a:xfrm>
              <a:off x="3859939" y="1490223"/>
              <a:ext cx="565227" cy="565228"/>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4" name="Cube 193"/>
            <p:cNvSpPr/>
            <p:nvPr/>
          </p:nvSpPr>
          <p:spPr>
            <a:xfrm>
              <a:off x="4279180" y="1490223"/>
              <a:ext cx="565227" cy="565228"/>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5" name="Cube 194"/>
            <p:cNvSpPr/>
            <p:nvPr/>
          </p:nvSpPr>
          <p:spPr>
            <a:xfrm>
              <a:off x="4698422" y="1490223"/>
              <a:ext cx="565227" cy="565228"/>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6" name="Cube 195"/>
            <p:cNvSpPr/>
            <p:nvPr/>
          </p:nvSpPr>
          <p:spPr>
            <a:xfrm>
              <a:off x="3720192" y="1629970"/>
              <a:ext cx="565227" cy="565228"/>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7" name="Cube 196"/>
            <p:cNvSpPr/>
            <p:nvPr/>
          </p:nvSpPr>
          <p:spPr>
            <a:xfrm>
              <a:off x="4139433" y="1629970"/>
              <a:ext cx="565227" cy="565228"/>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8" name="Cube 197"/>
            <p:cNvSpPr/>
            <p:nvPr/>
          </p:nvSpPr>
          <p:spPr>
            <a:xfrm>
              <a:off x="4558674" y="1629970"/>
              <a:ext cx="565227" cy="565228"/>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99" name="Group 198"/>
            <p:cNvGrpSpPr/>
            <p:nvPr/>
          </p:nvGrpSpPr>
          <p:grpSpPr>
            <a:xfrm>
              <a:off x="3720192" y="931235"/>
              <a:ext cx="1263962" cy="844722"/>
              <a:chOff x="3720192" y="931235"/>
              <a:chExt cx="1263962" cy="844722"/>
            </a:xfrm>
            <a:grpFill/>
          </p:grpSpPr>
          <p:sp>
            <p:nvSpPr>
              <p:cNvPr id="200" name="Cube 199"/>
              <p:cNvSpPr/>
              <p:nvPr/>
            </p:nvSpPr>
            <p:spPr>
              <a:xfrm>
                <a:off x="3999686" y="931235"/>
                <a:ext cx="565227" cy="565228"/>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1" name="Cube 200"/>
              <p:cNvSpPr/>
              <p:nvPr/>
            </p:nvSpPr>
            <p:spPr>
              <a:xfrm>
                <a:off x="4418927" y="931235"/>
                <a:ext cx="565227" cy="565228"/>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2" name="Cube 201"/>
              <p:cNvSpPr/>
              <p:nvPr/>
            </p:nvSpPr>
            <p:spPr>
              <a:xfrm>
                <a:off x="3859939" y="1070982"/>
                <a:ext cx="565227" cy="565228"/>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3" name="Cube 202"/>
              <p:cNvSpPr/>
              <p:nvPr/>
            </p:nvSpPr>
            <p:spPr>
              <a:xfrm>
                <a:off x="4279180" y="1070982"/>
                <a:ext cx="565227" cy="565228"/>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4" name="Cube 203"/>
              <p:cNvSpPr/>
              <p:nvPr/>
            </p:nvSpPr>
            <p:spPr>
              <a:xfrm>
                <a:off x="3720192" y="1210729"/>
                <a:ext cx="565227" cy="565228"/>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5" name="Cube 204"/>
              <p:cNvSpPr/>
              <p:nvPr/>
            </p:nvSpPr>
            <p:spPr>
              <a:xfrm>
                <a:off x="4139433" y="1210729"/>
                <a:ext cx="565227" cy="565228"/>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206" name="Group 205"/>
          <p:cNvGrpSpPr/>
          <p:nvPr/>
        </p:nvGrpSpPr>
        <p:grpSpPr>
          <a:xfrm>
            <a:off x="3726996" y="4832037"/>
            <a:ext cx="1683204" cy="1263963"/>
            <a:chOff x="3521344" y="2590800"/>
            <a:chExt cx="1835604" cy="1378404"/>
          </a:xfrm>
          <a:solidFill>
            <a:schemeClr val="bg1"/>
          </a:solidFill>
        </p:grpSpPr>
        <p:sp>
          <p:nvSpPr>
            <p:cNvPr id="207" name="Cube 206"/>
            <p:cNvSpPr/>
            <p:nvPr/>
          </p:nvSpPr>
          <p:spPr>
            <a:xfrm>
              <a:off x="3826144" y="3048000"/>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8" name="Cube 207"/>
            <p:cNvSpPr/>
            <p:nvPr/>
          </p:nvSpPr>
          <p:spPr>
            <a:xfrm>
              <a:off x="4283344" y="3048000"/>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9" name="Cube 208"/>
            <p:cNvSpPr/>
            <p:nvPr/>
          </p:nvSpPr>
          <p:spPr>
            <a:xfrm>
              <a:off x="4740544" y="3048000"/>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0" name="Cube 209"/>
            <p:cNvSpPr/>
            <p:nvPr/>
          </p:nvSpPr>
          <p:spPr>
            <a:xfrm>
              <a:off x="3826144" y="2590800"/>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1" name="Cube 210"/>
            <p:cNvSpPr/>
            <p:nvPr/>
          </p:nvSpPr>
          <p:spPr>
            <a:xfrm>
              <a:off x="4283344" y="2590800"/>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2" name="Cube 211"/>
            <p:cNvSpPr/>
            <p:nvPr/>
          </p:nvSpPr>
          <p:spPr>
            <a:xfrm>
              <a:off x="3673744" y="3200400"/>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3" name="Cube 212"/>
            <p:cNvSpPr/>
            <p:nvPr/>
          </p:nvSpPr>
          <p:spPr>
            <a:xfrm>
              <a:off x="4130944" y="3200400"/>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4" name="Cube 213"/>
            <p:cNvSpPr/>
            <p:nvPr/>
          </p:nvSpPr>
          <p:spPr>
            <a:xfrm>
              <a:off x="4588144" y="3200400"/>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5" name="Cube 214"/>
            <p:cNvSpPr/>
            <p:nvPr/>
          </p:nvSpPr>
          <p:spPr>
            <a:xfrm>
              <a:off x="3673744" y="2743200"/>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6" name="Cube 215"/>
            <p:cNvSpPr/>
            <p:nvPr/>
          </p:nvSpPr>
          <p:spPr>
            <a:xfrm>
              <a:off x="4130944" y="2743200"/>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7" name="Cube 216"/>
            <p:cNvSpPr/>
            <p:nvPr/>
          </p:nvSpPr>
          <p:spPr>
            <a:xfrm>
              <a:off x="3521344" y="3352800"/>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8" name="Cube 217"/>
            <p:cNvSpPr/>
            <p:nvPr/>
          </p:nvSpPr>
          <p:spPr>
            <a:xfrm>
              <a:off x="3978544" y="3352800"/>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9" name="Cube 218"/>
            <p:cNvSpPr/>
            <p:nvPr/>
          </p:nvSpPr>
          <p:spPr>
            <a:xfrm>
              <a:off x="4435744" y="3352800"/>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0" name="Cube 219"/>
            <p:cNvSpPr/>
            <p:nvPr/>
          </p:nvSpPr>
          <p:spPr>
            <a:xfrm>
              <a:off x="3521344" y="2895600"/>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1" name="Cube 220"/>
            <p:cNvSpPr/>
            <p:nvPr/>
          </p:nvSpPr>
          <p:spPr>
            <a:xfrm>
              <a:off x="3978544" y="2895600"/>
              <a:ext cx="616404" cy="616404"/>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172784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0"/>
                                        </p:tgtEl>
                                        <p:attrNameLst>
                                          <p:attrName>style.visibility</p:attrName>
                                        </p:attrNameLst>
                                      </p:cBhvr>
                                      <p:to>
                                        <p:strVal val="visible"/>
                                      </p:to>
                                    </p:set>
                                    <p:animEffect transition="in" filter="fade">
                                      <p:cBhvr>
                                        <p:cTn id="7" dur="500"/>
                                        <p:tgtEl>
                                          <p:spTgt spid="1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7"/>
                                        </p:tgtEl>
                                        <p:attrNameLst>
                                          <p:attrName>style.visibility</p:attrName>
                                        </p:attrNameLst>
                                      </p:cBhvr>
                                      <p:to>
                                        <p:strVal val="visible"/>
                                      </p:to>
                                    </p:set>
                                    <p:animEffect transition="in" filter="fade">
                                      <p:cBhvr>
                                        <p:cTn id="12" dur="500"/>
                                        <p:tgtEl>
                                          <p:spTgt spid="167"/>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206"/>
                                        </p:tgtEl>
                                        <p:attrNameLst>
                                          <p:attrName>style.visibility</p:attrName>
                                        </p:attrNameLst>
                                      </p:cBhvr>
                                      <p:to>
                                        <p:strVal val="visible"/>
                                      </p:to>
                                    </p:set>
                                    <p:animEffect transition="in" filter="fade">
                                      <p:cBhvr>
                                        <p:cTn id="16" dur="500"/>
                                        <p:tgtEl>
                                          <p:spTgt spid="206"/>
                                        </p:tgtEl>
                                      </p:cBhvr>
                                    </p:animEffect>
                                  </p:childTnLst>
                                </p:cTn>
                              </p:par>
                            </p:childTnLst>
                          </p:cTn>
                        </p:par>
                        <p:par>
                          <p:cTn id="17" fill="hold">
                            <p:stCondLst>
                              <p:cond delay="1000"/>
                            </p:stCondLst>
                            <p:childTnLst>
                              <p:par>
                                <p:cTn id="18" presetID="1" presetClass="entr" presetSubtype="0" fill="hold" nodeType="afterEffect">
                                  <p:stCondLst>
                                    <p:cond delay="0"/>
                                  </p:stCondLst>
                                  <p:childTnLst>
                                    <p:set>
                                      <p:cBhvr>
                                        <p:cTn id="19" dur="1" fill="hold">
                                          <p:stCondLst>
                                            <p:cond delay="0"/>
                                          </p:stCondLst>
                                        </p:cTn>
                                        <p:tgtEl>
                                          <p:spTgt spid="109"/>
                                        </p:tgtEl>
                                        <p:attrNameLst>
                                          <p:attrName>style.visibility</p:attrName>
                                        </p:attrNameLst>
                                      </p:cBhvr>
                                      <p:to>
                                        <p:strVal val="visible"/>
                                      </p:to>
                                    </p:set>
                                  </p:childTnLst>
                                </p:cTn>
                              </p:par>
                            </p:childTnLst>
                          </p:cTn>
                        </p:par>
                        <p:par>
                          <p:cTn id="20" fill="hold">
                            <p:stCondLst>
                              <p:cond delay="1000"/>
                            </p:stCondLst>
                            <p:childTnLst>
                              <p:par>
                                <p:cTn id="21" presetID="1" presetClass="entr" presetSubtype="0" fill="hold" nodeType="afterEffect">
                                  <p:stCondLst>
                                    <p:cond delay="0"/>
                                  </p:stCondLst>
                                  <p:childTnLst>
                                    <p:set>
                                      <p:cBhvr>
                                        <p:cTn id="22" dur="1" fill="hold">
                                          <p:stCondLst>
                                            <p:cond delay="0"/>
                                          </p:stCondLst>
                                        </p:cTn>
                                        <p:tgtEl>
                                          <p:spTgt spid="134"/>
                                        </p:tgtEl>
                                        <p:attrNameLst>
                                          <p:attrName>style.visibility</p:attrName>
                                        </p:attrNameLst>
                                      </p:cBhvr>
                                      <p:to>
                                        <p:strVal val="visible"/>
                                      </p:to>
                                    </p:set>
                                  </p:childTnLst>
                                </p:cTn>
                              </p:par>
                            </p:childTnLst>
                          </p:cTn>
                        </p:par>
                        <p:par>
                          <p:cTn id="23" fill="hold">
                            <p:stCondLst>
                              <p:cond delay="1000"/>
                            </p:stCondLst>
                            <p:childTnLst>
                              <p:par>
                                <p:cTn id="24" presetID="1" presetClass="entr" presetSubtype="0" fill="hold" nodeType="afterEffect">
                                  <p:stCondLst>
                                    <p:cond delay="0"/>
                                  </p:stCondLst>
                                  <p:childTnLst>
                                    <p:set>
                                      <p:cBhvr>
                                        <p:cTn id="25" dur="1" fill="hold">
                                          <p:stCondLst>
                                            <p:cond delay="0"/>
                                          </p:stCondLst>
                                        </p:cTn>
                                        <p:tgtEl>
                                          <p:spTgt spid="151"/>
                                        </p:tgtEl>
                                        <p:attrNameLst>
                                          <p:attrName>style.visibility</p:attrName>
                                        </p:attrNameLst>
                                      </p:cBhvr>
                                      <p:to>
                                        <p:strVal val="visible"/>
                                      </p:to>
                                    </p:set>
                                  </p:childTnLst>
                                </p:cTn>
                              </p:par>
                            </p:childTnLst>
                          </p:cTn>
                        </p:par>
                        <p:par>
                          <p:cTn id="26" fill="hold">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111"/>
                                        </p:tgtEl>
                                        <p:attrNameLst>
                                          <p:attrName>style.visibility</p:attrName>
                                        </p:attrNameLst>
                                      </p:cBhvr>
                                      <p:to>
                                        <p:strVal val="visible"/>
                                      </p:to>
                                    </p:set>
                                    <p:animEffect transition="in" filter="fade">
                                      <p:cBhvr>
                                        <p:cTn id="29" dur="500"/>
                                        <p:tgtEl>
                                          <p:spTgt spid="111"/>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nodeType="clickEffect">
                                  <p:stCondLst>
                                    <p:cond delay="0"/>
                                  </p:stCondLst>
                                  <p:childTnLst>
                                    <p:animEffect transition="out" filter="fade">
                                      <p:cBhvr>
                                        <p:cTn id="33" dur="500"/>
                                        <p:tgtEl>
                                          <p:spTgt spid="189"/>
                                        </p:tgtEl>
                                      </p:cBhvr>
                                    </p:animEffect>
                                    <p:set>
                                      <p:cBhvr>
                                        <p:cTn id="34" dur="1" fill="hold">
                                          <p:stCondLst>
                                            <p:cond delay="499"/>
                                          </p:stCondLst>
                                        </p:cTn>
                                        <p:tgtEl>
                                          <p:spTgt spid="189"/>
                                        </p:tgtEl>
                                        <p:attrNameLst>
                                          <p:attrName>style.visibility</p:attrName>
                                        </p:attrNameLst>
                                      </p:cBhvr>
                                      <p:to>
                                        <p:strVal val="hidden"/>
                                      </p:to>
                                    </p:set>
                                  </p:childTnLst>
                                </p:cTn>
                              </p:par>
                            </p:childTnLst>
                          </p:cTn>
                        </p:par>
                        <p:par>
                          <p:cTn id="35" fill="hold">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113"/>
                                        </p:tgtEl>
                                        <p:attrNameLst>
                                          <p:attrName>style.visibility</p:attrName>
                                        </p:attrNameLst>
                                      </p:cBhvr>
                                      <p:to>
                                        <p:strVal val="visible"/>
                                      </p:to>
                                    </p:set>
                                    <p:animEffect transition="in" filter="fade">
                                      <p:cBhvr>
                                        <p:cTn id="38" dur="500"/>
                                        <p:tgtEl>
                                          <p:spTgt spid="113"/>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16"/>
                                        </p:tgtEl>
                                        <p:attrNameLst>
                                          <p:attrName>style.visibility</p:attrName>
                                        </p:attrNameLst>
                                      </p:cBhvr>
                                      <p:to>
                                        <p:strVal val="visible"/>
                                      </p:to>
                                    </p:set>
                                    <p:animEffect transition="in" filter="fade">
                                      <p:cBhvr>
                                        <p:cTn id="43" dur="500"/>
                                        <p:tgtEl>
                                          <p:spTgt spid="116"/>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xit" presetSubtype="0" fill="hold" nodeType="clickEffect">
                                  <p:stCondLst>
                                    <p:cond delay="0"/>
                                  </p:stCondLst>
                                  <p:childTnLst>
                                    <p:animEffect transition="out" filter="fade">
                                      <p:cBhvr>
                                        <p:cTn id="47" dur="500"/>
                                        <p:tgtEl>
                                          <p:spTgt spid="167"/>
                                        </p:tgtEl>
                                      </p:cBhvr>
                                    </p:animEffect>
                                    <p:set>
                                      <p:cBhvr>
                                        <p:cTn id="48" dur="1" fill="hold">
                                          <p:stCondLst>
                                            <p:cond delay="499"/>
                                          </p:stCondLst>
                                        </p:cTn>
                                        <p:tgtEl>
                                          <p:spTgt spid="167"/>
                                        </p:tgtEl>
                                        <p:attrNameLst>
                                          <p:attrName>style.visibility</p:attrName>
                                        </p:attrNameLst>
                                      </p:cBhvr>
                                      <p:to>
                                        <p:strVal val="hidden"/>
                                      </p:to>
                                    </p:set>
                                  </p:childTnLst>
                                </p:cTn>
                              </p:par>
                            </p:childTnLst>
                          </p:cTn>
                        </p:par>
                        <p:par>
                          <p:cTn id="49" fill="hold">
                            <p:stCondLst>
                              <p:cond delay="500"/>
                            </p:stCondLst>
                            <p:childTnLst>
                              <p:par>
                                <p:cTn id="50" presetID="10" presetClass="entr" presetSubtype="0" fill="hold" grpId="0" nodeType="afterEffect">
                                  <p:stCondLst>
                                    <p:cond delay="0"/>
                                  </p:stCondLst>
                                  <p:childTnLst>
                                    <p:set>
                                      <p:cBhvr>
                                        <p:cTn id="51" dur="1" fill="hold">
                                          <p:stCondLst>
                                            <p:cond delay="0"/>
                                          </p:stCondLst>
                                        </p:cTn>
                                        <p:tgtEl>
                                          <p:spTgt spid="114"/>
                                        </p:tgtEl>
                                        <p:attrNameLst>
                                          <p:attrName>style.visibility</p:attrName>
                                        </p:attrNameLst>
                                      </p:cBhvr>
                                      <p:to>
                                        <p:strVal val="visible"/>
                                      </p:to>
                                    </p:set>
                                    <p:animEffect transition="in" filter="fade">
                                      <p:cBhvr>
                                        <p:cTn id="52" dur="500"/>
                                        <p:tgtEl>
                                          <p:spTgt spid="11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17"/>
                                        </p:tgtEl>
                                        <p:attrNameLst>
                                          <p:attrName>style.visibility</p:attrName>
                                        </p:attrNameLst>
                                      </p:cBhvr>
                                      <p:to>
                                        <p:strVal val="visible"/>
                                      </p:to>
                                    </p:set>
                                    <p:animEffect transition="in" filter="fade">
                                      <p:cBhvr>
                                        <p:cTn id="57" dur="500"/>
                                        <p:tgtEl>
                                          <p:spTgt spid="117"/>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500"/>
                                        <p:tgtEl>
                                          <p:spTgt spid="206"/>
                                        </p:tgtEl>
                                      </p:cBhvr>
                                    </p:animEffect>
                                    <p:set>
                                      <p:cBhvr>
                                        <p:cTn id="62" dur="1" fill="hold">
                                          <p:stCondLst>
                                            <p:cond delay="499"/>
                                          </p:stCondLst>
                                        </p:cTn>
                                        <p:tgtEl>
                                          <p:spTgt spid="206"/>
                                        </p:tgtEl>
                                        <p:attrNameLst>
                                          <p:attrName>style.visibility</p:attrName>
                                        </p:attrNameLst>
                                      </p:cBhvr>
                                      <p:to>
                                        <p:strVal val="hidden"/>
                                      </p:to>
                                    </p:set>
                                  </p:childTnLst>
                                </p:cTn>
                              </p:par>
                            </p:childTnLst>
                          </p:cTn>
                        </p:par>
                        <p:par>
                          <p:cTn id="63" fill="hold">
                            <p:stCondLst>
                              <p:cond delay="500"/>
                            </p:stCondLst>
                            <p:childTnLst>
                              <p:par>
                                <p:cTn id="64" presetID="10" presetClass="entr" presetSubtype="0" fill="hold" grpId="0" nodeType="afterEffect">
                                  <p:stCondLst>
                                    <p:cond delay="0"/>
                                  </p:stCondLst>
                                  <p:childTnLst>
                                    <p:set>
                                      <p:cBhvr>
                                        <p:cTn id="65" dur="1" fill="hold">
                                          <p:stCondLst>
                                            <p:cond delay="0"/>
                                          </p:stCondLst>
                                        </p:cTn>
                                        <p:tgtEl>
                                          <p:spTgt spid="119"/>
                                        </p:tgtEl>
                                        <p:attrNameLst>
                                          <p:attrName>style.visibility</p:attrName>
                                        </p:attrNameLst>
                                      </p:cBhvr>
                                      <p:to>
                                        <p:strVal val="visible"/>
                                      </p:to>
                                    </p:set>
                                    <p:animEffect transition="in" filter="fade">
                                      <p:cBhvr>
                                        <p:cTn id="66" dur="5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 grpId="0" animBg="1"/>
      <p:bldP spid="111" grpId="0" animBg="1"/>
      <p:bldP spid="113" grpId="0" animBg="1"/>
      <p:bldP spid="116" grpId="0" animBg="1"/>
      <p:bldP spid="114" grpId="0" animBg="1"/>
      <p:bldP spid="117" grpId="0" animBg="1"/>
      <p:bldP spid="11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a:xfrm>
            <a:off x="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632460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p:cNvSpPr/>
          <p:nvPr/>
        </p:nvSpPr>
        <p:spPr>
          <a:xfrm>
            <a:off x="0" y="0"/>
            <a:ext cx="9144000" cy="609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51" name="TextBox 50"/>
          <p:cNvSpPr txBox="1"/>
          <p:nvPr/>
        </p:nvSpPr>
        <p:spPr>
          <a:xfrm>
            <a:off x="638380" y="1219200"/>
            <a:ext cx="1221808" cy="400110"/>
          </a:xfrm>
          <a:prstGeom prst="rect">
            <a:avLst/>
          </a:prstGeom>
          <a:noFill/>
        </p:spPr>
        <p:txBody>
          <a:bodyPr wrap="none" rtlCol="0">
            <a:spAutoFit/>
          </a:bodyPr>
          <a:lstStyle/>
          <a:p>
            <a:pPr algn="ctr"/>
            <a:r>
              <a:rPr lang="en-US" sz="2000" b="1" dirty="0"/>
              <a:t>(3 × 4) + 3</a:t>
            </a:r>
          </a:p>
        </p:txBody>
      </p:sp>
      <p:sp>
        <p:nvSpPr>
          <p:cNvPr id="69" name="TextBox 68"/>
          <p:cNvSpPr txBox="1"/>
          <p:nvPr/>
        </p:nvSpPr>
        <p:spPr>
          <a:xfrm>
            <a:off x="7248356" y="1220327"/>
            <a:ext cx="1061509" cy="400110"/>
          </a:xfrm>
          <a:prstGeom prst="rect">
            <a:avLst/>
          </a:prstGeom>
          <a:noFill/>
        </p:spPr>
        <p:txBody>
          <a:bodyPr wrap="none" rtlCol="0">
            <a:spAutoFit/>
          </a:bodyPr>
          <a:lstStyle/>
          <a:p>
            <a:pPr algn="ctr"/>
            <a:r>
              <a:rPr lang="en-US" sz="2000" b="1" dirty="0" smtClean="0"/>
              <a:t>5 + 5 + 5</a:t>
            </a:r>
            <a:endParaRPr lang="en-US" sz="2000" b="1" dirty="0"/>
          </a:p>
        </p:txBody>
      </p:sp>
      <p:sp>
        <p:nvSpPr>
          <p:cNvPr id="68" name="TextBox 67"/>
          <p:cNvSpPr txBox="1"/>
          <p:nvPr/>
        </p:nvSpPr>
        <p:spPr>
          <a:xfrm>
            <a:off x="653603" y="2722963"/>
            <a:ext cx="1191353" cy="400110"/>
          </a:xfrm>
          <a:prstGeom prst="rect">
            <a:avLst/>
          </a:prstGeom>
          <a:noFill/>
        </p:spPr>
        <p:txBody>
          <a:bodyPr wrap="none" rtlCol="0">
            <a:spAutoFit/>
          </a:bodyPr>
          <a:lstStyle/>
          <a:p>
            <a:pPr algn="ctr"/>
            <a:r>
              <a:rPr lang="en-US" sz="2000" b="1" dirty="0"/>
              <a:t>one-third</a:t>
            </a:r>
          </a:p>
        </p:txBody>
      </p:sp>
      <p:sp>
        <p:nvSpPr>
          <p:cNvPr id="73" name="TextBox 72"/>
          <p:cNvSpPr txBox="1"/>
          <p:nvPr/>
        </p:nvSpPr>
        <p:spPr>
          <a:xfrm>
            <a:off x="7435107" y="2724090"/>
            <a:ext cx="688010" cy="400110"/>
          </a:xfrm>
          <a:prstGeom prst="rect">
            <a:avLst/>
          </a:prstGeom>
          <a:noFill/>
        </p:spPr>
        <p:txBody>
          <a:bodyPr wrap="none" rtlCol="0">
            <a:spAutoFit/>
          </a:bodyPr>
          <a:lstStyle/>
          <a:p>
            <a:pPr algn="ctr"/>
            <a:r>
              <a:rPr lang="en-US" sz="2000" b="1" dirty="0" smtClean="0"/>
              <a:t>6 + 9</a:t>
            </a:r>
            <a:endParaRPr lang="en-US" sz="2000" b="1" dirty="0"/>
          </a:p>
        </p:txBody>
      </p:sp>
      <p:sp>
        <p:nvSpPr>
          <p:cNvPr id="77" name="TextBox 76"/>
          <p:cNvSpPr txBox="1"/>
          <p:nvPr/>
        </p:nvSpPr>
        <p:spPr>
          <a:xfrm>
            <a:off x="369295" y="4246963"/>
            <a:ext cx="1759970" cy="400110"/>
          </a:xfrm>
          <a:prstGeom prst="rect">
            <a:avLst/>
          </a:prstGeom>
          <a:noFill/>
        </p:spPr>
        <p:txBody>
          <a:bodyPr wrap="none" rtlCol="0">
            <a:spAutoFit/>
          </a:bodyPr>
          <a:lstStyle/>
          <a:p>
            <a:pPr algn="ctr"/>
            <a:r>
              <a:rPr lang="en-US" sz="2000" b="1" dirty="0"/>
              <a:t>two-thirds of 9</a:t>
            </a:r>
          </a:p>
        </p:txBody>
      </p:sp>
      <p:sp>
        <p:nvSpPr>
          <p:cNvPr id="78" name="TextBox 77"/>
          <p:cNvSpPr txBox="1"/>
          <p:nvPr/>
        </p:nvSpPr>
        <p:spPr>
          <a:xfrm>
            <a:off x="6682144" y="4248090"/>
            <a:ext cx="2193934" cy="400110"/>
          </a:xfrm>
          <a:prstGeom prst="rect">
            <a:avLst/>
          </a:prstGeom>
          <a:noFill/>
        </p:spPr>
        <p:txBody>
          <a:bodyPr wrap="none" rtlCol="0">
            <a:spAutoFit/>
          </a:bodyPr>
          <a:lstStyle/>
          <a:p>
            <a:pPr algn="ctr"/>
            <a:r>
              <a:rPr lang="en-US" sz="2000" b="1" dirty="0"/>
              <a:t>three equal </a:t>
            </a:r>
            <a:r>
              <a:rPr lang="en-US" sz="2000" b="1" dirty="0" smtClean="0"/>
              <a:t>groups</a:t>
            </a:r>
            <a:endParaRPr lang="en-US" sz="2000" b="1" dirty="0"/>
          </a:p>
        </p:txBody>
      </p:sp>
      <p:sp>
        <p:nvSpPr>
          <p:cNvPr id="79" name="TextBox 78"/>
          <p:cNvSpPr txBox="1"/>
          <p:nvPr/>
        </p:nvSpPr>
        <p:spPr>
          <a:xfrm>
            <a:off x="657577" y="5770963"/>
            <a:ext cx="1183402" cy="400110"/>
          </a:xfrm>
          <a:prstGeom prst="rect">
            <a:avLst/>
          </a:prstGeom>
          <a:noFill/>
        </p:spPr>
        <p:txBody>
          <a:bodyPr wrap="none" rtlCol="0">
            <a:spAutoFit/>
          </a:bodyPr>
          <a:lstStyle/>
          <a:p>
            <a:pPr algn="ctr"/>
            <a:r>
              <a:rPr lang="en-US" sz="2000" b="1" dirty="0"/>
              <a:t>3 × 5 = 15</a:t>
            </a:r>
          </a:p>
        </p:txBody>
      </p:sp>
      <p:sp>
        <p:nvSpPr>
          <p:cNvPr id="80" name="TextBox 79"/>
          <p:cNvSpPr txBox="1"/>
          <p:nvPr/>
        </p:nvSpPr>
        <p:spPr>
          <a:xfrm>
            <a:off x="7218701" y="5772090"/>
            <a:ext cx="1120821" cy="400110"/>
          </a:xfrm>
          <a:prstGeom prst="rect">
            <a:avLst/>
          </a:prstGeom>
          <a:noFill/>
        </p:spPr>
        <p:txBody>
          <a:bodyPr wrap="none" rtlCol="0">
            <a:spAutoFit/>
          </a:bodyPr>
          <a:lstStyle/>
          <a:p>
            <a:pPr algn="ctr"/>
            <a:r>
              <a:rPr lang="en-US" sz="2000" b="1" dirty="0"/>
              <a:t>one-fifth</a:t>
            </a:r>
          </a:p>
        </p:txBody>
      </p:sp>
      <p:grpSp>
        <p:nvGrpSpPr>
          <p:cNvPr id="14" name="Group 13"/>
          <p:cNvGrpSpPr/>
          <p:nvPr/>
        </p:nvGrpSpPr>
        <p:grpSpPr>
          <a:xfrm>
            <a:off x="3720192" y="2913597"/>
            <a:ext cx="1683204" cy="1263963"/>
            <a:chOff x="533400" y="519792"/>
            <a:chExt cx="1835604" cy="1378404"/>
          </a:xfrm>
        </p:grpSpPr>
        <p:sp>
          <p:nvSpPr>
            <p:cNvPr id="15" name="Cube 14"/>
            <p:cNvSpPr/>
            <p:nvPr/>
          </p:nvSpPr>
          <p:spPr>
            <a:xfrm>
              <a:off x="838200" y="976992"/>
              <a:ext cx="616404" cy="616404"/>
            </a:xfrm>
            <a:prstGeom prst="cub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Cube 15"/>
            <p:cNvSpPr/>
            <p:nvPr/>
          </p:nvSpPr>
          <p:spPr>
            <a:xfrm>
              <a:off x="1295400" y="976992"/>
              <a:ext cx="616404" cy="616404"/>
            </a:xfrm>
            <a:prstGeom prst="cub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Cube 16"/>
            <p:cNvSpPr/>
            <p:nvPr/>
          </p:nvSpPr>
          <p:spPr>
            <a:xfrm>
              <a:off x="1752600" y="976992"/>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Cube 17"/>
            <p:cNvSpPr/>
            <p:nvPr/>
          </p:nvSpPr>
          <p:spPr>
            <a:xfrm>
              <a:off x="838200" y="519792"/>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Cube 18"/>
            <p:cNvSpPr/>
            <p:nvPr/>
          </p:nvSpPr>
          <p:spPr>
            <a:xfrm>
              <a:off x="1295400" y="519792"/>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Cube 19"/>
            <p:cNvSpPr/>
            <p:nvPr/>
          </p:nvSpPr>
          <p:spPr>
            <a:xfrm>
              <a:off x="685800" y="1129392"/>
              <a:ext cx="616404" cy="616404"/>
            </a:xfrm>
            <a:prstGeom prst="cub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Cube 20"/>
            <p:cNvSpPr/>
            <p:nvPr/>
          </p:nvSpPr>
          <p:spPr>
            <a:xfrm>
              <a:off x="1143000" y="1129392"/>
              <a:ext cx="616404" cy="616404"/>
            </a:xfrm>
            <a:prstGeom prst="cub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Cube 21"/>
            <p:cNvSpPr/>
            <p:nvPr/>
          </p:nvSpPr>
          <p:spPr>
            <a:xfrm>
              <a:off x="1600200" y="1129392"/>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Cube 22"/>
            <p:cNvSpPr/>
            <p:nvPr/>
          </p:nvSpPr>
          <p:spPr>
            <a:xfrm>
              <a:off x="685800" y="672192"/>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Cube 23"/>
            <p:cNvSpPr/>
            <p:nvPr/>
          </p:nvSpPr>
          <p:spPr>
            <a:xfrm>
              <a:off x="1143000" y="672192"/>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Cube 24"/>
            <p:cNvSpPr/>
            <p:nvPr/>
          </p:nvSpPr>
          <p:spPr>
            <a:xfrm>
              <a:off x="533400" y="1281792"/>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Cube 25"/>
            <p:cNvSpPr/>
            <p:nvPr/>
          </p:nvSpPr>
          <p:spPr>
            <a:xfrm>
              <a:off x="990600" y="1281792"/>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Cube 26"/>
            <p:cNvSpPr/>
            <p:nvPr/>
          </p:nvSpPr>
          <p:spPr>
            <a:xfrm>
              <a:off x="1447800" y="1281792"/>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Cube 27"/>
            <p:cNvSpPr/>
            <p:nvPr/>
          </p:nvSpPr>
          <p:spPr>
            <a:xfrm>
              <a:off x="533400" y="824592"/>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Cube 28"/>
            <p:cNvSpPr/>
            <p:nvPr/>
          </p:nvSpPr>
          <p:spPr>
            <a:xfrm>
              <a:off x="990600" y="824592"/>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 name="Group 2"/>
          <p:cNvGrpSpPr/>
          <p:nvPr/>
        </p:nvGrpSpPr>
        <p:grpSpPr>
          <a:xfrm>
            <a:off x="3720192" y="931235"/>
            <a:ext cx="1683204" cy="1263963"/>
            <a:chOff x="3720192" y="931235"/>
            <a:chExt cx="1683204" cy="1263963"/>
          </a:xfrm>
        </p:grpSpPr>
        <p:sp>
          <p:nvSpPr>
            <p:cNvPr id="31" name="Cube 30"/>
            <p:cNvSpPr/>
            <p:nvPr/>
          </p:nvSpPr>
          <p:spPr>
            <a:xfrm>
              <a:off x="3999686" y="1350476"/>
              <a:ext cx="565227" cy="565228"/>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Cube 31"/>
            <p:cNvSpPr/>
            <p:nvPr/>
          </p:nvSpPr>
          <p:spPr>
            <a:xfrm>
              <a:off x="4418927" y="1350476"/>
              <a:ext cx="565227" cy="565228"/>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Cube 32"/>
            <p:cNvSpPr/>
            <p:nvPr/>
          </p:nvSpPr>
          <p:spPr>
            <a:xfrm>
              <a:off x="4838169" y="1350476"/>
              <a:ext cx="565227" cy="565228"/>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Cube 35"/>
            <p:cNvSpPr/>
            <p:nvPr/>
          </p:nvSpPr>
          <p:spPr>
            <a:xfrm>
              <a:off x="3859939" y="1490223"/>
              <a:ext cx="565227" cy="565228"/>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Cube 36"/>
            <p:cNvSpPr/>
            <p:nvPr/>
          </p:nvSpPr>
          <p:spPr>
            <a:xfrm>
              <a:off x="4279180" y="1490223"/>
              <a:ext cx="565227" cy="565228"/>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Cube 37"/>
            <p:cNvSpPr/>
            <p:nvPr/>
          </p:nvSpPr>
          <p:spPr>
            <a:xfrm>
              <a:off x="4698422" y="1490223"/>
              <a:ext cx="565227" cy="565228"/>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Cube 40"/>
            <p:cNvSpPr/>
            <p:nvPr/>
          </p:nvSpPr>
          <p:spPr>
            <a:xfrm>
              <a:off x="3720192" y="1629970"/>
              <a:ext cx="565227" cy="565228"/>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Cube 41"/>
            <p:cNvSpPr/>
            <p:nvPr/>
          </p:nvSpPr>
          <p:spPr>
            <a:xfrm>
              <a:off x="4139433" y="1629970"/>
              <a:ext cx="565227" cy="565228"/>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Cube 42"/>
            <p:cNvSpPr/>
            <p:nvPr/>
          </p:nvSpPr>
          <p:spPr>
            <a:xfrm>
              <a:off x="4558674" y="1629970"/>
              <a:ext cx="565227" cy="565228"/>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 name="Group 1"/>
            <p:cNvGrpSpPr/>
            <p:nvPr/>
          </p:nvGrpSpPr>
          <p:grpSpPr>
            <a:xfrm>
              <a:off x="3720192" y="931235"/>
              <a:ext cx="1263962" cy="844722"/>
              <a:chOff x="3720192" y="931235"/>
              <a:chExt cx="1263962" cy="844722"/>
            </a:xfrm>
          </p:grpSpPr>
          <p:sp>
            <p:nvSpPr>
              <p:cNvPr id="34" name="Cube 33"/>
              <p:cNvSpPr/>
              <p:nvPr/>
            </p:nvSpPr>
            <p:spPr>
              <a:xfrm>
                <a:off x="3999686" y="931235"/>
                <a:ext cx="565227" cy="565228"/>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Cube 34"/>
              <p:cNvSpPr/>
              <p:nvPr/>
            </p:nvSpPr>
            <p:spPr>
              <a:xfrm>
                <a:off x="4418927" y="931235"/>
                <a:ext cx="565227" cy="565228"/>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Cube 38"/>
              <p:cNvSpPr/>
              <p:nvPr/>
            </p:nvSpPr>
            <p:spPr>
              <a:xfrm>
                <a:off x="3859939" y="1070982"/>
                <a:ext cx="565227" cy="565228"/>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Cube 39"/>
              <p:cNvSpPr/>
              <p:nvPr/>
            </p:nvSpPr>
            <p:spPr>
              <a:xfrm>
                <a:off x="4279180" y="1070982"/>
                <a:ext cx="565227" cy="565228"/>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Cube 46"/>
              <p:cNvSpPr/>
              <p:nvPr/>
            </p:nvSpPr>
            <p:spPr>
              <a:xfrm>
                <a:off x="3720192" y="1210729"/>
                <a:ext cx="565227" cy="565228"/>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Cube 47"/>
              <p:cNvSpPr/>
              <p:nvPr/>
            </p:nvSpPr>
            <p:spPr>
              <a:xfrm>
                <a:off x="4139433" y="1210729"/>
                <a:ext cx="565227" cy="565228"/>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49" name="Group 48"/>
          <p:cNvGrpSpPr/>
          <p:nvPr/>
        </p:nvGrpSpPr>
        <p:grpSpPr>
          <a:xfrm>
            <a:off x="3726996" y="4832037"/>
            <a:ext cx="1683204" cy="1263963"/>
            <a:chOff x="3521344" y="2590800"/>
            <a:chExt cx="1835604" cy="1378404"/>
          </a:xfrm>
        </p:grpSpPr>
        <p:sp>
          <p:nvSpPr>
            <p:cNvPr id="50" name="Cube 49"/>
            <p:cNvSpPr/>
            <p:nvPr/>
          </p:nvSpPr>
          <p:spPr>
            <a:xfrm>
              <a:off x="3826144" y="3048000"/>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Cube 51"/>
            <p:cNvSpPr/>
            <p:nvPr/>
          </p:nvSpPr>
          <p:spPr>
            <a:xfrm>
              <a:off x="4283344" y="3048000"/>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Cube 52"/>
            <p:cNvSpPr/>
            <p:nvPr/>
          </p:nvSpPr>
          <p:spPr>
            <a:xfrm>
              <a:off x="4740544" y="3048000"/>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Cube 53"/>
            <p:cNvSpPr/>
            <p:nvPr/>
          </p:nvSpPr>
          <p:spPr>
            <a:xfrm>
              <a:off x="3826144" y="2590800"/>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Cube 54"/>
            <p:cNvSpPr/>
            <p:nvPr/>
          </p:nvSpPr>
          <p:spPr>
            <a:xfrm>
              <a:off x="4283344" y="2590800"/>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Cube 55"/>
            <p:cNvSpPr/>
            <p:nvPr/>
          </p:nvSpPr>
          <p:spPr>
            <a:xfrm>
              <a:off x="3673744" y="3200400"/>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Cube 56"/>
            <p:cNvSpPr/>
            <p:nvPr/>
          </p:nvSpPr>
          <p:spPr>
            <a:xfrm>
              <a:off x="4130944" y="3200400"/>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Cube 57"/>
            <p:cNvSpPr/>
            <p:nvPr/>
          </p:nvSpPr>
          <p:spPr>
            <a:xfrm>
              <a:off x="4588144" y="3200400"/>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Cube 58"/>
            <p:cNvSpPr/>
            <p:nvPr/>
          </p:nvSpPr>
          <p:spPr>
            <a:xfrm>
              <a:off x="3673744" y="2743200"/>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Cube 59"/>
            <p:cNvSpPr/>
            <p:nvPr/>
          </p:nvSpPr>
          <p:spPr>
            <a:xfrm>
              <a:off x="4130944" y="2743200"/>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Cube 60"/>
            <p:cNvSpPr/>
            <p:nvPr/>
          </p:nvSpPr>
          <p:spPr>
            <a:xfrm>
              <a:off x="3521344" y="3352800"/>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Cube 61"/>
            <p:cNvSpPr/>
            <p:nvPr/>
          </p:nvSpPr>
          <p:spPr>
            <a:xfrm>
              <a:off x="3978544" y="3352800"/>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Cube 62"/>
            <p:cNvSpPr/>
            <p:nvPr/>
          </p:nvSpPr>
          <p:spPr>
            <a:xfrm>
              <a:off x="4435744" y="3352800"/>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Cube 63"/>
            <p:cNvSpPr/>
            <p:nvPr/>
          </p:nvSpPr>
          <p:spPr>
            <a:xfrm>
              <a:off x="3521344" y="2895600"/>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Cube 64"/>
            <p:cNvSpPr/>
            <p:nvPr/>
          </p:nvSpPr>
          <p:spPr>
            <a:xfrm>
              <a:off x="3978544" y="2895600"/>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76200" y="76200"/>
            <a:ext cx="8991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3:  </a:t>
            </a:r>
            <a:r>
              <a:rPr lang="en-US" sz="1000" dirty="0" smtClean="0">
                <a:solidFill>
                  <a:schemeClr val="tx1"/>
                </a:solidFill>
              </a:rPr>
              <a:t>Now I’ll show some descriptions – one at a time.  When you see each description, see if you can figure out which structure it is describing.  There may be more than one answer, so look at all the structures carefully.  Each time I show a new description, I’ll circle it and draw a connecting line to the structure – or structures – that match it.  Here is the first one…</a:t>
            </a:r>
            <a:endParaRPr lang="en-US" sz="1000" dirty="0">
              <a:solidFill>
                <a:schemeClr val="tx1"/>
              </a:solidFill>
            </a:endParaRPr>
          </a:p>
        </p:txBody>
      </p:sp>
      <p:sp>
        <p:nvSpPr>
          <p:cNvPr id="67" name="Rectangle 66"/>
          <p:cNvSpPr/>
          <p:nvPr/>
        </p:nvSpPr>
        <p:spPr>
          <a:xfrm>
            <a:off x="76200" y="76200"/>
            <a:ext cx="8991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3:  </a:t>
            </a:r>
            <a:r>
              <a:rPr lang="en-US" sz="1000" dirty="0" smtClean="0">
                <a:solidFill>
                  <a:schemeClr val="tx1"/>
                </a:solidFill>
              </a:rPr>
              <a:t>(Circle the description and draw lines from it to the matching structure or structures.)</a:t>
            </a:r>
          </a:p>
          <a:p>
            <a:endParaRPr lang="en-US" sz="1000" dirty="0">
              <a:solidFill>
                <a:schemeClr val="tx1"/>
              </a:solidFill>
            </a:endParaRPr>
          </a:p>
        </p:txBody>
      </p:sp>
      <p:sp>
        <p:nvSpPr>
          <p:cNvPr id="70" name="TextBox 69"/>
          <p:cNvSpPr txBox="1"/>
          <p:nvPr/>
        </p:nvSpPr>
        <p:spPr>
          <a:xfrm>
            <a:off x="6822532" y="6642556"/>
            <a:ext cx="2321468" cy="215444"/>
          </a:xfrm>
          <a:prstGeom prst="rect">
            <a:avLst/>
          </a:prstGeom>
          <a:noFill/>
        </p:spPr>
        <p:txBody>
          <a:bodyPr wrap="none" rtlCol="0">
            <a:spAutoFit/>
          </a:bodyPr>
          <a:lstStyle/>
          <a:p>
            <a:pPr algn="r"/>
            <a:r>
              <a:rPr lang="en-US" sz="800" b="1" dirty="0" smtClean="0"/>
              <a:t>Find more resources at </a:t>
            </a:r>
            <a:r>
              <a:rPr lang="en-US" sz="800" b="1" dirty="0" smtClean="0">
                <a:hlinkClick r:id="rId2"/>
              </a:rPr>
              <a:t>www.stevewyborney.com</a:t>
            </a:r>
            <a:r>
              <a:rPr lang="en-US" sz="800" b="1" dirty="0" smtClean="0"/>
              <a:t> </a:t>
            </a:r>
            <a:endParaRPr lang="en-US" sz="800" b="1" dirty="0"/>
          </a:p>
        </p:txBody>
      </p:sp>
    </p:spTree>
    <p:extLst>
      <p:ext uri="{BB962C8B-B14F-4D97-AF65-F5344CB8AC3E}">
        <p14:creationId xmlns:p14="http://schemas.microsoft.com/office/powerpoint/2010/main" val="3432746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fade">
                                      <p:cBhvr>
                                        <p:cTn id="7" dur="500"/>
                                        <p:tgtEl>
                                          <p:spTgt spid="6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fade">
                                      <p:cBhvr>
                                        <p:cTn id="12" dur="500"/>
                                        <p:tgtEl>
                                          <p:spTgt spid="51"/>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67"/>
                                        </p:tgtEl>
                                        <p:attrNameLst>
                                          <p:attrName>style.visibility</p:attrName>
                                        </p:attrNameLst>
                                      </p:cBhvr>
                                      <p:to>
                                        <p:strVal val="visible"/>
                                      </p:to>
                                    </p:set>
                                    <p:animEffect transition="in" filter="fade">
                                      <p:cBhvr>
                                        <p:cTn id="16" dur="500"/>
                                        <p:tgtEl>
                                          <p:spTgt spid="6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8"/>
                                        </p:tgtEl>
                                        <p:attrNameLst>
                                          <p:attrName>style.visibility</p:attrName>
                                        </p:attrNameLst>
                                      </p:cBhvr>
                                      <p:to>
                                        <p:strVal val="visible"/>
                                      </p:to>
                                    </p:set>
                                    <p:animEffect transition="in" filter="fade">
                                      <p:cBhvr>
                                        <p:cTn id="21" dur="500"/>
                                        <p:tgtEl>
                                          <p:spTgt spid="6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7"/>
                                        </p:tgtEl>
                                        <p:attrNameLst>
                                          <p:attrName>style.visibility</p:attrName>
                                        </p:attrNameLst>
                                      </p:cBhvr>
                                      <p:to>
                                        <p:strVal val="visible"/>
                                      </p:to>
                                    </p:set>
                                    <p:animEffect transition="in" filter="fade">
                                      <p:cBhvr>
                                        <p:cTn id="26" dur="500"/>
                                        <p:tgtEl>
                                          <p:spTgt spid="7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9"/>
                                        </p:tgtEl>
                                        <p:attrNameLst>
                                          <p:attrName>style.visibility</p:attrName>
                                        </p:attrNameLst>
                                      </p:cBhvr>
                                      <p:to>
                                        <p:strVal val="visible"/>
                                      </p:to>
                                    </p:set>
                                    <p:animEffect transition="in" filter="fade">
                                      <p:cBhvr>
                                        <p:cTn id="31" dur="500"/>
                                        <p:tgtEl>
                                          <p:spTgt spid="79"/>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9"/>
                                        </p:tgtEl>
                                        <p:attrNameLst>
                                          <p:attrName>style.visibility</p:attrName>
                                        </p:attrNameLst>
                                      </p:cBhvr>
                                      <p:to>
                                        <p:strVal val="visible"/>
                                      </p:to>
                                    </p:set>
                                    <p:animEffect transition="in" filter="fade">
                                      <p:cBhvr>
                                        <p:cTn id="36" dur="500"/>
                                        <p:tgtEl>
                                          <p:spTgt spid="69"/>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73"/>
                                        </p:tgtEl>
                                        <p:attrNameLst>
                                          <p:attrName>style.visibility</p:attrName>
                                        </p:attrNameLst>
                                      </p:cBhvr>
                                      <p:to>
                                        <p:strVal val="visible"/>
                                      </p:to>
                                    </p:set>
                                    <p:animEffect transition="in" filter="fade">
                                      <p:cBhvr>
                                        <p:cTn id="41" dur="500"/>
                                        <p:tgtEl>
                                          <p:spTgt spid="73"/>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78"/>
                                        </p:tgtEl>
                                        <p:attrNameLst>
                                          <p:attrName>style.visibility</p:attrName>
                                        </p:attrNameLst>
                                      </p:cBhvr>
                                      <p:to>
                                        <p:strVal val="visible"/>
                                      </p:to>
                                    </p:set>
                                    <p:animEffect transition="in" filter="fade">
                                      <p:cBhvr>
                                        <p:cTn id="46" dur="500"/>
                                        <p:tgtEl>
                                          <p:spTgt spid="78"/>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80"/>
                                        </p:tgtEl>
                                        <p:attrNameLst>
                                          <p:attrName>style.visibility</p:attrName>
                                        </p:attrNameLst>
                                      </p:cBhvr>
                                      <p:to>
                                        <p:strVal val="visible"/>
                                      </p:to>
                                    </p:set>
                                    <p:animEffect transition="in" filter="fade">
                                      <p:cBhvr>
                                        <p:cTn id="51"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69" grpId="0"/>
      <p:bldP spid="68" grpId="0"/>
      <p:bldP spid="73" grpId="0"/>
      <p:bldP spid="77" grpId="0"/>
      <p:bldP spid="78" grpId="0"/>
      <p:bldP spid="79" grpId="0"/>
      <p:bldP spid="80" grpId="0"/>
      <p:bldP spid="66" grpId="0" animBg="1"/>
      <p:bldP spid="6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a:xfrm>
            <a:off x="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632460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p:cNvSpPr/>
          <p:nvPr/>
        </p:nvSpPr>
        <p:spPr>
          <a:xfrm>
            <a:off x="0" y="0"/>
            <a:ext cx="9144000" cy="609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sp>
        <p:nvSpPr>
          <p:cNvPr id="51" name="TextBox 50"/>
          <p:cNvSpPr txBox="1"/>
          <p:nvPr/>
        </p:nvSpPr>
        <p:spPr>
          <a:xfrm>
            <a:off x="638380" y="1219200"/>
            <a:ext cx="1221808" cy="400110"/>
          </a:xfrm>
          <a:prstGeom prst="rect">
            <a:avLst/>
          </a:prstGeom>
          <a:noFill/>
        </p:spPr>
        <p:txBody>
          <a:bodyPr wrap="none" rtlCol="0">
            <a:spAutoFit/>
          </a:bodyPr>
          <a:lstStyle/>
          <a:p>
            <a:pPr algn="ctr"/>
            <a:r>
              <a:rPr lang="en-US" sz="2000" b="1" dirty="0"/>
              <a:t>(3 × 4) + 3</a:t>
            </a:r>
          </a:p>
        </p:txBody>
      </p:sp>
      <p:sp>
        <p:nvSpPr>
          <p:cNvPr id="69" name="TextBox 68"/>
          <p:cNvSpPr txBox="1"/>
          <p:nvPr/>
        </p:nvSpPr>
        <p:spPr>
          <a:xfrm>
            <a:off x="7521667" y="1220327"/>
            <a:ext cx="514885" cy="400110"/>
          </a:xfrm>
          <a:prstGeom prst="rect">
            <a:avLst/>
          </a:prstGeom>
          <a:noFill/>
        </p:spPr>
        <p:txBody>
          <a:bodyPr wrap="none" rtlCol="0">
            <a:spAutoFit/>
          </a:bodyPr>
          <a:lstStyle/>
          <a:p>
            <a:pPr algn="ctr"/>
            <a:r>
              <a:rPr lang="en-US" sz="2000" b="1" dirty="0"/>
              <a:t>3:1</a:t>
            </a:r>
          </a:p>
        </p:txBody>
      </p:sp>
      <p:sp>
        <p:nvSpPr>
          <p:cNvPr id="68" name="TextBox 67"/>
          <p:cNvSpPr txBox="1"/>
          <p:nvPr/>
        </p:nvSpPr>
        <p:spPr>
          <a:xfrm>
            <a:off x="653603" y="2722963"/>
            <a:ext cx="1191353" cy="400110"/>
          </a:xfrm>
          <a:prstGeom prst="rect">
            <a:avLst/>
          </a:prstGeom>
          <a:noFill/>
        </p:spPr>
        <p:txBody>
          <a:bodyPr wrap="none" rtlCol="0">
            <a:spAutoFit/>
          </a:bodyPr>
          <a:lstStyle/>
          <a:p>
            <a:pPr algn="ctr"/>
            <a:r>
              <a:rPr lang="en-US" sz="2000" b="1" dirty="0"/>
              <a:t>one-third</a:t>
            </a:r>
          </a:p>
        </p:txBody>
      </p:sp>
      <p:sp>
        <p:nvSpPr>
          <p:cNvPr id="73" name="TextBox 72"/>
          <p:cNvSpPr txBox="1"/>
          <p:nvPr/>
        </p:nvSpPr>
        <p:spPr>
          <a:xfrm>
            <a:off x="7521670" y="2724090"/>
            <a:ext cx="514885" cy="400110"/>
          </a:xfrm>
          <a:prstGeom prst="rect">
            <a:avLst/>
          </a:prstGeom>
          <a:noFill/>
        </p:spPr>
        <p:txBody>
          <a:bodyPr wrap="none" rtlCol="0">
            <a:spAutoFit/>
          </a:bodyPr>
          <a:lstStyle/>
          <a:p>
            <a:pPr algn="ctr"/>
            <a:r>
              <a:rPr lang="en-US" sz="2000" b="1" dirty="0"/>
              <a:t>4:1</a:t>
            </a:r>
          </a:p>
        </p:txBody>
      </p:sp>
      <p:sp>
        <p:nvSpPr>
          <p:cNvPr id="77" name="TextBox 76"/>
          <p:cNvSpPr txBox="1"/>
          <p:nvPr/>
        </p:nvSpPr>
        <p:spPr>
          <a:xfrm>
            <a:off x="369295" y="4246963"/>
            <a:ext cx="1759970" cy="400110"/>
          </a:xfrm>
          <a:prstGeom prst="rect">
            <a:avLst/>
          </a:prstGeom>
          <a:noFill/>
        </p:spPr>
        <p:txBody>
          <a:bodyPr wrap="none" rtlCol="0">
            <a:spAutoFit/>
          </a:bodyPr>
          <a:lstStyle/>
          <a:p>
            <a:pPr algn="ctr"/>
            <a:r>
              <a:rPr lang="en-US" sz="2000" b="1" dirty="0"/>
              <a:t>two-thirds of 9</a:t>
            </a:r>
          </a:p>
        </p:txBody>
      </p:sp>
      <p:sp>
        <p:nvSpPr>
          <p:cNvPr id="78" name="TextBox 77"/>
          <p:cNvSpPr txBox="1"/>
          <p:nvPr/>
        </p:nvSpPr>
        <p:spPr>
          <a:xfrm>
            <a:off x="6682144" y="4248090"/>
            <a:ext cx="2193934" cy="400110"/>
          </a:xfrm>
          <a:prstGeom prst="rect">
            <a:avLst/>
          </a:prstGeom>
          <a:noFill/>
        </p:spPr>
        <p:txBody>
          <a:bodyPr wrap="none" rtlCol="0">
            <a:spAutoFit/>
          </a:bodyPr>
          <a:lstStyle/>
          <a:p>
            <a:pPr algn="ctr"/>
            <a:r>
              <a:rPr lang="en-US" sz="2000" b="1" dirty="0"/>
              <a:t>three equal </a:t>
            </a:r>
            <a:r>
              <a:rPr lang="en-US" sz="2000" b="1" dirty="0" smtClean="0"/>
              <a:t>groups</a:t>
            </a:r>
            <a:endParaRPr lang="en-US" sz="2000" b="1" dirty="0"/>
          </a:p>
        </p:txBody>
      </p:sp>
      <p:sp>
        <p:nvSpPr>
          <p:cNvPr id="79" name="TextBox 78"/>
          <p:cNvSpPr txBox="1"/>
          <p:nvPr/>
        </p:nvSpPr>
        <p:spPr>
          <a:xfrm>
            <a:off x="657577" y="5770963"/>
            <a:ext cx="1183402" cy="400110"/>
          </a:xfrm>
          <a:prstGeom prst="rect">
            <a:avLst/>
          </a:prstGeom>
          <a:noFill/>
        </p:spPr>
        <p:txBody>
          <a:bodyPr wrap="none" rtlCol="0">
            <a:spAutoFit/>
          </a:bodyPr>
          <a:lstStyle/>
          <a:p>
            <a:pPr algn="ctr"/>
            <a:r>
              <a:rPr lang="en-US" sz="2000" b="1" dirty="0"/>
              <a:t>3 × 5 = 15</a:t>
            </a:r>
          </a:p>
        </p:txBody>
      </p:sp>
      <p:sp>
        <p:nvSpPr>
          <p:cNvPr id="80" name="TextBox 79"/>
          <p:cNvSpPr txBox="1"/>
          <p:nvPr/>
        </p:nvSpPr>
        <p:spPr>
          <a:xfrm>
            <a:off x="7218701" y="5772090"/>
            <a:ext cx="1120821" cy="400110"/>
          </a:xfrm>
          <a:prstGeom prst="rect">
            <a:avLst/>
          </a:prstGeom>
          <a:noFill/>
        </p:spPr>
        <p:txBody>
          <a:bodyPr wrap="none" rtlCol="0">
            <a:spAutoFit/>
          </a:bodyPr>
          <a:lstStyle/>
          <a:p>
            <a:pPr algn="ctr"/>
            <a:r>
              <a:rPr lang="en-US" sz="2000" b="1" dirty="0"/>
              <a:t>one-fifth</a:t>
            </a:r>
          </a:p>
        </p:txBody>
      </p:sp>
      <p:grpSp>
        <p:nvGrpSpPr>
          <p:cNvPr id="14" name="Group 13"/>
          <p:cNvGrpSpPr/>
          <p:nvPr/>
        </p:nvGrpSpPr>
        <p:grpSpPr>
          <a:xfrm>
            <a:off x="3720192" y="2913597"/>
            <a:ext cx="1683204" cy="1263963"/>
            <a:chOff x="533400" y="519792"/>
            <a:chExt cx="1835604" cy="1378404"/>
          </a:xfrm>
        </p:grpSpPr>
        <p:sp>
          <p:nvSpPr>
            <p:cNvPr id="15" name="Cube 14"/>
            <p:cNvSpPr/>
            <p:nvPr/>
          </p:nvSpPr>
          <p:spPr>
            <a:xfrm>
              <a:off x="838200" y="976992"/>
              <a:ext cx="616404" cy="616404"/>
            </a:xfrm>
            <a:prstGeom prst="cub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Cube 15"/>
            <p:cNvSpPr/>
            <p:nvPr/>
          </p:nvSpPr>
          <p:spPr>
            <a:xfrm>
              <a:off x="1295400" y="976992"/>
              <a:ext cx="616404" cy="616404"/>
            </a:xfrm>
            <a:prstGeom prst="cub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Cube 16"/>
            <p:cNvSpPr/>
            <p:nvPr/>
          </p:nvSpPr>
          <p:spPr>
            <a:xfrm>
              <a:off x="1752600" y="976992"/>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Cube 17"/>
            <p:cNvSpPr/>
            <p:nvPr/>
          </p:nvSpPr>
          <p:spPr>
            <a:xfrm>
              <a:off x="838200" y="519792"/>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Cube 18"/>
            <p:cNvSpPr/>
            <p:nvPr/>
          </p:nvSpPr>
          <p:spPr>
            <a:xfrm>
              <a:off x="1295400" y="519792"/>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Cube 19"/>
            <p:cNvSpPr/>
            <p:nvPr/>
          </p:nvSpPr>
          <p:spPr>
            <a:xfrm>
              <a:off x="685800" y="1129392"/>
              <a:ext cx="616404" cy="616404"/>
            </a:xfrm>
            <a:prstGeom prst="cub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Cube 20"/>
            <p:cNvSpPr/>
            <p:nvPr/>
          </p:nvSpPr>
          <p:spPr>
            <a:xfrm>
              <a:off x="1143000" y="1129392"/>
              <a:ext cx="616404" cy="616404"/>
            </a:xfrm>
            <a:prstGeom prst="cub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Cube 21"/>
            <p:cNvSpPr/>
            <p:nvPr/>
          </p:nvSpPr>
          <p:spPr>
            <a:xfrm>
              <a:off x="1600200" y="1129392"/>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Cube 22"/>
            <p:cNvSpPr/>
            <p:nvPr/>
          </p:nvSpPr>
          <p:spPr>
            <a:xfrm>
              <a:off x="685800" y="672192"/>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Cube 23"/>
            <p:cNvSpPr/>
            <p:nvPr/>
          </p:nvSpPr>
          <p:spPr>
            <a:xfrm>
              <a:off x="1143000" y="672192"/>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Cube 24"/>
            <p:cNvSpPr/>
            <p:nvPr/>
          </p:nvSpPr>
          <p:spPr>
            <a:xfrm>
              <a:off x="533400" y="1281792"/>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Cube 25"/>
            <p:cNvSpPr/>
            <p:nvPr/>
          </p:nvSpPr>
          <p:spPr>
            <a:xfrm>
              <a:off x="990600" y="1281792"/>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Cube 26"/>
            <p:cNvSpPr/>
            <p:nvPr/>
          </p:nvSpPr>
          <p:spPr>
            <a:xfrm>
              <a:off x="1447800" y="1281792"/>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Cube 27"/>
            <p:cNvSpPr/>
            <p:nvPr/>
          </p:nvSpPr>
          <p:spPr>
            <a:xfrm>
              <a:off x="533400" y="824592"/>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Cube 28"/>
            <p:cNvSpPr/>
            <p:nvPr/>
          </p:nvSpPr>
          <p:spPr>
            <a:xfrm>
              <a:off x="990600" y="824592"/>
              <a:ext cx="616404" cy="616404"/>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 name="Group 2"/>
          <p:cNvGrpSpPr/>
          <p:nvPr/>
        </p:nvGrpSpPr>
        <p:grpSpPr>
          <a:xfrm>
            <a:off x="3720192" y="931235"/>
            <a:ext cx="1683204" cy="1263963"/>
            <a:chOff x="3720192" y="931235"/>
            <a:chExt cx="1683204" cy="1263963"/>
          </a:xfrm>
        </p:grpSpPr>
        <p:sp>
          <p:nvSpPr>
            <p:cNvPr id="31" name="Cube 30"/>
            <p:cNvSpPr/>
            <p:nvPr/>
          </p:nvSpPr>
          <p:spPr>
            <a:xfrm>
              <a:off x="3999686" y="1350476"/>
              <a:ext cx="565227" cy="565228"/>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Cube 31"/>
            <p:cNvSpPr/>
            <p:nvPr/>
          </p:nvSpPr>
          <p:spPr>
            <a:xfrm>
              <a:off x="4418927" y="1350476"/>
              <a:ext cx="565227" cy="565228"/>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Cube 32"/>
            <p:cNvSpPr/>
            <p:nvPr/>
          </p:nvSpPr>
          <p:spPr>
            <a:xfrm>
              <a:off x="4838169" y="1350476"/>
              <a:ext cx="565227" cy="565228"/>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Cube 35"/>
            <p:cNvSpPr/>
            <p:nvPr/>
          </p:nvSpPr>
          <p:spPr>
            <a:xfrm>
              <a:off x="3859939" y="1490223"/>
              <a:ext cx="565227" cy="565228"/>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Cube 36"/>
            <p:cNvSpPr/>
            <p:nvPr/>
          </p:nvSpPr>
          <p:spPr>
            <a:xfrm>
              <a:off x="4279180" y="1490223"/>
              <a:ext cx="565227" cy="565228"/>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Cube 37"/>
            <p:cNvSpPr/>
            <p:nvPr/>
          </p:nvSpPr>
          <p:spPr>
            <a:xfrm>
              <a:off x="4698422" y="1490223"/>
              <a:ext cx="565227" cy="565228"/>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Cube 40"/>
            <p:cNvSpPr/>
            <p:nvPr/>
          </p:nvSpPr>
          <p:spPr>
            <a:xfrm>
              <a:off x="3720192" y="1629970"/>
              <a:ext cx="565227" cy="565228"/>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Cube 41"/>
            <p:cNvSpPr/>
            <p:nvPr/>
          </p:nvSpPr>
          <p:spPr>
            <a:xfrm>
              <a:off x="4139433" y="1629970"/>
              <a:ext cx="565227" cy="565228"/>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Cube 42"/>
            <p:cNvSpPr/>
            <p:nvPr/>
          </p:nvSpPr>
          <p:spPr>
            <a:xfrm>
              <a:off x="4558674" y="1629970"/>
              <a:ext cx="565227" cy="565228"/>
            </a:xfrm>
            <a:prstGeom prst="cube">
              <a:avLst/>
            </a:prstGeom>
            <a:solidFill>
              <a:schemeClr val="tx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 name="Group 1"/>
            <p:cNvGrpSpPr/>
            <p:nvPr/>
          </p:nvGrpSpPr>
          <p:grpSpPr>
            <a:xfrm>
              <a:off x="3720192" y="931235"/>
              <a:ext cx="1263962" cy="844722"/>
              <a:chOff x="3720192" y="931235"/>
              <a:chExt cx="1263962" cy="844722"/>
            </a:xfrm>
          </p:grpSpPr>
          <p:sp>
            <p:nvSpPr>
              <p:cNvPr id="34" name="Cube 33"/>
              <p:cNvSpPr/>
              <p:nvPr/>
            </p:nvSpPr>
            <p:spPr>
              <a:xfrm>
                <a:off x="3999686" y="931235"/>
                <a:ext cx="565227" cy="565228"/>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Cube 34"/>
              <p:cNvSpPr/>
              <p:nvPr/>
            </p:nvSpPr>
            <p:spPr>
              <a:xfrm>
                <a:off x="4418927" y="931235"/>
                <a:ext cx="565227" cy="565228"/>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Cube 38"/>
              <p:cNvSpPr/>
              <p:nvPr/>
            </p:nvSpPr>
            <p:spPr>
              <a:xfrm>
                <a:off x="3859939" y="1070982"/>
                <a:ext cx="565227" cy="565228"/>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Cube 39"/>
              <p:cNvSpPr/>
              <p:nvPr/>
            </p:nvSpPr>
            <p:spPr>
              <a:xfrm>
                <a:off x="4279180" y="1070982"/>
                <a:ext cx="565227" cy="565228"/>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Cube 46"/>
              <p:cNvSpPr/>
              <p:nvPr/>
            </p:nvSpPr>
            <p:spPr>
              <a:xfrm>
                <a:off x="3720192" y="1210729"/>
                <a:ext cx="565227" cy="565228"/>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Cube 47"/>
              <p:cNvSpPr/>
              <p:nvPr/>
            </p:nvSpPr>
            <p:spPr>
              <a:xfrm>
                <a:off x="4139433" y="1210729"/>
                <a:ext cx="565227" cy="565228"/>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49" name="Group 48"/>
          <p:cNvGrpSpPr/>
          <p:nvPr/>
        </p:nvGrpSpPr>
        <p:grpSpPr>
          <a:xfrm>
            <a:off x="3726996" y="4832037"/>
            <a:ext cx="1683204" cy="1263963"/>
            <a:chOff x="3521344" y="2590800"/>
            <a:chExt cx="1835604" cy="1378404"/>
          </a:xfrm>
        </p:grpSpPr>
        <p:sp>
          <p:nvSpPr>
            <p:cNvPr id="50" name="Cube 49"/>
            <p:cNvSpPr/>
            <p:nvPr/>
          </p:nvSpPr>
          <p:spPr>
            <a:xfrm>
              <a:off x="3826144" y="3048000"/>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Cube 51"/>
            <p:cNvSpPr/>
            <p:nvPr/>
          </p:nvSpPr>
          <p:spPr>
            <a:xfrm>
              <a:off x="4283344" y="3048000"/>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Cube 52"/>
            <p:cNvSpPr/>
            <p:nvPr/>
          </p:nvSpPr>
          <p:spPr>
            <a:xfrm>
              <a:off x="4740544" y="3048000"/>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Cube 53"/>
            <p:cNvSpPr/>
            <p:nvPr/>
          </p:nvSpPr>
          <p:spPr>
            <a:xfrm>
              <a:off x="3826144" y="2590800"/>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Cube 54"/>
            <p:cNvSpPr/>
            <p:nvPr/>
          </p:nvSpPr>
          <p:spPr>
            <a:xfrm>
              <a:off x="4283344" y="2590800"/>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Cube 55"/>
            <p:cNvSpPr/>
            <p:nvPr/>
          </p:nvSpPr>
          <p:spPr>
            <a:xfrm>
              <a:off x="3673744" y="3200400"/>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Cube 56"/>
            <p:cNvSpPr/>
            <p:nvPr/>
          </p:nvSpPr>
          <p:spPr>
            <a:xfrm>
              <a:off x="4130944" y="3200400"/>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Cube 57"/>
            <p:cNvSpPr/>
            <p:nvPr/>
          </p:nvSpPr>
          <p:spPr>
            <a:xfrm>
              <a:off x="4588144" y="3200400"/>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Cube 58"/>
            <p:cNvSpPr/>
            <p:nvPr/>
          </p:nvSpPr>
          <p:spPr>
            <a:xfrm>
              <a:off x="3673744" y="2743200"/>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Cube 59"/>
            <p:cNvSpPr/>
            <p:nvPr/>
          </p:nvSpPr>
          <p:spPr>
            <a:xfrm>
              <a:off x="4130944" y="2743200"/>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Cube 60"/>
            <p:cNvSpPr/>
            <p:nvPr/>
          </p:nvSpPr>
          <p:spPr>
            <a:xfrm>
              <a:off x="3521344" y="3352800"/>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Cube 61"/>
            <p:cNvSpPr/>
            <p:nvPr/>
          </p:nvSpPr>
          <p:spPr>
            <a:xfrm>
              <a:off x="3978544" y="3352800"/>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Cube 62"/>
            <p:cNvSpPr/>
            <p:nvPr/>
          </p:nvSpPr>
          <p:spPr>
            <a:xfrm>
              <a:off x="4435744" y="3352800"/>
              <a:ext cx="616404" cy="616404"/>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Cube 63"/>
            <p:cNvSpPr/>
            <p:nvPr/>
          </p:nvSpPr>
          <p:spPr>
            <a:xfrm>
              <a:off x="3521344" y="2895600"/>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Cube 64"/>
            <p:cNvSpPr/>
            <p:nvPr/>
          </p:nvSpPr>
          <p:spPr>
            <a:xfrm>
              <a:off x="3978544" y="2895600"/>
              <a:ext cx="616404" cy="616404"/>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0" name="Rectangle 69"/>
          <p:cNvSpPr/>
          <p:nvPr/>
        </p:nvSpPr>
        <p:spPr>
          <a:xfrm>
            <a:off x="76200" y="76200"/>
            <a:ext cx="8991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4:  </a:t>
            </a:r>
            <a:r>
              <a:rPr lang="en-US" sz="1000" dirty="0" smtClean="0">
                <a:solidFill>
                  <a:schemeClr val="tx1"/>
                </a:solidFill>
              </a:rPr>
              <a:t>(Circle the top structure)  Which descriptions match this structure?  (Draw lines to those descriptions and circle them.)</a:t>
            </a:r>
          </a:p>
          <a:p>
            <a:endParaRPr lang="en-US" sz="1000" dirty="0" smtClean="0">
              <a:solidFill>
                <a:schemeClr val="tx1"/>
              </a:solidFill>
            </a:endParaRPr>
          </a:p>
        </p:txBody>
      </p:sp>
      <p:sp>
        <p:nvSpPr>
          <p:cNvPr id="71" name="Rectangle 70"/>
          <p:cNvSpPr/>
          <p:nvPr/>
        </p:nvSpPr>
        <p:spPr>
          <a:xfrm>
            <a:off x="76200" y="76200"/>
            <a:ext cx="8991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4: </a:t>
            </a:r>
            <a:r>
              <a:rPr lang="en-US" sz="1000" dirty="0" smtClean="0">
                <a:solidFill>
                  <a:schemeClr val="tx1"/>
                </a:solidFill>
              </a:rPr>
              <a:t>(Leave the descriptions circled, but erase the lines and erase the circle around the structure.) </a:t>
            </a:r>
          </a:p>
          <a:p>
            <a:r>
              <a:rPr lang="en-US" sz="1000" dirty="0" smtClean="0">
                <a:solidFill>
                  <a:schemeClr val="tx1"/>
                </a:solidFill>
              </a:rPr>
              <a:t>(Now draw lines that connect the circled descriptions to each other and ask…)  How are these related to each other?</a:t>
            </a:r>
            <a:endParaRPr lang="en-US" sz="1000" dirty="0">
              <a:solidFill>
                <a:schemeClr val="tx1"/>
              </a:solidFill>
            </a:endParaRPr>
          </a:p>
        </p:txBody>
      </p:sp>
      <p:sp>
        <p:nvSpPr>
          <p:cNvPr id="72" name="Rectangle 71"/>
          <p:cNvSpPr/>
          <p:nvPr/>
        </p:nvSpPr>
        <p:spPr>
          <a:xfrm>
            <a:off x="76200" y="76200"/>
            <a:ext cx="8991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4:  </a:t>
            </a:r>
            <a:r>
              <a:rPr lang="en-US" sz="1000" dirty="0" smtClean="0">
                <a:solidFill>
                  <a:schemeClr val="tx1"/>
                </a:solidFill>
              </a:rPr>
              <a:t>(Erase all the writing.  Circle the middle structure and repeat.)</a:t>
            </a:r>
            <a:endParaRPr lang="en-US" sz="1000" dirty="0">
              <a:solidFill>
                <a:schemeClr val="tx1"/>
              </a:solidFill>
            </a:endParaRPr>
          </a:p>
        </p:txBody>
      </p:sp>
      <p:sp>
        <p:nvSpPr>
          <p:cNvPr id="74" name="Rectangle 73"/>
          <p:cNvSpPr/>
          <p:nvPr/>
        </p:nvSpPr>
        <p:spPr>
          <a:xfrm>
            <a:off x="76200" y="76200"/>
            <a:ext cx="8991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4:  </a:t>
            </a:r>
            <a:r>
              <a:rPr lang="en-US" sz="1000" dirty="0" smtClean="0">
                <a:solidFill>
                  <a:schemeClr val="tx1"/>
                </a:solidFill>
              </a:rPr>
              <a:t>(Erase all the writing.  Circle the </a:t>
            </a:r>
            <a:r>
              <a:rPr lang="en-US" sz="1000" dirty="0">
                <a:solidFill>
                  <a:schemeClr val="tx1"/>
                </a:solidFill>
              </a:rPr>
              <a:t>bottom structure and repeat.)</a:t>
            </a:r>
          </a:p>
        </p:txBody>
      </p:sp>
      <p:sp>
        <p:nvSpPr>
          <p:cNvPr id="75" name="TextBox 74"/>
          <p:cNvSpPr txBox="1"/>
          <p:nvPr/>
        </p:nvSpPr>
        <p:spPr>
          <a:xfrm>
            <a:off x="6822532" y="6642556"/>
            <a:ext cx="2321468" cy="215444"/>
          </a:xfrm>
          <a:prstGeom prst="rect">
            <a:avLst/>
          </a:prstGeom>
          <a:noFill/>
        </p:spPr>
        <p:txBody>
          <a:bodyPr wrap="none" rtlCol="0">
            <a:spAutoFit/>
          </a:bodyPr>
          <a:lstStyle/>
          <a:p>
            <a:pPr algn="r"/>
            <a:r>
              <a:rPr lang="en-US" sz="800" b="1" dirty="0" smtClean="0"/>
              <a:t>Find more resources at </a:t>
            </a:r>
            <a:r>
              <a:rPr lang="en-US" sz="800" b="1" dirty="0" smtClean="0">
                <a:hlinkClick r:id="rId2"/>
              </a:rPr>
              <a:t>www.stevewyborney.com</a:t>
            </a:r>
            <a:r>
              <a:rPr lang="en-US" sz="800" b="1" dirty="0" smtClean="0"/>
              <a:t> </a:t>
            </a:r>
            <a:endParaRPr lang="en-US" sz="800" b="1" dirty="0"/>
          </a:p>
        </p:txBody>
      </p:sp>
    </p:spTree>
    <p:extLst>
      <p:ext uri="{BB962C8B-B14F-4D97-AF65-F5344CB8AC3E}">
        <p14:creationId xmlns:p14="http://schemas.microsoft.com/office/powerpoint/2010/main" val="1227112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fade">
                                      <p:cBhvr>
                                        <p:cTn id="7" dur="500"/>
                                        <p:tgtEl>
                                          <p:spTgt spid="7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
                                        </p:tgtEl>
                                        <p:attrNameLst>
                                          <p:attrName>style.visibility</p:attrName>
                                        </p:attrNameLst>
                                      </p:cBhvr>
                                      <p:to>
                                        <p:strVal val="visible"/>
                                      </p:to>
                                    </p:set>
                                    <p:animEffect transition="in" filter="fade">
                                      <p:cBhvr>
                                        <p:cTn id="12" dur="500"/>
                                        <p:tgtEl>
                                          <p:spTgt spid="7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2"/>
                                        </p:tgtEl>
                                        <p:attrNameLst>
                                          <p:attrName>style.visibility</p:attrName>
                                        </p:attrNameLst>
                                      </p:cBhvr>
                                      <p:to>
                                        <p:strVal val="visible"/>
                                      </p:to>
                                    </p:set>
                                    <p:animEffect transition="in" filter="fade">
                                      <p:cBhvr>
                                        <p:cTn id="17" dur="500"/>
                                        <p:tgtEl>
                                          <p:spTgt spid="7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4"/>
                                        </p:tgtEl>
                                        <p:attrNameLst>
                                          <p:attrName>style.visibility</p:attrName>
                                        </p:attrNameLst>
                                      </p:cBhvr>
                                      <p:to>
                                        <p:strVal val="visible"/>
                                      </p:to>
                                    </p:set>
                                    <p:animEffect transition="in" filter="fade">
                                      <p:cBhvr>
                                        <p:cTn id="22"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71" grpId="0" animBg="1"/>
      <p:bldP spid="72" grpId="0" animBg="1"/>
      <p:bldP spid="7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Steve Wyborney\Desktop\Blog Post Pics and email too\Clipboard Dice.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25586" y="457200"/>
            <a:ext cx="1492827" cy="1119620"/>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2421515"/>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3393946"/>
            <a:ext cx="1519968" cy="430887"/>
          </a:xfrm>
          <a:prstGeom prst="rect">
            <a:avLst/>
          </a:prstGeom>
          <a:noFill/>
        </p:spPr>
        <p:txBody>
          <a:bodyPr wrap="none" rtlCol="0">
            <a:spAutoFit/>
          </a:bodyPr>
          <a:lstStyle/>
          <a:p>
            <a:pPr algn="ctr"/>
            <a:r>
              <a:rPr lang="en-US" sz="1100" b="1" dirty="0" smtClean="0">
                <a:hlinkClick r:id=""/>
              </a:rPr>
              <a:t>80 Cube Conversations</a:t>
            </a:r>
          </a:p>
          <a:p>
            <a:pPr algn="ctr"/>
            <a:r>
              <a:rPr lang="en-US" sz="1100" b="1" dirty="0" smtClean="0">
                <a:hlinkClick r:id=""/>
              </a:rPr>
              <a:t>Lessons</a:t>
            </a:r>
            <a:endParaRPr lang="en-US" sz="1100" b="1" dirty="0" smtClean="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2423162"/>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2393421"/>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2421515"/>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3324128"/>
            <a:ext cx="1217000" cy="430887"/>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2421515"/>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352801" y="3359251"/>
            <a:ext cx="1008609" cy="600164"/>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20 Fraction </a:t>
            </a:r>
          </a:p>
          <a:p>
            <a:pPr algn="ctr"/>
            <a:r>
              <a:rPr lang="en-US" sz="1100" b="1" dirty="0" smtClean="0">
                <a:hlinkClick r:id=""/>
              </a:rPr>
              <a:t>Splat! Lessons</a:t>
            </a:r>
            <a:endParaRPr lang="en-US" sz="1100" b="1" dirty="0"/>
          </a:p>
        </p:txBody>
      </p:sp>
      <p:sp>
        <p:nvSpPr>
          <p:cNvPr id="19" name="TextBox 18"/>
          <p:cNvSpPr txBox="1"/>
          <p:nvPr/>
        </p:nvSpPr>
        <p:spPr>
          <a:xfrm>
            <a:off x="381000" y="1964315"/>
            <a:ext cx="4141968" cy="307777"/>
          </a:xfrm>
          <a:prstGeom prst="rect">
            <a:avLst/>
          </a:prstGeom>
          <a:noFill/>
        </p:spPr>
        <p:txBody>
          <a:bodyPr wrap="none" rtlCol="0">
            <a:spAutoFit/>
          </a:bodyPr>
          <a:lstStyle/>
          <a:p>
            <a:r>
              <a:rPr lang="en-US" sz="1400" b="1" dirty="0" smtClean="0"/>
              <a:t>More Free, Downloadable Resources From Blog Posts</a:t>
            </a:r>
            <a:endParaRPr lang="en-US" sz="1400" b="1" dirty="0"/>
          </a:p>
        </p:txBody>
      </p:sp>
      <p:sp>
        <p:nvSpPr>
          <p:cNvPr id="20" name="TextBox 19">
            <a:hlinkClick r:id="rId14"/>
          </p:cNvPr>
          <p:cNvSpPr txBox="1"/>
          <p:nvPr/>
        </p:nvSpPr>
        <p:spPr>
          <a:xfrm>
            <a:off x="7776260" y="3324129"/>
            <a:ext cx="1189748" cy="600164"/>
          </a:xfrm>
          <a:prstGeom prst="rect">
            <a:avLst/>
          </a:prstGeom>
          <a:noFill/>
        </p:spPr>
        <p:txBody>
          <a:bodyPr wrap="none" rtlCol="0">
            <a:spAutoFit/>
          </a:bodyPr>
          <a:lstStyle/>
          <a:p>
            <a:pPr algn="ctr"/>
            <a:r>
              <a:rPr lang="en-US" sz="1100" b="1" dirty="0" smtClean="0">
                <a:hlinkClick r:id=""/>
              </a:rPr>
              <a:t>20 Days of </a:t>
            </a:r>
          </a:p>
          <a:p>
            <a:pPr algn="ctr"/>
            <a:r>
              <a:rPr lang="en-US" sz="1100" b="1" dirty="0" smtClean="0">
                <a:hlinkClick r:id=""/>
              </a:rPr>
              <a:t>Number Sense </a:t>
            </a:r>
          </a:p>
          <a:p>
            <a:pPr algn="ctr"/>
            <a:r>
              <a:rPr lang="en-US" sz="1100" b="1" dirty="0" smtClean="0">
                <a:hlinkClick r:id=""/>
              </a:rPr>
              <a:t>&amp; Rich Math Talk</a:t>
            </a:r>
            <a:endParaRPr lang="en-US" sz="1100" b="1" dirty="0" smtClean="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2424134"/>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590561" y="3438436"/>
            <a:ext cx="1402706" cy="600164"/>
          </a:xfrm>
          <a:prstGeom prst="rect">
            <a:avLst/>
          </a:prstGeom>
          <a:noFill/>
        </p:spPr>
        <p:txBody>
          <a:bodyPr wrap="square" rtlCol="0">
            <a:spAutoFit/>
          </a:bodyPr>
          <a:lstStyle/>
          <a:p>
            <a:pPr algn="ctr"/>
            <a:r>
              <a:rPr lang="en-US" sz="1100" b="1" dirty="0" smtClean="0">
                <a:hlinkClick r:id="rId17"/>
              </a:rPr>
              <a:t>The Original 40 Estimation Clipboard Sets</a:t>
            </a:r>
            <a:endParaRPr lang="en-US" sz="1100" b="1" dirty="0" smtClean="0"/>
          </a:p>
        </p:txBody>
      </p:sp>
      <p:cxnSp>
        <p:nvCxnSpPr>
          <p:cNvPr id="6" name="Straight Connector 5"/>
          <p:cNvCxnSpPr/>
          <p:nvPr/>
        </p:nvCxnSpPr>
        <p:spPr>
          <a:xfrm>
            <a:off x="0" y="1905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4019238"/>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4637362"/>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3335915"/>
            <a:ext cx="1192955" cy="261610"/>
          </a:xfrm>
          <a:prstGeom prst="rect">
            <a:avLst/>
          </a:prstGeom>
          <a:noFill/>
        </p:spPr>
        <p:txBody>
          <a:bodyPr wrap="none" rtlCol="0">
            <a:spAutoFit/>
          </a:bodyPr>
          <a:lstStyle/>
          <a:p>
            <a:pPr algn="ctr"/>
            <a:r>
              <a:rPr lang="en-US" sz="1100" b="1" dirty="0" smtClean="0">
                <a:hlinkClick r:id="rId6"/>
              </a:rPr>
              <a:t>51 </a:t>
            </a:r>
            <a:r>
              <a:rPr lang="en-US" sz="1100" b="1" dirty="0" err="1" smtClean="0">
                <a:hlinkClick r:id="rId6"/>
              </a:rPr>
              <a:t>Esti</a:t>
            </a:r>
            <a:r>
              <a:rPr lang="en-US" sz="1100" b="1" dirty="0" smtClean="0">
                <a:hlinkClick r:id="rId6"/>
              </a:rPr>
              <a:t>-Mysteries</a:t>
            </a:r>
            <a:endParaRPr lang="en-US" sz="1100" b="1" dirty="0" smtClean="0"/>
          </a:p>
        </p:txBody>
      </p:sp>
      <p:pic>
        <p:nvPicPr>
          <p:cNvPr id="2051" name="Picture 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981200" y="5724108"/>
            <a:ext cx="340971" cy="314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7" name="TextBox 36"/>
          <p:cNvSpPr txBox="1"/>
          <p:nvPr/>
        </p:nvSpPr>
        <p:spPr>
          <a:xfrm>
            <a:off x="0" y="4057233"/>
            <a:ext cx="4953000" cy="2800767"/>
          </a:xfrm>
          <a:prstGeom prst="rect">
            <a:avLst/>
          </a:prstGeom>
          <a:noFill/>
        </p:spPr>
        <p:txBody>
          <a:bodyPr wrap="square" rtlCol="0">
            <a:spAutoFit/>
          </a:bodyPr>
          <a:lstStyle/>
          <a:p>
            <a:r>
              <a:rPr lang="en-US" sz="1100" b="1" dirty="0" smtClean="0"/>
              <a:t>To Access The Multiplication Course…</a:t>
            </a:r>
          </a:p>
          <a:p>
            <a:endParaRPr lang="en-US" sz="1100" b="1" dirty="0" smtClean="0"/>
          </a:p>
          <a:p>
            <a:pPr marL="342900" indent="-342900">
              <a:buAutoNum type="arabicPeriod"/>
            </a:pPr>
            <a:r>
              <a:rPr lang="en-US" sz="1100" b="1" dirty="0" smtClean="0"/>
              <a:t>Click </a:t>
            </a:r>
            <a:r>
              <a:rPr lang="en-US" sz="1200" b="1" dirty="0" smtClean="0">
                <a:hlinkClick r:id="rId18"/>
              </a:rPr>
              <a:t>here</a:t>
            </a:r>
            <a:r>
              <a:rPr lang="en-US" sz="1200" b="1" dirty="0"/>
              <a:t> </a:t>
            </a:r>
            <a:r>
              <a:rPr lang="en-US" sz="1100" b="1" dirty="0" smtClean="0"/>
              <a:t>to see the chapter playlists on my YouTube channel.</a:t>
            </a:r>
          </a:p>
          <a:p>
            <a:pPr marL="342900" indent="-342900">
              <a:buAutoNum type="arabicPeriod"/>
            </a:pPr>
            <a:r>
              <a:rPr lang="en-US" sz="1100" b="1" dirty="0"/>
              <a:t>C</a:t>
            </a:r>
            <a:r>
              <a:rPr lang="en-US" sz="1100" b="1" dirty="0" smtClean="0"/>
              <a:t>lick on “sort by” (on the right side) and choose </a:t>
            </a:r>
            <a:r>
              <a:rPr lang="en-US" sz="1100" b="1" i="1" u="sng" dirty="0" smtClean="0"/>
              <a:t>Date created (oldest)</a:t>
            </a:r>
          </a:p>
          <a:p>
            <a:pPr marL="342900" indent="-342900">
              <a:buAutoNum type="arabicPeriod"/>
            </a:pPr>
            <a:r>
              <a:rPr lang="en-US" sz="1100" b="1" dirty="0" smtClean="0"/>
              <a:t>You’ll see all 12 chapters in the course.</a:t>
            </a:r>
          </a:p>
          <a:p>
            <a:pPr marL="342900" indent="-342900">
              <a:buAutoNum type="arabicPeriod"/>
            </a:pPr>
            <a:endParaRPr lang="en-US" sz="1100" b="1" dirty="0"/>
          </a:p>
          <a:p>
            <a:r>
              <a:rPr lang="en-US" sz="1100" b="1" dirty="0" smtClean="0"/>
              <a:t>Tips for Using the Multiplication Course</a:t>
            </a:r>
          </a:p>
          <a:p>
            <a:endParaRPr lang="en-US" sz="1100" b="1" dirty="0" smtClean="0"/>
          </a:p>
          <a:p>
            <a:pPr marL="171450" indent="-171450">
              <a:buFont typeface="Arial" panose="020B0604020202020204" pitchFamily="34" charset="0"/>
              <a:buChar char="•"/>
            </a:pPr>
            <a:r>
              <a:rPr lang="en-US" sz="1100" b="1" dirty="0" smtClean="0"/>
              <a:t>When looking at playlists, click on the words “View Full Playlist” instead of the thumbnail or the chapter title.</a:t>
            </a:r>
          </a:p>
          <a:p>
            <a:pPr marL="171450" indent="-171450">
              <a:buFont typeface="Arial" panose="020B0604020202020204" pitchFamily="34" charset="0"/>
              <a:buChar char="•"/>
            </a:pPr>
            <a:r>
              <a:rPr lang="en-US" sz="1100" b="1" dirty="0" smtClean="0"/>
              <a:t>Then click on the share button. </a:t>
            </a:r>
          </a:p>
          <a:p>
            <a:pPr marL="171450" indent="-171450">
              <a:buFont typeface="Arial" panose="020B0604020202020204" pitchFamily="34" charset="0"/>
              <a:buChar char="•"/>
            </a:pPr>
            <a:r>
              <a:rPr lang="en-US" sz="1100" b="1" dirty="0" smtClean="0"/>
              <a:t>Copy the link and send it to your class.</a:t>
            </a:r>
          </a:p>
          <a:p>
            <a:pPr marL="171450" indent="-171450">
              <a:buFont typeface="Arial" panose="020B0604020202020204" pitchFamily="34" charset="0"/>
              <a:buChar char="•"/>
            </a:pPr>
            <a:r>
              <a:rPr lang="en-US" sz="1100" b="1" dirty="0" smtClean="0"/>
              <a:t>Begin with 1 lesson (1 video) per day and then adjust the pacing to meet the needs of your class.</a:t>
            </a:r>
          </a:p>
          <a:p>
            <a:endParaRPr lang="en-US" sz="1100" b="1" dirty="0"/>
          </a:p>
          <a:p>
            <a:r>
              <a:rPr lang="en-US" sz="1100" b="1" dirty="0" smtClean="0"/>
              <a:t>For more information read the blog post about The Multiplication Course </a:t>
            </a:r>
            <a:r>
              <a:rPr lang="en-US" sz="1100" b="1" dirty="0" smtClean="0">
                <a:hlinkClick r:id="rId21"/>
              </a:rPr>
              <a:t>here</a:t>
            </a:r>
            <a:r>
              <a:rPr lang="en-US" sz="1100" b="1" dirty="0" smtClean="0"/>
              <a:t>. </a:t>
            </a:r>
            <a:endParaRPr lang="en-US" sz="1100" b="1" dirty="0"/>
          </a:p>
        </p:txBody>
      </p:sp>
      <p:pic>
        <p:nvPicPr>
          <p:cNvPr id="2052" name="Picture 4" descr="C:\Users\Steve Wyborney\Desktop\STEVES Esti-Mystery Clue Toolkit and Templates FALL 2020.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790230" y="480370"/>
            <a:ext cx="1492826" cy="1119620"/>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714030" y="1581195"/>
            <a:ext cx="1762470" cy="276999"/>
          </a:xfrm>
          <a:prstGeom prst="rect">
            <a:avLst/>
          </a:prstGeom>
          <a:noFill/>
        </p:spPr>
        <p:txBody>
          <a:bodyPr wrap="none" rtlCol="0">
            <a:spAutoFit/>
          </a:bodyPr>
          <a:lstStyle/>
          <a:p>
            <a:r>
              <a:rPr lang="en-US" sz="1200" b="1" dirty="0" smtClean="0"/>
              <a:t>November  1 – January 8</a:t>
            </a:r>
            <a:endParaRPr lang="en-US" sz="1200" b="1" dirty="0"/>
          </a:p>
        </p:txBody>
      </p:sp>
      <p:cxnSp>
        <p:nvCxnSpPr>
          <p:cNvPr id="25" name="Straight Connector 24"/>
          <p:cNvCxnSpPr/>
          <p:nvPr/>
        </p:nvCxnSpPr>
        <p:spPr>
          <a:xfrm>
            <a:off x="3048000" y="0"/>
            <a:ext cx="0" cy="1905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074581" y="5091"/>
            <a:ext cx="3048000" cy="400110"/>
          </a:xfrm>
          <a:prstGeom prst="rect">
            <a:avLst/>
          </a:prstGeom>
          <a:noFill/>
        </p:spPr>
        <p:txBody>
          <a:bodyPr wrap="square" rtlCol="0">
            <a:spAutoFit/>
          </a:bodyPr>
          <a:lstStyle/>
          <a:p>
            <a:pPr algn="ctr"/>
            <a:r>
              <a:rPr lang="en-US" sz="1000" b="1" dirty="0" smtClean="0">
                <a:hlinkClick r:id="rId2"/>
              </a:rPr>
              <a:t>Part 2 - New </a:t>
            </a:r>
            <a:r>
              <a:rPr lang="en-US" sz="1000" b="1" dirty="0" err="1" smtClean="0">
                <a:hlinkClick r:id="rId2"/>
              </a:rPr>
              <a:t>Esti</a:t>
            </a:r>
            <a:r>
              <a:rPr lang="en-US" sz="1000" b="1" dirty="0" smtClean="0">
                <a:hlinkClick r:id="rId2"/>
              </a:rPr>
              <a:t>-Mysteries and </a:t>
            </a:r>
            <a:r>
              <a:rPr lang="en-US" sz="1000" b="1" dirty="0" smtClean="0">
                <a:hlinkClick r:id=""/>
              </a:rPr>
              <a:t>Number Sense Resources Every </a:t>
            </a:r>
            <a:r>
              <a:rPr lang="en-US" sz="1000" b="1" dirty="0" smtClean="0">
                <a:hlinkClick r:id="rId2"/>
              </a:rPr>
              <a:t>Day for the Rest </a:t>
            </a:r>
            <a:r>
              <a:rPr lang="en-US" sz="1000" b="1" dirty="0" smtClean="0">
                <a:hlinkClick r:id=""/>
              </a:rPr>
              <a:t>of the School Year</a:t>
            </a:r>
            <a:endParaRPr lang="en-US" sz="1000" b="1" dirty="0"/>
          </a:p>
        </p:txBody>
      </p:sp>
      <p:sp>
        <p:nvSpPr>
          <p:cNvPr id="32" name="TextBox 31"/>
          <p:cNvSpPr txBox="1"/>
          <p:nvPr/>
        </p:nvSpPr>
        <p:spPr>
          <a:xfrm>
            <a:off x="3669108" y="1581195"/>
            <a:ext cx="1817292" cy="276999"/>
          </a:xfrm>
          <a:prstGeom prst="rect">
            <a:avLst/>
          </a:prstGeom>
          <a:noFill/>
        </p:spPr>
        <p:txBody>
          <a:bodyPr wrap="none" rtlCol="0">
            <a:spAutoFit/>
          </a:bodyPr>
          <a:lstStyle/>
          <a:p>
            <a:r>
              <a:rPr lang="en-US" sz="1200" b="1" dirty="0" smtClean="0"/>
              <a:t>January 11 – February 26 </a:t>
            </a:r>
            <a:endParaRPr lang="en-US" sz="1200" b="1" dirty="0"/>
          </a:p>
        </p:txBody>
      </p:sp>
      <p:pic>
        <p:nvPicPr>
          <p:cNvPr id="3" name="Picture 2" descr="C:\Users\Steve Wyborney\Desktop\Blog Post Pics and email too\Part 3 Feature Pic.jpg">
            <a:hlinkClick r:id="rId24"/>
          </p:cNvPr>
          <p:cNvPicPr>
            <a:picLocks noChangeAspect="1" noChangeArrowheads="1"/>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6796988" y="467025"/>
            <a:ext cx="1485560" cy="1114170"/>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0" y="5091"/>
            <a:ext cx="3217092" cy="400110"/>
          </a:xfrm>
          <a:prstGeom prst="rect">
            <a:avLst/>
          </a:prstGeom>
          <a:noFill/>
        </p:spPr>
        <p:txBody>
          <a:bodyPr wrap="square" rtlCol="0">
            <a:spAutoFit/>
          </a:bodyPr>
          <a:lstStyle/>
          <a:p>
            <a:pPr algn="ctr"/>
            <a:r>
              <a:rPr lang="en-US" sz="1000" b="1" dirty="0" smtClean="0">
                <a:hlinkClick r:id="rId22"/>
              </a:rPr>
              <a:t>New </a:t>
            </a:r>
            <a:r>
              <a:rPr lang="en-US" sz="1000" b="1" dirty="0" err="1" smtClean="0">
                <a:hlinkClick r:id="rId22"/>
              </a:rPr>
              <a:t>Esti</a:t>
            </a:r>
            <a:r>
              <a:rPr lang="en-US" sz="1000" b="1" dirty="0" smtClean="0">
                <a:hlinkClick r:id="rId22"/>
              </a:rPr>
              <a:t>-Mysteries and </a:t>
            </a:r>
            <a:r>
              <a:rPr lang="en-US" sz="1000" b="1" dirty="0" smtClean="0">
                <a:hlinkClick r:id=""/>
              </a:rPr>
              <a:t>Number Sense Resources </a:t>
            </a:r>
          </a:p>
          <a:p>
            <a:pPr algn="ctr"/>
            <a:r>
              <a:rPr lang="en-US" sz="1000" b="1" dirty="0" smtClean="0">
                <a:hlinkClick r:id=""/>
              </a:rPr>
              <a:t>Every </a:t>
            </a:r>
            <a:r>
              <a:rPr lang="en-US" sz="1000" b="1" dirty="0" smtClean="0">
                <a:hlinkClick r:id="rId22"/>
              </a:rPr>
              <a:t>Day for the Rest </a:t>
            </a:r>
            <a:r>
              <a:rPr lang="en-US" sz="1000" b="1" dirty="0" smtClean="0">
                <a:hlinkClick r:id=""/>
              </a:rPr>
              <a:t>of the School Year</a:t>
            </a:r>
            <a:endParaRPr lang="en-US" sz="1000" b="1" dirty="0"/>
          </a:p>
        </p:txBody>
      </p:sp>
      <p:cxnSp>
        <p:nvCxnSpPr>
          <p:cNvPr id="48" name="Straight Connector 47"/>
          <p:cNvCxnSpPr/>
          <p:nvPr/>
        </p:nvCxnSpPr>
        <p:spPr>
          <a:xfrm>
            <a:off x="6096000" y="0"/>
            <a:ext cx="0" cy="1905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6877962" y="1581195"/>
            <a:ext cx="1343188" cy="276999"/>
          </a:xfrm>
          <a:prstGeom prst="rect">
            <a:avLst/>
          </a:prstGeom>
          <a:noFill/>
        </p:spPr>
        <p:txBody>
          <a:bodyPr wrap="none" rtlCol="0">
            <a:spAutoFit/>
          </a:bodyPr>
          <a:lstStyle/>
          <a:p>
            <a:pPr algn="ctr"/>
            <a:r>
              <a:rPr lang="en-US" sz="1200" b="1" dirty="0" smtClean="0"/>
              <a:t>March 1 - ongoing</a:t>
            </a:r>
            <a:endParaRPr lang="en-US" sz="1200" b="1" dirty="0"/>
          </a:p>
        </p:txBody>
      </p:sp>
      <p:sp>
        <p:nvSpPr>
          <p:cNvPr id="51" name="TextBox 50"/>
          <p:cNvSpPr txBox="1"/>
          <p:nvPr/>
        </p:nvSpPr>
        <p:spPr>
          <a:xfrm>
            <a:off x="6096000" y="-19110"/>
            <a:ext cx="3048000" cy="400110"/>
          </a:xfrm>
          <a:prstGeom prst="rect">
            <a:avLst/>
          </a:prstGeom>
          <a:noFill/>
        </p:spPr>
        <p:txBody>
          <a:bodyPr wrap="square" rtlCol="0">
            <a:spAutoFit/>
          </a:bodyPr>
          <a:lstStyle/>
          <a:p>
            <a:pPr algn="ctr"/>
            <a:r>
              <a:rPr lang="en-US" sz="1000" b="1" dirty="0" smtClean="0">
                <a:hlinkClick r:id="rId24"/>
              </a:rPr>
              <a:t>Part 3 - New </a:t>
            </a:r>
            <a:r>
              <a:rPr lang="en-US" sz="1000" b="1" dirty="0" err="1" smtClean="0">
                <a:hlinkClick r:id="rId24"/>
              </a:rPr>
              <a:t>Esti</a:t>
            </a:r>
            <a:r>
              <a:rPr lang="en-US" sz="1000" b="1" dirty="0" smtClean="0">
                <a:hlinkClick r:id="rId24"/>
              </a:rPr>
              <a:t>-Mysteries and Number Sense Resources Every Day for the Rest of the School Year</a:t>
            </a:r>
            <a:endParaRPr lang="en-US" sz="1000" b="1" dirty="0"/>
          </a:p>
        </p:txBody>
      </p:sp>
    </p:spTree>
    <p:extLst>
      <p:ext uri="{BB962C8B-B14F-4D97-AF65-F5344CB8AC3E}">
        <p14:creationId xmlns:p14="http://schemas.microsoft.com/office/powerpoint/2010/main" val="24593154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C:\Users\Steve Wyborney\Desktop\Cube Connector Stuff\this is slide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142998"/>
            <a:ext cx="2641601" cy="19812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Steve Wyborney\Desktop\Where to Connect\Slide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4343399"/>
            <a:ext cx="2641601" cy="198120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Steve Wyborney\Desktop\Cube Connector Stuff\this is slide 2 and 3\Slide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81400" y="1135910"/>
            <a:ext cx="2641600" cy="19812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Steve Wyborney\Desktop\Cube Connector Stuff\this is slide 2 and 3\Slide2.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00800" y="1142998"/>
            <a:ext cx="2641600" cy="19812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Steve Wyborney\Desktop\Where to Connect\Slide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81399" y="4334538"/>
            <a:ext cx="2641601" cy="198120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C:\Users\Steve Wyborney\Desktop\Where to Connect\Slide2.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00799" y="4343398"/>
            <a:ext cx="2641601" cy="198120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33405" y="759021"/>
            <a:ext cx="2479590" cy="307777"/>
          </a:xfrm>
          <a:prstGeom prst="rect">
            <a:avLst/>
          </a:prstGeom>
          <a:noFill/>
        </p:spPr>
        <p:txBody>
          <a:bodyPr wrap="none" rtlCol="0">
            <a:spAutoFit/>
          </a:bodyPr>
          <a:lstStyle/>
          <a:p>
            <a:pPr algn="ctr"/>
            <a:r>
              <a:rPr lang="en-US" sz="1400" b="1" dirty="0" smtClean="0">
                <a:solidFill>
                  <a:schemeClr val="tx2">
                    <a:lumMod val="60000"/>
                    <a:lumOff val="40000"/>
                  </a:schemeClr>
                </a:solidFill>
              </a:rPr>
              <a:t>Step 1:  Examine the structure.</a:t>
            </a:r>
            <a:endParaRPr lang="en-US" sz="1400" b="1" dirty="0">
              <a:solidFill>
                <a:schemeClr val="tx2">
                  <a:lumMod val="60000"/>
                  <a:lumOff val="40000"/>
                </a:schemeClr>
              </a:solidFill>
            </a:endParaRPr>
          </a:p>
        </p:txBody>
      </p:sp>
      <p:sp>
        <p:nvSpPr>
          <p:cNvPr id="11" name="TextBox 10"/>
          <p:cNvSpPr txBox="1"/>
          <p:nvPr/>
        </p:nvSpPr>
        <p:spPr>
          <a:xfrm>
            <a:off x="3664501" y="761998"/>
            <a:ext cx="4184094" cy="307777"/>
          </a:xfrm>
          <a:prstGeom prst="rect">
            <a:avLst/>
          </a:prstGeom>
          <a:noFill/>
        </p:spPr>
        <p:txBody>
          <a:bodyPr wrap="none" rtlCol="0">
            <a:spAutoFit/>
          </a:bodyPr>
          <a:lstStyle/>
          <a:p>
            <a:r>
              <a:rPr lang="en-US" sz="1400" b="1" dirty="0" smtClean="0">
                <a:solidFill>
                  <a:schemeClr val="tx2">
                    <a:lumMod val="60000"/>
                    <a:lumOff val="40000"/>
                  </a:schemeClr>
                </a:solidFill>
              </a:rPr>
              <a:t>Step 2:  Duplicate the structure and change the colors.</a:t>
            </a:r>
            <a:endParaRPr lang="en-US" sz="1400" b="1" dirty="0">
              <a:solidFill>
                <a:schemeClr val="tx2">
                  <a:lumMod val="60000"/>
                  <a:lumOff val="40000"/>
                </a:schemeClr>
              </a:solidFill>
            </a:endParaRPr>
          </a:p>
        </p:txBody>
      </p:sp>
      <p:sp>
        <p:nvSpPr>
          <p:cNvPr id="12" name="TextBox 11"/>
          <p:cNvSpPr txBox="1"/>
          <p:nvPr/>
        </p:nvSpPr>
        <p:spPr>
          <a:xfrm>
            <a:off x="375320" y="3809998"/>
            <a:ext cx="2195794" cy="523220"/>
          </a:xfrm>
          <a:prstGeom prst="rect">
            <a:avLst/>
          </a:prstGeom>
          <a:noFill/>
        </p:spPr>
        <p:txBody>
          <a:bodyPr wrap="none" rtlCol="0">
            <a:spAutoFit/>
          </a:bodyPr>
          <a:lstStyle/>
          <a:p>
            <a:pPr algn="ctr"/>
            <a:r>
              <a:rPr lang="en-US" sz="1400" b="1" dirty="0" smtClean="0">
                <a:solidFill>
                  <a:schemeClr val="tx2">
                    <a:lumMod val="60000"/>
                    <a:lumOff val="40000"/>
                  </a:schemeClr>
                </a:solidFill>
              </a:rPr>
              <a:t>Step 3:  Circle descriptions </a:t>
            </a:r>
          </a:p>
          <a:p>
            <a:pPr algn="ctr"/>
            <a:r>
              <a:rPr lang="en-US" sz="1400" b="1" dirty="0" smtClean="0">
                <a:solidFill>
                  <a:schemeClr val="tx2">
                    <a:lumMod val="60000"/>
                    <a:lumOff val="40000"/>
                  </a:schemeClr>
                </a:solidFill>
              </a:rPr>
              <a:t>and connect to structures.</a:t>
            </a:r>
            <a:endParaRPr lang="en-US" sz="1400" b="1" dirty="0">
              <a:solidFill>
                <a:schemeClr val="tx2">
                  <a:lumMod val="60000"/>
                  <a:lumOff val="40000"/>
                </a:schemeClr>
              </a:solidFill>
            </a:endParaRPr>
          </a:p>
        </p:txBody>
      </p:sp>
      <p:sp>
        <p:nvSpPr>
          <p:cNvPr id="13" name="TextBox 12"/>
          <p:cNvSpPr txBox="1"/>
          <p:nvPr/>
        </p:nvSpPr>
        <p:spPr>
          <a:xfrm>
            <a:off x="3664506" y="3809998"/>
            <a:ext cx="5246629" cy="523220"/>
          </a:xfrm>
          <a:prstGeom prst="rect">
            <a:avLst/>
          </a:prstGeom>
          <a:noFill/>
        </p:spPr>
        <p:txBody>
          <a:bodyPr wrap="none" rtlCol="0">
            <a:spAutoFit/>
          </a:bodyPr>
          <a:lstStyle/>
          <a:p>
            <a:r>
              <a:rPr lang="en-US" sz="1400" b="1" dirty="0" smtClean="0">
                <a:solidFill>
                  <a:schemeClr val="tx2">
                    <a:lumMod val="60000"/>
                    <a:lumOff val="40000"/>
                  </a:schemeClr>
                </a:solidFill>
              </a:rPr>
              <a:t>Step 4:  Circle structures and connect to descriptions.</a:t>
            </a:r>
          </a:p>
          <a:p>
            <a:r>
              <a:rPr lang="en-US" sz="1400" b="1" dirty="0" smtClean="0">
                <a:solidFill>
                  <a:schemeClr val="tx2">
                    <a:lumMod val="60000"/>
                    <a:lumOff val="40000"/>
                  </a:schemeClr>
                </a:solidFill>
              </a:rPr>
              <a:t>Then connect descriptions to descriptions and look for connections.</a:t>
            </a:r>
            <a:endParaRPr lang="en-US" sz="1400" b="1" dirty="0">
              <a:solidFill>
                <a:schemeClr val="tx2">
                  <a:lumMod val="60000"/>
                  <a:lumOff val="40000"/>
                </a:schemeClr>
              </a:solidFill>
            </a:endParaRPr>
          </a:p>
        </p:txBody>
      </p:sp>
      <p:sp>
        <p:nvSpPr>
          <p:cNvPr id="14" name="TextBox 13"/>
          <p:cNvSpPr txBox="1"/>
          <p:nvPr/>
        </p:nvSpPr>
        <p:spPr>
          <a:xfrm>
            <a:off x="2895002" y="0"/>
            <a:ext cx="3353995" cy="461665"/>
          </a:xfrm>
          <a:prstGeom prst="rect">
            <a:avLst/>
          </a:prstGeom>
          <a:noFill/>
        </p:spPr>
        <p:txBody>
          <a:bodyPr wrap="none" rtlCol="0">
            <a:spAutoFit/>
          </a:bodyPr>
          <a:lstStyle/>
          <a:p>
            <a:pPr algn="ctr"/>
            <a:r>
              <a:rPr lang="en-US" sz="2400" b="1" dirty="0" smtClean="0">
                <a:solidFill>
                  <a:schemeClr val="tx2">
                    <a:lumMod val="60000"/>
                    <a:lumOff val="40000"/>
                  </a:schemeClr>
                </a:solidFill>
              </a:rPr>
              <a:t>Quick Guide for Teachers</a:t>
            </a:r>
            <a:endParaRPr lang="en-US" sz="2400" b="1" dirty="0">
              <a:solidFill>
                <a:schemeClr val="tx2">
                  <a:lumMod val="60000"/>
                  <a:lumOff val="40000"/>
                </a:schemeClr>
              </a:solidFill>
            </a:endParaRPr>
          </a:p>
        </p:txBody>
      </p:sp>
    </p:spTree>
    <p:extLst>
      <p:ext uri="{BB962C8B-B14F-4D97-AF65-F5344CB8AC3E}">
        <p14:creationId xmlns:p14="http://schemas.microsoft.com/office/powerpoint/2010/main" val="2163073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fade">
                                      <p:cBhvr>
                                        <p:cTn id="10" dur="5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10" presetClass="entr" presetSubtype="0" fill="hold" nodeType="withEffect">
                                  <p:stCondLst>
                                    <p:cond delay="0"/>
                                  </p:stCondLst>
                                  <p:childTnLst>
                                    <p:set>
                                      <p:cBhvr>
                                        <p:cTn id="17" dur="1" fill="hold">
                                          <p:stCondLst>
                                            <p:cond delay="0"/>
                                          </p:stCondLst>
                                        </p:cTn>
                                        <p:tgtEl>
                                          <p:spTgt spid="1027"/>
                                        </p:tgtEl>
                                        <p:attrNameLst>
                                          <p:attrName>style.visibility</p:attrName>
                                        </p:attrNameLst>
                                      </p:cBhvr>
                                      <p:to>
                                        <p:strVal val="visible"/>
                                      </p:to>
                                    </p:set>
                                    <p:animEffect transition="in" filter="fade">
                                      <p:cBhvr>
                                        <p:cTn id="18" dur="500"/>
                                        <p:tgtEl>
                                          <p:spTgt spid="102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028"/>
                                        </p:tgtEl>
                                        <p:attrNameLst>
                                          <p:attrName>style.visibility</p:attrName>
                                        </p:attrNameLst>
                                      </p:cBhvr>
                                      <p:to>
                                        <p:strVal val="visible"/>
                                      </p:to>
                                    </p:set>
                                    <p:animEffect transition="in" filter="fade">
                                      <p:cBhvr>
                                        <p:cTn id="23" dur="500"/>
                                        <p:tgtEl>
                                          <p:spTgt spid="102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par>
                                <p:cTn id="29" presetID="10" presetClass="entr" presetSubtype="0" fill="hold"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500"/>
                                        <p:tgtEl>
                                          <p:spTgt spid="13"/>
                                        </p:tgtEl>
                                      </p:cBhvr>
                                    </p:animEffect>
                                  </p:childTnLst>
                                </p:cTn>
                              </p:par>
                              <p:par>
                                <p:cTn id="37" presetID="10" presetClass="entr" presetSubtype="0" fill="hold"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500"/>
                                        <p:tgtEl>
                                          <p:spTgt spid="8"/>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TextBox 6"/>
          <p:cNvSpPr txBox="1"/>
          <p:nvPr/>
        </p:nvSpPr>
        <p:spPr>
          <a:xfrm>
            <a:off x="7915908" y="6581001"/>
            <a:ext cx="1228092" cy="276999"/>
          </a:xfrm>
          <a:prstGeom prst="rect">
            <a:avLst/>
          </a:prstGeom>
          <a:noFill/>
        </p:spPr>
        <p:txBody>
          <a:bodyPr wrap="none" rtlCol="0">
            <a:spAutoFit/>
          </a:bodyPr>
          <a:lstStyle/>
          <a:p>
            <a:pPr algn="r"/>
            <a:r>
              <a:rPr lang="en-US" sz="1200" b="1" dirty="0" smtClean="0">
                <a:solidFill>
                  <a:schemeClr val="tx2">
                    <a:lumMod val="60000"/>
                    <a:lumOff val="40000"/>
                  </a:schemeClr>
                </a:solidFill>
              </a:rPr>
              <a:t>Steve Wyborney</a:t>
            </a:r>
            <a:endParaRPr lang="en-US" sz="1200" b="1" dirty="0">
              <a:solidFill>
                <a:schemeClr val="tx2">
                  <a:lumMod val="60000"/>
                  <a:lumOff val="40000"/>
                </a:schemeClr>
              </a:solidFill>
            </a:endParaRPr>
          </a:p>
        </p:txBody>
      </p:sp>
      <p:sp>
        <p:nvSpPr>
          <p:cNvPr id="10" name="TextBox 9"/>
          <p:cNvSpPr txBox="1"/>
          <p:nvPr/>
        </p:nvSpPr>
        <p:spPr>
          <a:xfrm>
            <a:off x="3155743" y="1371600"/>
            <a:ext cx="2832571" cy="1200329"/>
          </a:xfrm>
          <a:prstGeom prst="rect">
            <a:avLst/>
          </a:prstGeom>
          <a:noFill/>
        </p:spPr>
        <p:txBody>
          <a:bodyPr wrap="none" rtlCol="0">
            <a:spAutoFit/>
          </a:bodyPr>
          <a:lstStyle/>
          <a:p>
            <a:pPr algn="ctr"/>
            <a:r>
              <a:rPr lang="en-US" sz="7200" b="1" dirty="0" smtClean="0">
                <a:solidFill>
                  <a:schemeClr val="tx2">
                    <a:lumMod val="60000"/>
                    <a:lumOff val="40000"/>
                  </a:schemeClr>
                </a:solidFill>
              </a:rPr>
              <a:t>Level 1</a:t>
            </a:r>
            <a:endParaRPr lang="en-US" sz="7200" b="1" dirty="0">
              <a:solidFill>
                <a:schemeClr val="tx2">
                  <a:lumMod val="60000"/>
                  <a:lumOff val="40000"/>
                </a:schemeClr>
              </a:solidFill>
            </a:endParaRPr>
          </a:p>
        </p:txBody>
      </p:sp>
      <p:sp>
        <p:nvSpPr>
          <p:cNvPr id="4" name="TextBox 3"/>
          <p:cNvSpPr txBox="1"/>
          <p:nvPr/>
        </p:nvSpPr>
        <p:spPr>
          <a:xfrm>
            <a:off x="1761894" y="3257729"/>
            <a:ext cx="5620321" cy="830997"/>
          </a:xfrm>
          <a:prstGeom prst="rect">
            <a:avLst/>
          </a:prstGeom>
          <a:noFill/>
        </p:spPr>
        <p:txBody>
          <a:bodyPr wrap="none" rtlCol="0">
            <a:spAutoFit/>
          </a:bodyPr>
          <a:lstStyle/>
          <a:p>
            <a:pPr algn="ctr"/>
            <a:r>
              <a:rPr lang="en-US" sz="2400" b="1" dirty="0" smtClean="0">
                <a:solidFill>
                  <a:schemeClr val="tx2">
                    <a:lumMod val="60000"/>
                    <a:lumOff val="40000"/>
                  </a:schemeClr>
                </a:solidFill>
              </a:rPr>
              <a:t>Use this level if multiplication</a:t>
            </a:r>
          </a:p>
          <a:p>
            <a:pPr algn="ctr"/>
            <a:r>
              <a:rPr lang="en-US" sz="2400" b="1" dirty="0" smtClean="0">
                <a:solidFill>
                  <a:schemeClr val="tx2">
                    <a:lumMod val="60000"/>
                    <a:lumOff val="40000"/>
                  </a:schemeClr>
                </a:solidFill>
              </a:rPr>
              <a:t>has not been introduced to your students. </a:t>
            </a:r>
          </a:p>
        </p:txBody>
      </p:sp>
    </p:spTree>
    <p:extLst>
      <p:ext uri="{BB962C8B-B14F-4D97-AF65-F5344CB8AC3E}">
        <p14:creationId xmlns:p14="http://schemas.microsoft.com/office/powerpoint/2010/main" val="30521493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 name="Group 3"/>
          <p:cNvGrpSpPr/>
          <p:nvPr/>
        </p:nvGrpSpPr>
        <p:grpSpPr>
          <a:xfrm>
            <a:off x="0" y="0"/>
            <a:ext cx="9144000" cy="6858000"/>
            <a:chOff x="0" y="0"/>
            <a:chExt cx="9144000" cy="6858000"/>
          </a:xfrm>
        </p:grpSpPr>
        <p:sp>
          <p:nvSpPr>
            <p:cNvPr id="118" name="Rectangle 117"/>
            <p:cNvSpPr/>
            <p:nvPr/>
          </p:nvSpPr>
          <p:spPr>
            <a:xfrm>
              <a:off x="2819400" y="0"/>
              <a:ext cx="35052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p:cNvSpPr/>
            <p:nvPr/>
          </p:nvSpPr>
          <p:spPr>
            <a:xfrm>
              <a:off x="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632460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p:cNvSpPr/>
            <p:nvPr/>
          </p:nvSpPr>
          <p:spPr>
            <a:xfrm>
              <a:off x="0" y="0"/>
              <a:ext cx="9144000" cy="609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grpSp>
      <p:sp>
        <p:nvSpPr>
          <p:cNvPr id="550" name="TextBox 549"/>
          <p:cNvSpPr txBox="1"/>
          <p:nvPr/>
        </p:nvSpPr>
        <p:spPr>
          <a:xfrm>
            <a:off x="6822532" y="6642556"/>
            <a:ext cx="2321468" cy="215444"/>
          </a:xfrm>
          <a:prstGeom prst="rect">
            <a:avLst/>
          </a:prstGeom>
          <a:noFill/>
        </p:spPr>
        <p:txBody>
          <a:bodyPr wrap="none" rtlCol="0">
            <a:spAutoFit/>
          </a:bodyPr>
          <a:lstStyle/>
          <a:p>
            <a:pPr algn="r"/>
            <a:r>
              <a:rPr lang="en-US" sz="800" b="1" dirty="0" smtClean="0"/>
              <a:t>Find more resources at </a:t>
            </a:r>
            <a:r>
              <a:rPr lang="en-US" sz="800" b="1" dirty="0" smtClean="0">
                <a:hlinkClick r:id="rId2"/>
              </a:rPr>
              <a:t>www.stevewyborney.com</a:t>
            </a:r>
            <a:r>
              <a:rPr lang="en-US" sz="800" b="1" dirty="0" smtClean="0"/>
              <a:t> </a:t>
            </a:r>
            <a:endParaRPr lang="en-US" sz="800" b="1" dirty="0"/>
          </a:p>
        </p:txBody>
      </p:sp>
      <p:sp>
        <p:nvSpPr>
          <p:cNvPr id="22" name="Rectangle 21"/>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1:  </a:t>
            </a:r>
            <a:r>
              <a:rPr lang="en-US" sz="1000" dirty="0" smtClean="0">
                <a:solidFill>
                  <a:schemeClr val="tx1"/>
                </a:solidFill>
              </a:rPr>
              <a:t>How do you see this structure?  How else can you see it?  How many cubes are there? </a:t>
            </a:r>
            <a:endParaRPr lang="en-US" sz="1000" dirty="0">
              <a:solidFill>
                <a:schemeClr val="tx1"/>
              </a:solidFill>
            </a:endParaRPr>
          </a:p>
        </p:txBody>
      </p:sp>
      <p:grpSp>
        <p:nvGrpSpPr>
          <p:cNvPr id="23" name="Group 22"/>
          <p:cNvGrpSpPr/>
          <p:nvPr/>
        </p:nvGrpSpPr>
        <p:grpSpPr>
          <a:xfrm>
            <a:off x="3733800" y="1121160"/>
            <a:ext cx="1788920" cy="1012440"/>
            <a:chOff x="3733800" y="1121160"/>
            <a:chExt cx="1788920" cy="1012440"/>
          </a:xfrm>
          <a:solidFill>
            <a:schemeClr val="bg1"/>
          </a:solidFill>
        </p:grpSpPr>
        <p:sp>
          <p:nvSpPr>
            <p:cNvPr id="24" name="Cube 23"/>
            <p:cNvSpPr/>
            <p:nvPr/>
          </p:nvSpPr>
          <p:spPr>
            <a:xfrm>
              <a:off x="3860800" y="1487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Cube 24"/>
            <p:cNvSpPr/>
            <p:nvPr/>
          </p:nvSpPr>
          <p:spPr>
            <a:xfrm>
              <a:off x="3860800" y="112116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Cube 25"/>
            <p:cNvSpPr/>
            <p:nvPr/>
          </p:nvSpPr>
          <p:spPr>
            <a:xfrm>
              <a:off x="4241800" y="1487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Cube 26"/>
            <p:cNvSpPr/>
            <p:nvPr/>
          </p:nvSpPr>
          <p:spPr>
            <a:xfrm>
              <a:off x="4622800" y="1487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Cube 27"/>
            <p:cNvSpPr/>
            <p:nvPr/>
          </p:nvSpPr>
          <p:spPr>
            <a:xfrm>
              <a:off x="5003800" y="1487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Cube 28"/>
            <p:cNvSpPr/>
            <p:nvPr/>
          </p:nvSpPr>
          <p:spPr>
            <a:xfrm>
              <a:off x="5003800" y="112116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Cube 29"/>
            <p:cNvSpPr/>
            <p:nvPr/>
          </p:nvSpPr>
          <p:spPr>
            <a:xfrm>
              <a:off x="3733800" y="1614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Cube 30"/>
            <p:cNvSpPr/>
            <p:nvPr/>
          </p:nvSpPr>
          <p:spPr>
            <a:xfrm>
              <a:off x="3733800" y="124816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Cube 31"/>
            <p:cNvSpPr/>
            <p:nvPr/>
          </p:nvSpPr>
          <p:spPr>
            <a:xfrm>
              <a:off x="4114800" y="1614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Cube 32"/>
            <p:cNvSpPr/>
            <p:nvPr/>
          </p:nvSpPr>
          <p:spPr>
            <a:xfrm>
              <a:off x="4495800" y="1614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Cube 33"/>
            <p:cNvSpPr/>
            <p:nvPr/>
          </p:nvSpPr>
          <p:spPr>
            <a:xfrm>
              <a:off x="4876800" y="1614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Cube 34"/>
            <p:cNvSpPr/>
            <p:nvPr/>
          </p:nvSpPr>
          <p:spPr>
            <a:xfrm>
              <a:off x="4876800" y="124816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21878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 name="Group 3"/>
          <p:cNvGrpSpPr/>
          <p:nvPr/>
        </p:nvGrpSpPr>
        <p:grpSpPr>
          <a:xfrm>
            <a:off x="0" y="0"/>
            <a:ext cx="9144000" cy="6858000"/>
            <a:chOff x="0" y="0"/>
            <a:chExt cx="9144000" cy="6858000"/>
          </a:xfrm>
        </p:grpSpPr>
        <p:sp>
          <p:nvSpPr>
            <p:cNvPr id="118" name="Rectangle 117"/>
            <p:cNvSpPr/>
            <p:nvPr/>
          </p:nvSpPr>
          <p:spPr>
            <a:xfrm>
              <a:off x="2819400" y="0"/>
              <a:ext cx="35052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p:cNvSpPr/>
            <p:nvPr/>
          </p:nvSpPr>
          <p:spPr>
            <a:xfrm>
              <a:off x="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632460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 name="Group 1"/>
          <p:cNvGrpSpPr/>
          <p:nvPr/>
        </p:nvGrpSpPr>
        <p:grpSpPr>
          <a:xfrm>
            <a:off x="3733800" y="1121160"/>
            <a:ext cx="1788920" cy="1012440"/>
            <a:chOff x="3733800" y="1121160"/>
            <a:chExt cx="1788920" cy="1012440"/>
          </a:xfrm>
        </p:grpSpPr>
        <p:sp>
          <p:nvSpPr>
            <p:cNvPr id="82" name="Cube 81"/>
            <p:cNvSpPr/>
            <p:nvPr/>
          </p:nvSpPr>
          <p:spPr>
            <a:xfrm>
              <a:off x="3860800" y="14876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Cube 85"/>
            <p:cNvSpPr/>
            <p:nvPr/>
          </p:nvSpPr>
          <p:spPr>
            <a:xfrm>
              <a:off x="3860800" y="112116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Cube 93"/>
            <p:cNvSpPr/>
            <p:nvPr/>
          </p:nvSpPr>
          <p:spPr>
            <a:xfrm>
              <a:off x="4241800" y="14876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Cube 105"/>
            <p:cNvSpPr/>
            <p:nvPr/>
          </p:nvSpPr>
          <p:spPr>
            <a:xfrm>
              <a:off x="4622800" y="14876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0" name="Cube 169"/>
            <p:cNvSpPr/>
            <p:nvPr/>
          </p:nvSpPr>
          <p:spPr>
            <a:xfrm>
              <a:off x="5003800" y="148768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4" name="Cube 173"/>
            <p:cNvSpPr/>
            <p:nvPr/>
          </p:nvSpPr>
          <p:spPr>
            <a:xfrm>
              <a:off x="5003800" y="112116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5" name="Cube 434"/>
            <p:cNvSpPr/>
            <p:nvPr/>
          </p:nvSpPr>
          <p:spPr>
            <a:xfrm>
              <a:off x="3733800" y="16146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9" name="Cube 438"/>
            <p:cNvSpPr/>
            <p:nvPr/>
          </p:nvSpPr>
          <p:spPr>
            <a:xfrm>
              <a:off x="3733800" y="124816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7" name="Cube 446"/>
            <p:cNvSpPr/>
            <p:nvPr/>
          </p:nvSpPr>
          <p:spPr>
            <a:xfrm>
              <a:off x="4114800" y="16146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9" name="Cube 458"/>
            <p:cNvSpPr/>
            <p:nvPr/>
          </p:nvSpPr>
          <p:spPr>
            <a:xfrm>
              <a:off x="4495800" y="16146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1" name="Cube 470"/>
            <p:cNvSpPr/>
            <p:nvPr/>
          </p:nvSpPr>
          <p:spPr>
            <a:xfrm>
              <a:off x="4876800" y="161468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5" name="Cube 474"/>
            <p:cNvSpPr/>
            <p:nvPr/>
          </p:nvSpPr>
          <p:spPr>
            <a:xfrm>
              <a:off x="4876800" y="124816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 name="Group 2"/>
          <p:cNvGrpSpPr/>
          <p:nvPr/>
        </p:nvGrpSpPr>
        <p:grpSpPr>
          <a:xfrm>
            <a:off x="3733800" y="3254760"/>
            <a:ext cx="1788920" cy="1012440"/>
            <a:chOff x="3733800" y="3254760"/>
            <a:chExt cx="1788920" cy="1012440"/>
          </a:xfrm>
        </p:grpSpPr>
        <p:sp>
          <p:nvSpPr>
            <p:cNvPr id="83" name="Cube 82"/>
            <p:cNvSpPr/>
            <p:nvPr/>
          </p:nvSpPr>
          <p:spPr>
            <a:xfrm>
              <a:off x="3860800" y="3621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Cube 86"/>
            <p:cNvSpPr/>
            <p:nvPr/>
          </p:nvSpPr>
          <p:spPr>
            <a:xfrm>
              <a:off x="3860800" y="325476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Cube 94"/>
            <p:cNvSpPr/>
            <p:nvPr/>
          </p:nvSpPr>
          <p:spPr>
            <a:xfrm>
              <a:off x="4241800" y="3621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Cube 106"/>
            <p:cNvSpPr/>
            <p:nvPr/>
          </p:nvSpPr>
          <p:spPr>
            <a:xfrm>
              <a:off x="4622800" y="3621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1" name="Cube 170"/>
            <p:cNvSpPr/>
            <p:nvPr/>
          </p:nvSpPr>
          <p:spPr>
            <a:xfrm>
              <a:off x="5003800" y="3621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5" name="Cube 174"/>
            <p:cNvSpPr/>
            <p:nvPr/>
          </p:nvSpPr>
          <p:spPr>
            <a:xfrm>
              <a:off x="5003800" y="325476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6" name="Cube 435"/>
            <p:cNvSpPr/>
            <p:nvPr/>
          </p:nvSpPr>
          <p:spPr>
            <a:xfrm>
              <a:off x="3733800" y="374828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0" name="Cube 439"/>
            <p:cNvSpPr/>
            <p:nvPr/>
          </p:nvSpPr>
          <p:spPr>
            <a:xfrm>
              <a:off x="3733800" y="338176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8" name="Cube 447"/>
            <p:cNvSpPr/>
            <p:nvPr/>
          </p:nvSpPr>
          <p:spPr>
            <a:xfrm>
              <a:off x="4114800" y="374828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0" name="Cube 459"/>
            <p:cNvSpPr/>
            <p:nvPr/>
          </p:nvSpPr>
          <p:spPr>
            <a:xfrm>
              <a:off x="4495800" y="374828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2" name="Cube 471"/>
            <p:cNvSpPr/>
            <p:nvPr/>
          </p:nvSpPr>
          <p:spPr>
            <a:xfrm>
              <a:off x="4876800" y="374828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6" name="Cube 475"/>
            <p:cNvSpPr/>
            <p:nvPr/>
          </p:nvSpPr>
          <p:spPr>
            <a:xfrm>
              <a:off x="4876800" y="338176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 name="Group 4"/>
          <p:cNvGrpSpPr/>
          <p:nvPr/>
        </p:nvGrpSpPr>
        <p:grpSpPr>
          <a:xfrm>
            <a:off x="3733800" y="5388360"/>
            <a:ext cx="1788920" cy="1012440"/>
            <a:chOff x="3733800" y="5388360"/>
            <a:chExt cx="1788920" cy="1012440"/>
          </a:xfrm>
        </p:grpSpPr>
        <p:sp>
          <p:nvSpPr>
            <p:cNvPr id="84" name="Cube 83"/>
            <p:cNvSpPr/>
            <p:nvPr/>
          </p:nvSpPr>
          <p:spPr>
            <a:xfrm>
              <a:off x="3860800" y="57548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Cube 87"/>
            <p:cNvSpPr/>
            <p:nvPr/>
          </p:nvSpPr>
          <p:spPr>
            <a:xfrm>
              <a:off x="3860800" y="538836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Cube 95"/>
            <p:cNvSpPr/>
            <p:nvPr/>
          </p:nvSpPr>
          <p:spPr>
            <a:xfrm>
              <a:off x="4241800" y="57548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Cube 107"/>
            <p:cNvSpPr/>
            <p:nvPr/>
          </p:nvSpPr>
          <p:spPr>
            <a:xfrm>
              <a:off x="4622800" y="57548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2" name="Cube 171"/>
            <p:cNvSpPr/>
            <p:nvPr/>
          </p:nvSpPr>
          <p:spPr>
            <a:xfrm>
              <a:off x="5003800" y="57548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6" name="Cube 175"/>
            <p:cNvSpPr/>
            <p:nvPr/>
          </p:nvSpPr>
          <p:spPr>
            <a:xfrm>
              <a:off x="5003800" y="538836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7" name="Cube 436"/>
            <p:cNvSpPr/>
            <p:nvPr/>
          </p:nvSpPr>
          <p:spPr>
            <a:xfrm>
              <a:off x="3733800" y="58818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1" name="Cube 440"/>
            <p:cNvSpPr/>
            <p:nvPr/>
          </p:nvSpPr>
          <p:spPr>
            <a:xfrm>
              <a:off x="3733800" y="551536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9" name="Cube 448"/>
            <p:cNvSpPr/>
            <p:nvPr/>
          </p:nvSpPr>
          <p:spPr>
            <a:xfrm>
              <a:off x="4114800" y="58818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1" name="Cube 460"/>
            <p:cNvSpPr/>
            <p:nvPr/>
          </p:nvSpPr>
          <p:spPr>
            <a:xfrm>
              <a:off x="4495800" y="58818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3" name="Cube 472"/>
            <p:cNvSpPr/>
            <p:nvPr/>
          </p:nvSpPr>
          <p:spPr>
            <a:xfrm>
              <a:off x="4876800" y="58818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7" name="Cube 476"/>
            <p:cNvSpPr/>
            <p:nvPr/>
          </p:nvSpPr>
          <p:spPr>
            <a:xfrm>
              <a:off x="4876800" y="551536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50" name="TextBox 549"/>
          <p:cNvSpPr txBox="1"/>
          <p:nvPr/>
        </p:nvSpPr>
        <p:spPr>
          <a:xfrm>
            <a:off x="6822532" y="6642556"/>
            <a:ext cx="2321468" cy="215444"/>
          </a:xfrm>
          <a:prstGeom prst="rect">
            <a:avLst/>
          </a:prstGeom>
          <a:noFill/>
        </p:spPr>
        <p:txBody>
          <a:bodyPr wrap="none" rtlCol="0">
            <a:spAutoFit/>
          </a:bodyPr>
          <a:lstStyle/>
          <a:p>
            <a:pPr algn="r"/>
            <a:r>
              <a:rPr lang="en-US" sz="800" b="1" dirty="0" smtClean="0"/>
              <a:t>Find more resources at </a:t>
            </a:r>
            <a:r>
              <a:rPr lang="en-US" sz="800" b="1" dirty="0" smtClean="0">
                <a:hlinkClick r:id="rId2"/>
              </a:rPr>
              <a:t>www.stevewyborney.com</a:t>
            </a:r>
            <a:r>
              <a:rPr lang="en-US" sz="800" b="1" dirty="0" smtClean="0"/>
              <a:t> </a:t>
            </a:r>
            <a:endParaRPr lang="en-US" sz="800" b="1" dirty="0"/>
          </a:p>
        </p:txBody>
      </p:sp>
      <p:grpSp>
        <p:nvGrpSpPr>
          <p:cNvPr id="53" name="Group 52"/>
          <p:cNvGrpSpPr/>
          <p:nvPr/>
        </p:nvGrpSpPr>
        <p:grpSpPr>
          <a:xfrm>
            <a:off x="3733800" y="1121160"/>
            <a:ext cx="1788920" cy="1012440"/>
            <a:chOff x="3733800" y="1121160"/>
            <a:chExt cx="1788920" cy="1012440"/>
          </a:xfrm>
          <a:solidFill>
            <a:schemeClr val="bg1"/>
          </a:solidFill>
        </p:grpSpPr>
        <p:sp>
          <p:nvSpPr>
            <p:cNvPr id="54" name="Cube 53"/>
            <p:cNvSpPr/>
            <p:nvPr/>
          </p:nvSpPr>
          <p:spPr>
            <a:xfrm>
              <a:off x="3860800" y="1487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Cube 54"/>
            <p:cNvSpPr/>
            <p:nvPr/>
          </p:nvSpPr>
          <p:spPr>
            <a:xfrm>
              <a:off x="3860800" y="112116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Cube 55"/>
            <p:cNvSpPr/>
            <p:nvPr/>
          </p:nvSpPr>
          <p:spPr>
            <a:xfrm>
              <a:off x="4241800" y="1487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Cube 56"/>
            <p:cNvSpPr/>
            <p:nvPr/>
          </p:nvSpPr>
          <p:spPr>
            <a:xfrm>
              <a:off x="4622800" y="1487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Cube 57"/>
            <p:cNvSpPr/>
            <p:nvPr/>
          </p:nvSpPr>
          <p:spPr>
            <a:xfrm>
              <a:off x="5003800" y="1487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Cube 58"/>
            <p:cNvSpPr/>
            <p:nvPr/>
          </p:nvSpPr>
          <p:spPr>
            <a:xfrm>
              <a:off x="5003800" y="112116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Cube 59"/>
            <p:cNvSpPr/>
            <p:nvPr/>
          </p:nvSpPr>
          <p:spPr>
            <a:xfrm>
              <a:off x="3733800" y="1614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Cube 60"/>
            <p:cNvSpPr/>
            <p:nvPr/>
          </p:nvSpPr>
          <p:spPr>
            <a:xfrm>
              <a:off x="3733800" y="124816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Cube 61"/>
            <p:cNvSpPr/>
            <p:nvPr/>
          </p:nvSpPr>
          <p:spPr>
            <a:xfrm>
              <a:off x="4114800" y="1614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Cube 62"/>
            <p:cNvSpPr/>
            <p:nvPr/>
          </p:nvSpPr>
          <p:spPr>
            <a:xfrm>
              <a:off x="4495800" y="1614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Cube 63"/>
            <p:cNvSpPr/>
            <p:nvPr/>
          </p:nvSpPr>
          <p:spPr>
            <a:xfrm>
              <a:off x="4876800" y="16146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Cube 64"/>
            <p:cNvSpPr/>
            <p:nvPr/>
          </p:nvSpPr>
          <p:spPr>
            <a:xfrm>
              <a:off x="4876800" y="124816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6" name="Group 65"/>
          <p:cNvGrpSpPr/>
          <p:nvPr/>
        </p:nvGrpSpPr>
        <p:grpSpPr>
          <a:xfrm>
            <a:off x="3733800" y="3254760"/>
            <a:ext cx="1788920" cy="1012440"/>
            <a:chOff x="3733800" y="3254760"/>
            <a:chExt cx="1788920" cy="1012440"/>
          </a:xfrm>
          <a:solidFill>
            <a:schemeClr val="bg1"/>
          </a:solidFill>
        </p:grpSpPr>
        <p:sp>
          <p:nvSpPr>
            <p:cNvPr id="67" name="Cube 66"/>
            <p:cNvSpPr/>
            <p:nvPr/>
          </p:nvSpPr>
          <p:spPr>
            <a:xfrm>
              <a:off x="3860800" y="3621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Cube 69"/>
            <p:cNvSpPr/>
            <p:nvPr/>
          </p:nvSpPr>
          <p:spPr>
            <a:xfrm>
              <a:off x="3860800" y="325476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Cube 70"/>
            <p:cNvSpPr/>
            <p:nvPr/>
          </p:nvSpPr>
          <p:spPr>
            <a:xfrm>
              <a:off x="4241800" y="3621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Cube 71"/>
            <p:cNvSpPr/>
            <p:nvPr/>
          </p:nvSpPr>
          <p:spPr>
            <a:xfrm>
              <a:off x="4622800" y="3621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Cube 73"/>
            <p:cNvSpPr/>
            <p:nvPr/>
          </p:nvSpPr>
          <p:spPr>
            <a:xfrm>
              <a:off x="5003800" y="3621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Cube 74"/>
            <p:cNvSpPr/>
            <p:nvPr/>
          </p:nvSpPr>
          <p:spPr>
            <a:xfrm>
              <a:off x="5003800" y="325476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Cube 75"/>
            <p:cNvSpPr/>
            <p:nvPr/>
          </p:nvSpPr>
          <p:spPr>
            <a:xfrm>
              <a:off x="3733800" y="3748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Cube 78"/>
            <p:cNvSpPr/>
            <p:nvPr/>
          </p:nvSpPr>
          <p:spPr>
            <a:xfrm>
              <a:off x="3733800" y="338176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Cube 79"/>
            <p:cNvSpPr/>
            <p:nvPr/>
          </p:nvSpPr>
          <p:spPr>
            <a:xfrm>
              <a:off x="4114800" y="3748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Cube 80"/>
            <p:cNvSpPr/>
            <p:nvPr/>
          </p:nvSpPr>
          <p:spPr>
            <a:xfrm>
              <a:off x="4495800" y="3748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Cube 84"/>
            <p:cNvSpPr/>
            <p:nvPr/>
          </p:nvSpPr>
          <p:spPr>
            <a:xfrm>
              <a:off x="4876800" y="37482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Cube 88"/>
            <p:cNvSpPr/>
            <p:nvPr/>
          </p:nvSpPr>
          <p:spPr>
            <a:xfrm>
              <a:off x="4876800" y="338176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0" name="Group 89"/>
          <p:cNvGrpSpPr/>
          <p:nvPr/>
        </p:nvGrpSpPr>
        <p:grpSpPr>
          <a:xfrm>
            <a:off x="3733800" y="5388360"/>
            <a:ext cx="1788920" cy="1012440"/>
            <a:chOff x="3733800" y="5388360"/>
            <a:chExt cx="1788920" cy="1012440"/>
          </a:xfrm>
          <a:solidFill>
            <a:schemeClr val="bg1"/>
          </a:solidFill>
        </p:grpSpPr>
        <p:sp>
          <p:nvSpPr>
            <p:cNvPr id="91" name="Cube 90"/>
            <p:cNvSpPr/>
            <p:nvPr/>
          </p:nvSpPr>
          <p:spPr>
            <a:xfrm>
              <a:off x="3860800" y="57548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Cube 91"/>
            <p:cNvSpPr/>
            <p:nvPr/>
          </p:nvSpPr>
          <p:spPr>
            <a:xfrm>
              <a:off x="3860800" y="538836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Cube 92"/>
            <p:cNvSpPr/>
            <p:nvPr/>
          </p:nvSpPr>
          <p:spPr>
            <a:xfrm>
              <a:off x="4241800" y="57548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Cube 96"/>
            <p:cNvSpPr/>
            <p:nvPr/>
          </p:nvSpPr>
          <p:spPr>
            <a:xfrm>
              <a:off x="4622800" y="57548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Cube 97"/>
            <p:cNvSpPr/>
            <p:nvPr/>
          </p:nvSpPr>
          <p:spPr>
            <a:xfrm>
              <a:off x="5003800" y="57548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Cube 98"/>
            <p:cNvSpPr/>
            <p:nvPr/>
          </p:nvSpPr>
          <p:spPr>
            <a:xfrm>
              <a:off x="5003800" y="538836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Cube 99"/>
            <p:cNvSpPr/>
            <p:nvPr/>
          </p:nvSpPr>
          <p:spPr>
            <a:xfrm>
              <a:off x="3733800" y="58818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Cube 100"/>
            <p:cNvSpPr/>
            <p:nvPr/>
          </p:nvSpPr>
          <p:spPr>
            <a:xfrm>
              <a:off x="3733800" y="551536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Cube 101"/>
            <p:cNvSpPr/>
            <p:nvPr/>
          </p:nvSpPr>
          <p:spPr>
            <a:xfrm>
              <a:off x="4114800" y="58818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Cube 102"/>
            <p:cNvSpPr/>
            <p:nvPr/>
          </p:nvSpPr>
          <p:spPr>
            <a:xfrm>
              <a:off x="4495800" y="58818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Cube 103"/>
            <p:cNvSpPr/>
            <p:nvPr/>
          </p:nvSpPr>
          <p:spPr>
            <a:xfrm>
              <a:off x="4876800" y="588188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Cube 104"/>
            <p:cNvSpPr/>
            <p:nvPr/>
          </p:nvSpPr>
          <p:spPr>
            <a:xfrm>
              <a:off x="4876800" y="5515360"/>
              <a:ext cx="518920" cy="518920"/>
            </a:xfrm>
            <a:prstGeom prst="cub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2" name="Rectangle 111"/>
          <p:cNvSpPr/>
          <p:nvPr/>
        </p:nvSpPr>
        <p:spPr>
          <a:xfrm>
            <a:off x="0" y="0"/>
            <a:ext cx="9144000" cy="609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sp>
        <p:nvSpPr>
          <p:cNvPr id="110" name="Rectangle 109"/>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2:  </a:t>
            </a:r>
            <a:r>
              <a:rPr lang="en-US" sz="1000" dirty="0" smtClean="0">
                <a:solidFill>
                  <a:schemeClr val="tx1"/>
                </a:solidFill>
              </a:rPr>
              <a:t>I’m going to make 2 copies of this structure...</a:t>
            </a:r>
            <a:endParaRPr lang="en-US" sz="1000" dirty="0">
              <a:solidFill>
                <a:schemeClr val="tx1"/>
              </a:solidFill>
            </a:endParaRPr>
          </a:p>
        </p:txBody>
      </p:sp>
      <p:sp>
        <p:nvSpPr>
          <p:cNvPr id="111" name="Rectangle 110"/>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2:  </a:t>
            </a:r>
            <a:r>
              <a:rPr lang="en-US" sz="1000" dirty="0" smtClean="0">
                <a:solidFill>
                  <a:schemeClr val="tx1"/>
                </a:solidFill>
              </a:rPr>
              <a:t>Now look carefully at the top structure.  I’m going to change the colors…</a:t>
            </a:r>
            <a:endParaRPr lang="en-US" sz="1000" dirty="0">
              <a:solidFill>
                <a:schemeClr val="tx1"/>
              </a:solidFill>
            </a:endParaRPr>
          </a:p>
        </p:txBody>
      </p:sp>
      <p:sp>
        <p:nvSpPr>
          <p:cNvPr id="113" name="Rectangle 112"/>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2:  </a:t>
            </a:r>
            <a:r>
              <a:rPr lang="en-US" sz="1000" dirty="0" smtClean="0">
                <a:solidFill>
                  <a:schemeClr val="tx1"/>
                </a:solidFill>
              </a:rPr>
              <a:t>What do you </a:t>
            </a:r>
            <a:r>
              <a:rPr lang="en-US" sz="1000" dirty="0">
                <a:solidFill>
                  <a:schemeClr val="tx1"/>
                </a:solidFill>
              </a:rPr>
              <a:t>notice? </a:t>
            </a:r>
            <a:r>
              <a:rPr lang="en-US" sz="1000" dirty="0" smtClean="0">
                <a:solidFill>
                  <a:schemeClr val="tx1"/>
                </a:solidFill>
              </a:rPr>
              <a:t>      (discussion)</a:t>
            </a:r>
            <a:endParaRPr lang="en-US" sz="1000" dirty="0">
              <a:solidFill>
                <a:schemeClr val="tx1"/>
              </a:solidFill>
            </a:endParaRPr>
          </a:p>
        </p:txBody>
      </p:sp>
      <p:sp>
        <p:nvSpPr>
          <p:cNvPr id="116" name="Rectangle 115"/>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2:  </a:t>
            </a:r>
            <a:r>
              <a:rPr lang="en-US" sz="1000" dirty="0" smtClean="0">
                <a:solidFill>
                  <a:schemeClr val="tx1"/>
                </a:solidFill>
              </a:rPr>
              <a:t>Now </a:t>
            </a:r>
            <a:r>
              <a:rPr lang="en-US" sz="1000" dirty="0">
                <a:solidFill>
                  <a:schemeClr val="tx1"/>
                </a:solidFill>
              </a:rPr>
              <a:t>look carefully at the </a:t>
            </a:r>
            <a:r>
              <a:rPr lang="en-US" sz="1000" dirty="0" smtClean="0">
                <a:solidFill>
                  <a:schemeClr val="tx1"/>
                </a:solidFill>
              </a:rPr>
              <a:t>middle </a:t>
            </a:r>
            <a:r>
              <a:rPr lang="en-US" sz="1000" dirty="0">
                <a:solidFill>
                  <a:schemeClr val="tx1"/>
                </a:solidFill>
              </a:rPr>
              <a:t>structure.  I’m going to change the colors</a:t>
            </a:r>
            <a:r>
              <a:rPr lang="en-US" sz="1000" dirty="0" smtClean="0">
                <a:solidFill>
                  <a:schemeClr val="tx1"/>
                </a:solidFill>
              </a:rPr>
              <a:t>…</a:t>
            </a:r>
            <a:endParaRPr lang="en-US" sz="1000" dirty="0">
              <a:solidFill>
                <a:schemeClr val="tx1"/>
              </a:solidFill>
            </a:endParaRPr>
          </a:p>
        </p:txBody>
      </p:sp>
      <p:sp>
        <p:nvSpPr>
          <p:cNvPr id="114" name="Rectangle 113"/>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2:  </a:t>
            </a:r>
            <a:r>
              <a:rPr lang="en-US" sz="1000" dirty="0" smtClean="0">
                <a:solidFill>
                  <a:schemeClr val="tx1"/>
                </a:solidFill>
              </a:rPr>
              <a:t>What do </a:t>
            </a:r>
            <a:r>
              <a:rPr lang="en-US" sz="1000" dirty="0">
                <a:solidFill>
                  <a:schemeClr val="tx1"/>
                </a:solidFill>
              </a:rPr>
              <a:t>you notice?       (discussion</a:t>
            </a:r>
            <a:r>
              <a:rPr lang="en-US" sz="1000" dirty="0" smtClean="0">
                <a:solidFill>
                  <a:schemeClr val="tx1"/>
                </a:solidFill>
              </a:rPr>
              <a:t>)</a:t>
            </a:r>
            <a:endParaRPr lang="en-US" sz="1000" dirty="0">
              <a:solidFill>
                <a:schemeClr val="tx1"/>
              </a:solidFill>
            </a:endParaRPr>
          </a:p>
        </p:txBody>
      </p:sp>
      <p:sp>
        <p:nvSpPr>
          <p:cNvPr id="117" name="Rectangle 116"/>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2:  </a:t>
            </a:r>
            <a:r>
              <a:rPr lang="en-US" sz="1000" dirty="0" smtClean="0">
                <a:solidFill>
                  <a:schemeClr val="tx1"/>
                </a:solidFill>
              </a:rPr>
              <a:t>Now look </a:t>
            </a:r>
            <a:r>
              <a:rPr lang="en-US" sz="1000" dirty="0">
                <a:solidFill>
                  <a:schemeClr val="tx1"/>
                </a:solidFill>
              </a:rPr>
              <a:t>carefully at the </a:t>
            </a:r>
            <a:r>
              <a:rPr lang="en-US" sz="1000" dirty="0" smtClean="0">
                <a:solidFill>
                  <a:schemeClr val="tx1"/>
                </a:solidFill>
              </a:rPr>
              <a:t>bottom structure</a:t>
            </a:r>
            <a:r>
              <a:rPr lang="en-US" sz="1000" dirty="0">
                <a:solidFill>
                  <a:schemeClr val="tx1"/>
                </a:solidFill>
              </a:rPr>
              <a:t>.  I’m going to change the colors</a:t>
            </a:r>
            <a:r>
              <a:rPr lang="en-US" sz="1000" dirty="0" smtClean="0">
                <a:solidFill>
                  <a:schemeClr val="tx1"/>
                </a:solidFill>
              </a:rPr>
              <a:t>…</a:t>
            </a:r>
            <a:endParaRPr lang="en-US" sz="1000" dirty="0">
              <a:solidFill>
                <a:schemeClr val="tx1"/>
              </a:solidFill>
            </a:endParaRPr>
          </a:p>
        </p:txBody>
      </p:sp>
      <p:sp>
        <p:nvSpPr>
          <p:cNvPr id="119" name="Rectangle 118"/>
          <p:cNvSpPr/>
          <p:nvPr/>
        </p:nvSpPr>
        <p:spPr>
          <a:xfrm>
            <a:off x="76200" y="76200"/>
            <a:ext cx="8991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2:  </a:t>
            </a:r>
            <a:r>
              <a:rPr lang="en-US" sz="1000" dirty="0" smtClean="0">
                <a:solidFill>
                  <a:schemeClr val="tx1"/>
                </a:solidFill>
              </a:rPr>
              <a:t>What do </a:t>
            </a:r>
            <a:r>
              <a:rPr lang="en-US" sz="1000" dirty="0">
                <a:solidFill>
                  <a:schemeClr val="tx1"/>
                </a:solidFill>
              </a:rPr>
              <a:t>you notice?       (discussion) </a:t>
            </a:r>
          </a:p>
        </p:txBody>
      </p:sp>
    </p:spTree>
    <p:extLst>
      <p:ext uri="{BB962C8B-B14F-4D97-AF65-F5344CB8AC3E}">
        <p14:creationId xmlns:p14="http://schemas.microsoft.com/office/powerpoint/2010/main" val="788136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0"/>
                                        </p:tgtEl>
                                        <p:attrNameLst>
                                          <p:attrName>style.visibility</p:attrName>
                                        </p:attrNameLst>
                                      </p:cBhvr>
                                      <p:to>
                                        <p:strVal val="visible"/>
                                      </p:to>
                                    </p:set>
                                    <p:animEffect transition="in" filter="fade">
                                      <p:cBhvr>
                                        <p:cTn id="7" dur="500"/>
                                        <p:tgtEl>
                                          <p:spTgt spid="1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6"/>
                                        </p:tgtEl>
                                        <p:attrNameLst>
                                          <p:attrName>style.visibility</p:attrName>
                                        </p:attrNameLst>
                                      </p:cBhvr>
                                      <p:to>
                                        <p:strVal val="visible"/>
                                      </p:to>
                                    </p:set>
                                    <p:animEffect transition="in" filter="fade">
                                      <p:cBhvr>
                                        <p:cTn id="12" dur="500"/>
                                        <p:tgtEl>
                                          <p:spTgt spid="66"/>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90"/>
                                        </p:tgtEl>
                                        <p:attrNameLst>
                                          <p:attrName>style.visibility</p:attrName>
                                        </p:attrNameLst>
                                      </p:cBhvr>
                                      <p:to>
                                        <p:strVal val="visible"/>
                                      </p:to>
                                    </p:set>
                                    <p:animEffect transition="in" filter="fade">
                                      <p:cBhvr>
                                        <p:cTn id="16" dur="500"/>
                                        <p:tgtEl>
                                          <p:spTgt spid="90"/>
                                        </p:tgtEl>
                                      </p:cBhvr>
                                    </p:animEffect>
                                  </p:childTnLst>
                                </p:cTn>
                              </p:par>
                            </p:childTnLst>
                          </p:cTn>
                        </p:par>
                        <p:par>
                          <p:cTn id="17" fill="hold">
                            <p:stCondLst>
                              <p:cond delay="1000"/>
                            </p:stCondLst>
                            <p:childTnLst>
                              <p:par>
                                <p:cTn id="18" presetID="1" presetClass="entr" presetSubtype="0"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childTnLst>
                                </p:cTn>
                              </p:par>
                            </p:childTnLst>
                          </p:cTn>
                        </p:par>
                        <p:par>
                          <p:cTn id="20" fill="hold">
                            <p:stCondLst>
                              <p:cond delay="1000"/>
                            </p:stCondLst>
                            <p:childTnLst>
                              <p:par>
                                <p:cTn id="21" presetID="1" presetClass="entr" presetSubtype="0"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par>
                          <p:cTn id="23" fill="hold">
                            <p:stCondLst>
                              <p:cond delay="1000"/>
                            </p:stCondLst>
                            <p:childTnLst>
                              <p:par>
                                <p:cTn id="24" presetID="1" presetClass="entr" presetSubtype="0" fill="hold" nodeType="afterEffect">
                                  <p:stCondLst>
                                    <p:cond delay="0"/>
                                  </p:stCondLst>
                                  <p:childTnLst>
                                    <p:set>
                                      <p:cBhvr>
                                        <p:cTn id="25" dur="1" fill="hold">
                                          <p:stCondLst>
                                            <p:cond delay="0"/>
                                          </p:stCondLst>
                                        </p:cTn>
                                        <p:tgtEl>
                                          <p:spTgt spid="5"/>
                                        </p:tgtEl>
                                        <p:attrNameLst>
                                          <p:attrName>style.visibility</p:attrName>
                                        </p:attrNameLst>
                                      </p:cBhvr>
                                      <p:to>
                                        <p:strVal val="visible"/>
                                      </p:to>
                                    </p:set>
                                  </p:childTnLst>
                                </p:cTn>
                              </p:par>
                            </p:childTnLst>
                          </p:cTn>
                        </p:par>
                        <p:par>
                          <p:cTn id="26" fill="hold">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111"/>
                                        </p:tgtEl>
                                        <p:attrNameLst>
                                          <p:attrName>style.visibility</p:attrName>
                                        </p:attrNameLst>
                                      </p:cBhvr>
                                      <p:to>
                                        <p:strVal val="visible"/>
                                      </p:to>
                                    </p:set>
                                    <p:animEffect transition="in" filter="fade">
                                      <p:cBhvr>
                                        <p:cTn id="29" dur="500"/>
                                        <p:tgtEl>
                                          <p:spTgt spid="111"/>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nodeType="clickEffect">
                                  <p:stCondLst>
                                    <p:cond delay="0"/>
                                  </p:stCondLst>
                                  <p:childTnLst>
                                    <p:animEffect transition="out" filter="fade">
                                      <p:cBhvr>
                                        <p:cTn id="33" dur="500"/>
                                        <p:tgtEl>
                                          <p:spTgt spid="53"/>
                                        </p:tgtEl>
                                      </p:cBhvr>
                                    </p:animEffect>
                                    <p:set>
                                      <p:cBhvr>
                                        <p:cTn id="34" dur="1" fill="hold">
                                          <p:stCondLst>
                                            <p:cond delay="499"/>
                                          </p:stCondLst>
                                        </p:cTn>
                                        <p:tgtEl>
                                          <p:spTgt spid="53"/>
                                        </p:tgtEl>
                                        <p:attrNameLst>
                                          <p:attrName>style.visibility</p:attrName>
                                        </p:attrNameLst>
                                      </p:cBhvr>
                                      <p:to>
                                        <p:strVal val="hidden"/>
                                      </p:to>
                                    </p:set>
                                  </p:childTnLst>
                                </p:cTn>
                              </p:par>
                            </p:childTnLst>
                          </p:cTn>
                        </p:par>
                        <p:par>
                          <p:cTn id="35" fill="hold">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113"/>
                                        </p:tgtEl>
                                        <p:attrNameLst>
                                          <p:attrName>style.visibility</p:attrName>
                                        </p:attrNameLst>
                                      </p:cBhvr>
                                      <p:to>
                                        <p:strVal val="visible"/>
                                      </p:to>
                                    </p:set>
                                    <p:animEffect transition="in" filter="fade">
                                      <p:cBhvr>
                                        <p:cTn id="38" dur="500"/>
                                        <p:tgtEl>
                                          <p:spTgt spid="113"/>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16"/>
                                        </p:tgtEl>
                                        <p:attrNameLst>
                                          <p:attrName>style.visibility</p:attrName>
                                        </p:attrNameLst>
                                      </p:cBhvr>
                                      <p:to>
                                        <p:strVal val="visible"/>
                                      </p:to>
                                    </p:set>
                                    <p:animEffect transition="in" filter="fade">
                                      <p:cBhvr>
                                        <p:cTn id="43" dur="500"/>
                                        <p:tgtEl>
                                          <p:spTgt spid="116"/>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xit" presetSubtype="0" fill="hold" nodeType="clickEffect">
                                  <p:stCondLst>
                                    <p:cond delay="0"/>
                                  </p:stCondLst>
                                  <p:childTnLst>
                                    <p:animEffect transition="out" filter="fade">
                                      <p:cBhvr>
                                        <p:cTn id="47" dur="500"/>
                                        <p:tgtEl>
                                          <p:spTgt spid="66"/>
                                        </p:tgtEl>
                                      </p:cBhvr>
                                    </p:animEffect>
                                    <p:set>
                                      <p:cBhvr>
                                        <p:cTn id="48" dur="1" fill="hold">
                                          <p:stCondLst>
                                            <p:cond delay="499"/>
                                          </p:stCondLst>
                                        </p:cTn>
                                        <p:tgtEl>
                                          <p:spTgt spid="66"/>
                                        </p:tgtEl>
                                        <p:attrNameLst>
                                          <p:attrName>style.visibility</p:attrName>
                                        </p:attrNameLst>
                                      </p:cBhvr>
                                      <p:to>
                                        <p:strVal val="hidden"/>
                                      </p:to>
                                    </p:set>
                                  </p:childTnLst>
                                </p:cTn>
                              </p:par>
                            </p:childTnLst>
                          </p:cTn>
                        </p:par>
                        <p:par>
                          <p:cTn id="49" fill="hold">
                            <p:stCondLst>
                              <p:cond delay="500"/>
                            </p:stCondLst>
                            <p:childTnLst>
                              <p:par>
                                <p:cTn id="50" presetID="10" presetClass="entr" presetSubtype="0" fill="hold" grpId="0" nodeType="afterEffect">
                                  <p:stCondLst>
                                    <p:cond delay="0"/>
                                  </p:stCondLst>
                                  <p:childTnLst>
                                    <p:set>
                                      <p:cBhvr>
                                        <p:cTn id="51" dur="1" fill="hold">
                                          <p:stCondLst>
                                            <p:cond delay="0"/>
                                          </p:stCondLst>
                                        </p:cTn>
                                        <p:tgtEl>
                                          <p:spTgt spid="114"/>
                                        </p:tgtEl>
                                        <p:attrNameLst>
                                          <p:attrName>style.visibility</p:attrName>
                                        </p:attrNameLst>
                                      </p:cBhvr>
                                      <p:to>
                                        <p:strVal val="visible"/>
                                      </p:to>
                                    </p:set>
                                    <p:animEffect transition="in" filter="fade">
                                      <p:cBhvr>
                                        <p:cTn id="52" dur="500"/>
                                        <p:tgtEl>
                                          <p:spTgt spid="11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17"/>
                                        </p:tgtEl>
                                        <p:attrNameLst>
                                          <p:attrName>style.visibility</p:attrName>
                                        </p:attrNameLst>
                                      </p:cBhvr>
                                      <p:to>
                                        <p:strVal val="visible"/>
                                      </p:to>
                                    </p:set>
                                    <p:animEffect transition="in" filter="fade">
                                      <p:cBhvr>
                                        <p:cTn id="57" dur="500"/>
                                        <p:tgtEl>
                                          <p:spTgt spid="117"/>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500"/>
                                        <p:tgtEl>
                                          <p:spTgt spid="90"/>
                                        </p:tgtEl>
                                      </p:cBhvr>
                                    </p:animEffect>
                                    <p:set>
                                      <p:cBhvr>
                                        <p:cTn id="62" dur="1" fill="hold">
                                          <p:stCondLst>
                                            <p:cond delay="499"/>
                                          </p:stCondLst>
                                        </p:cTn>
                                        <p:tgtEl>
                                          <p:spTgt spid="90"/>
                                        </p:tgtEl>
                                        <p:attrNameLst>
                                          <p:attrName>style.visibility</p:attrName>
                                        </p:attrNameLst>
                                      </p:cBhvr>
                                      <p:to>
                                        <p:strVal val="hidden"/>
                                      </p:to>
                                    </p:set>
                                  </p:childTnLst>
                                </p:cTn>
                              </p:par>
                            </p:childTnLst>
                          </p:cTn>
                        </p:par>
                        <p:par>
                          <p:cTn id="63" fill="hold">
                            <p:stCondLst>
                              <p:cond delay="500"/>
                            </p:stCondLst>
                            <p:childTnLst>
                              <p:par>
                                <p:cTn id="64" presetID="10" presetClass="entr" presetSubtype="0" fill="hold" grpId="0" nodeType="afterEffect">
                                  <p:stCondLst>
                                    <p:cond delay="0"/>
                                  </p:stCondLst>
                                  <p:childTnLst>
                                    <p:set>
                                      <p:cBhvr>
                                        <p:cTn id="65" dur="1" fill="hold">
                                          <p:stCondLst>
                                            <p:cond delay="0"/>
                                          </p:stCondLst>
                                        </p:cTn>
                                        <p:tgtEl>
                                          <p:spTgt spid="119"/>
                                        </p:tgtEl>
                                        <p:attrNameLst>
                                          <p:attrName>style.visibility</p:attrName>
                                        </p:attrNameLst>
                                      </p:cBhvr>
                                      <p:to>
                                        <p:strVal val="visible"/>
                                      </p:to>
                                    </p:set>
                                    <p:animEffect transition="in" filter="fade">
                                      <p:cBhvr>
                                        <p:cTn id="66" dur="5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 grpId="0" animBg="1"/>
      <p:bldP spid="111" grpId="0" animBg="1"/>
      <p:bldP spid="113" grpId="0" animBg="1"/>
      <p:bldP spid="116" grpId="0" animBg="1"/>
      <p:bldP spid="114" grpId="0" animBg="1"/>
      <p:bldP spid="117" grpId="0" animBg="1"/>
      <p:bldP spid="1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 name="TextBox 50"/>
          <p:cNvSpPr txBox="1"/>
          <p:nvPr/>
        </p:nvSpPr>
        <p:spPr>
          <a:xfrm>
            <a:off x="451729" y="1524000"/>
            <a:ext cx="1595117" cy="400110"/>
          </a:xfrm>
          <a:prstGeom prst="rect">
            <a:avLst/>
          </a:prstGeom>
          <a:noFill/>
        </p:spPr>
        <p:txBody>
          <a:bodyPr wrap="none" rtlCol="0">
            <a:spAutoFit/>
          </a:bodyPr>
          <a:lstStyle/>
          <a:p>
            <a:pPr algn="ctr"/>
            <a:r>
              <a:rPr lang="en-US" sz="2000" b="1" dirty="0" smtClean="0"/>
              <a:t>Equal Groups</a:t>
            </a:r>
            <a:endParaRPr lang="en-US" sz="2000" b="1" dirty="0"/>
          </a:p>
        </p:txBody>
      </p:sp>
      <p:sp>
        <p:nvSpPr>
          <p:cNvPr id="69" name="TextBox 68"/>
          <p:cNvSpPr txBox="1"/>
          <p:nvPr/>
        </p:nvSpPr>
        <p:spPr>
          <a:xfrm>
            <a:off x="7222709" y="1525127"/>
            <a:ext cx="1112805" cy="400110"/>
          </a:xfrm>
          <a:prstGeom prst="rect">
            <a:avLst/>
          </a:prstGeom>
          <a:noFill/>
        </p:spPr>
        <p:txBody>
          <a:bodyPr wrap="none" rtlCol="0">
            <a:spAutoFit/>
          </a:bodyPr>
          <a:lstStyle/>
          <a:p>
            <a:pPr algn="ctr"/>
            <a:r>
              <a:rPr lang="en-US" sz="2000" b="1" dirty="0" smtClean="0"/>
              <a:t>One-half</a:t>
            </a:r>
            <a:endParaRPr lang="en-US" sz="2000" b="1" dirty="0"/>
          </a:p>
        </p:txBody>
      </p:sp>
      <p:sp>
        <p:nvSpPr>
          <p:cNvPr id="68" name="TextBox 67"/>
          <p:cNvSpPr txBox="1"/>
          <p:nvPr/>
        </p:nvSpPr>
        <p:spPr>
          <a:xfrm>
            <a:off x="905276" y="3332563"/>
            <a:ext cx="688010" cy="400110"/>
          </a:xfrm>
          <a:prstGeom prst="rect">
            <a:avLst/>
          </a:prstGeom>
          <a:noFill/>
        </p:spPr>
        <p:txBody>
          <a:bodyPr wrap="none" rtlCol="0">
            <a:spAutoFit/>
          </a:bodyPr>
          <a:lstStyle/>
          <a:p>
            <a:pPr algn="ctr"/>
            <a:r>
              <a:rPr lang="en-US" sz="2000" b="1" dirty="0" smtClean="0"/>
              <a:t>8 + 4</a:t>
            </a:r>
            <a:endParaRPr lang="en-US" sz="2000" b="1" dirty="0"/>
          </a:p>
        </p:txBody>
      </p:sp>
      <p:sp>
        <p:nvSpPr>
          <p:cNvPr id="73" name="TextBox 72"/>
          <p:cNvSpPr txBox="1"/>
          <p:nvPr/>
        </p:nvSpPr>
        <p:spPr>
          <a:xfrm>
            <a:off x="7435111" y="3333690"/>
            <a:ext cx="688010" cy="400110"/>
          </a:xfrm>
          <a:prstGeom prst="rect">
            <a:avLst/>
          </a:prstGeom>
          <a:noFill/>
        </p:spPr>
        <p:txBody>
          <a:bodyPr wrap="none" rtlCol="0">
            <a:spAutoFit/>
          </a:bodyPr>
          <a:lstStyle/>
          <a:p>
            <a:pPr algn="ctr"/>
            <a:r>
              <a:rPr lang="en-US" sz="2000" b="1" dirty="0" smtClean="0"/>
              <a:t>6 + 6</a:t>
            </a:r>
            <a:endParaRPr lang="en-US" sz="2000" b="1" dirty="0"/>
          </a:p>
        </p:txBody>
      </p:sp>
      <p:sp>
        <p:nvSpPr>
          <p:cNvPr id="77" name="TextBox 76"/>
          <p:cNvSpPr txBox="1"/>
          <p:nvPr/>
        </p:nvSpPr>
        <p:spPr>
          <a:xfrm>
            <a:off x="773030" y="5161363"/>
            <a:ext cx="952505" cy="400110"/>
          </a:xfrm>
          <a:prstGeom prst="rect">
            <a:avLst/>
          </a:prstGeom>
          <a:noFill/>
        </p:spPr>
        <p:txBody>
          <a:bodyPr wrap="none" rtlCol="0">
            <a:spAutoFit/>
          </a:bodyPr>
          <a:lstStyle/>
          <a:p>
            <a:pPr algn="ctr"/>
            <a:r>
              <a:rPr lang="en-US" sz="2000" b="1" dirty="0" smtClean="0"/>
              <a:t>Double</a:t>
            </a:r>
            <a:endParaRPr lang="en-US" sz="2000" b="1" dirty="0"/>
          </a:p>
        </p:txBody>
      </p:sp>
      <p:sp>
        <p:nvSpPr>
          <p:cNvPr id="78" name="TextBox 77"/>
          <p:cNvSpPr txBox="1"/>
          <p:nvPr/>
        </p:nvSpPr>
        <p:spPr>
          <a:xfrm>
            <a:off x="7248364" y="5162490"/>
            <a:ext cx="1061509" cy="400110"/>
          </a:xfrm>
          <a:prstGeom prst="rect">
            <a:avLst/>
          </a:prstGeom>
          <a:noFill/>
        </p:spPr>
        <p:txBody>
          <a:bodyPr wrap="none" rtlCol="0">
            <a:spAutoFit/>
          </a:bodyPr>
          <a:lstStyle/>
          <a:p>
            <a:pPr algn="ctr"/>
            <a:r>
              <a:rPr lang="en-US" sz="2000" b="1" dirty="0" smtClean="0"/>
              <a:t>4 + 4 + 4</a:t>
            </a:r>
            <a:endParaRPr lang="en-US" sz="2000" b="1" dirty="0"/>
          </a:p>
        </p:txBody>
      </p:sp>
      <p:grpSp>
        <p:nvGrpSpPr>
          <p:cNvPr id="4" name="Group 3"/>
          <p:cNvGrpSpPr/>
          <p:nvPr/>
        </p:nvGrpSpPr>
        <p:grpSpPr>
          <a:xfrm>
            <a:off x="0" y="0"/>
            <a:ext cx="9144000" cy="6858000"/>
            <a:chOff x="0" y="0"/>
            <a:chExt cx="9144000" cy="6858000"/>
          </a:xfrm>
        </p:grpSpPr>
        <p:sp>
          <p:nvSpPr>
            <p:cNvPr id="118" name="Rectangle 117"/>
            <p:cNvSpPr/>
            <p:nvPr/>
          </p:nvSpPr>
          <p:spPr>
            <a:xfrm>
              <a:off x="2819400" y="0"/>
              <a:ext cx="35052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p:cNvSpPr/>
            <p:nvPr/>
          </p:nvSpPr>
          <p:spPr>
            <a:xfrm>
              <a:off x="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632460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p:cNvSpPr/>
            <p:nvPr/>
          </p:nvSpPr>
          <p:spPr>
            <a:xfrm>
              <a:off x="0" y="0"/>
              <a:ext cx="9144000" cy="609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grpSp>
      <p:grpSp>
        <p:nvGrpSpPr>
          <p:cNvPr id="2" name="Group 1"/>
          <p:cNvGrpSpPr/>
          <p:nvPr/>
        </p:nvGrpSpPr>
        <p:grpSpPr>
          <a:xfrm>
            <a:off x="3733800" y="1121160"/>
            <a:ext cx="1788920" cy="1012440"/>
            <a:chOff x="3733800" y="1121160"/>
            <a:chExt cx="1788920" cy="1012440"/>
          </a:xfrm>
        </p:grpSpPr>
        <p:sp>
          <p:nvSpPr>
            <p:cNvPr id="82" name="Cube 81"/>
            <p:cNvSpPr/>
            <p:nvPr/>
          </p:nvSpPr>
          <p:spPr>
            <a:xfrm>
              <a:off x="3860800" y="14876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Cube 85"/>
            <p:cNvSpPr/>
            <p:nvPr/>
          </p:nvSpPr>
          <p:spPr>
            <a:xfrm>
              <a:off x="3860800" y="112116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Cube 93"/>
            <p:cNvSpPr/>
            <p:nvPr/>
          </p:nvSpPr>
          <p:spPr>
            <a:xfrm>
              <a:off x="4241800" y="14876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Cube 105"/>
            <p:cNvSpPr/>
            <p:nvPr/>
          </p:nvSpPr>
          <p:spPr>
            <a:xfrm>
              <a:off x="4622800" y="14876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0" name="Cube 169"/>
            <p:cNvSpPr/>
            <p:nvPr/>
          </p:nvSpPr>
          <p:spPr>
            <a:xfrm>
              <a:off x="5003800" y="148768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4" name="Cube 173"/>
            <p:cNvSpPr/>
            <p:nvPr/>
          </p:nvSpPr>
          <p:spPr>
            <a:xfrm>
              <a:off x="5003800" y="112116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5" name="Cube 434"/>
            <p:cNvSpPr/>
            <p:nvPr/>
          </p:nvSpPr>
          <p:spPr>
            <a:xfrm>
              <a:off x="3733800" y="16146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9" name="Cube 438"/>
            <p:cNvSpPr/>
            <p:nvPr/>
          </p:nvSpPr>
          <p:spPr>
            <a:xfrm>
              <a:off x="3733800" y="124816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7" name="Cube 446"/>
            <p:cNvSpPr/>
            <p:nvPr/>
          </p:nvSpPr>
          <p:spPr>
            <a:xfrm>
              <a:off x="4114800" y="16146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9" name="Cube 458"/>
            <p:cNvSpPr/>
            <p:nvPr/>
          </p:nvSpPr>
          <p:spPr>
            <a:xfrm>
              <a:off x="4495800" y="16146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1" name="Cube 470"/>
            <p:cNvSpPr/>
            <p:nvPr/>
          </p:nvSpPr>
          <p:spPr>
            <a:xfrm>
              <a:off x="4876800" y="161468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5" name="Cube 474"/>
            <p:cNvSpPr/>
            <p:nvPr/>
          </p:nvSpPr>
          <p:spPr>
            <a:xfrm>
              <a:off x="4876800" y="124816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 name="Group 2"/>
          <p:cNvGrpSpPr/>
          <p:nvPr/>
        </p:nvGrpSpPr>
        <p:grpSpPr>
          <a:xfrm>
            <a:off x="3733800" y="3254760"/>
            <a:ext cx="1788920" cy="1012440"/>
            <a:chOff x="3733800" y="3254760"/>
            <a:chExt cx="1788920" cy="1012440"/>
          </a:xfrm>
        </p:grpSpPr>
        <p:sp>
          <p:nvSpPr>
            <p:cNvPr id="83" name="Cube 82"/>
            <p:cNvSpPr/>
            <p:nvPr/>
          </p:nvSpPr>
          <p:spPr>
            <a:xfrm>
              <a:off x="3860800" y="3621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Cube 86"/>
            <p:cNvSpPr/>
            <p:nvPr/>
          </p:nvSpPr>
          <p:spPr>
            <a:xfrm>
              <a:off x="3860800" y="325476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Cube 94"/>
            <p:cNvSpPr/>
            <p:nvPr/>
          </p:nvSpPr>
          <p:spPr>
            <a:xfrm>
              <a:off x="4241800" y="3621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Cube 106"/>
            <p:cNvSpPr/>
            <p:nvPr/>
          </p:nvSpPr>
          <p:spPr>
            <a:xfrm>
              <a:off x="4622800" y="3621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1" name="Cube 170"/>
            <p:cNvSpPr/>
            <p:nvPr/>
          </p:nvSpPr>
          <p:spPr>
            <a:xfrm>
              <a:off x="5003800" y="3621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5" name="Cube 174"/>
            <p:cNvSpPr/>
            <p:nvPr/>
          </p:nvSpPr>
          <p:spPr>
            <a:xfrm>
              <a:off x="5003800" y="325476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6" name="Cube 435"/>
            <p:cNvSpPr/>
            <p:nvPr/>
          </p:nvSpPr>
          <p:spPr>
            <a:xfrm>
              <a:off x="3733800" y="374828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0" name="Cube 439"/>
            <p:cNvSpPr/>
            <p:nvPr/>
          </p:nvSpPr>
          <p:spPr>
            <a:xfrm>
              <a:off x="3733800" y="338176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8" name="Cube 447"/>
            <p:cNvSpPr/>
            <p:nvPr/>
          </p:nvSpPr>
          <p:spPr>
            <a:xfrm>
              <a:off x="4114800" y="374828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0" name="Cube 459"/>
            <p:cNvSpPr/>
            <p:nvPr/>
          </p:nvSpPr>
          <p:spPr>
            <a:xfrm>
              <a:off x="4495800" y="374828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2" name="Cube 471"/>
            <p:cNvSpPr/>
            <p:nvPr/>
          </p:nvSpPr>
          <p:spPr>
            <a:xfrm>
              <a:off x="4876800" y="374828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6" name="Cube 475"/>
            <p:cNvSpPr/>
            <p:nvPr/>
          </p:nvSpPr>
          <p:spPr>
            <a:xfrm>
              <a:off x="4876800" y="338176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 name="Group 4"/>
          <p:cNvGrpSpPr/>
          <p:nvPr/>
        </p:nvGrpSpPr>
        <p:grpSpPr>
          <a:xfrm>
            <a:off x="3733800" y="5388360"/>
            <a:ext cx="1788920" cy="1012440"/>
            <a:chOff x="3733800" y="5388360"/>
            <a:chExt cx="1788920" cy="1012440"/>
          </a:xfrm>
        </p:grpSpPr>
        <p:sp>
          <p:nvSpPr>
            <p:cNvPr id="84" name="Cube 83"/>
            <p:cNvSpPr/>
            <p:nvPr/>
          </p:nvSpPr>
          <p:spPr>
            <a:xfrm>
              <a:off x="3860800" y="57548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Cube 87"/>
            <p:cNvSpPr/>
            <p:nvPr/>
          </p:nvSpPr>
          <p:spPr>
            <a:xfrm>
              <a:off x="3860800" y="538836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Cube 95"/>
            <p:cNvSpPr/>
            <p:nvPr/>
          </p:nvSpPr>
          <p:spPr>
            <a:xfrm>
              <a:off x="4241800" y="57548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Cube 107"/>
            <p:cNvSpPr/>
            <p:nvPr/>
          </p:nvSpPr>
          <p:spPr>
            <a:xfrm>
              <a:off x="4622800" y="57548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2" name="Cube 171"/>
            <p:cNvSpPr/>
            <p:nvPr/>
          </p:nvSpPr>
          <p:spPr>
            <a:xfrm>
              <a:off x="5003800" y="57548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6" name="Cube 175"/>
            <p:cNvSpPr/>
            <p:nvPr/>
          </p:nvSpPr>
          <p:spPr>
            <a:xfrm>
              <a:off x="5003800" y="538836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7" name="Cube 436"/>
            <p:cNvSpPr/>
            <p:nvPr/>
          </p:nvSpPr>
          <p:spPr>
            <a:xfrm>
              <a:off x="3733800" y="58818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1" name="Cube 440"/>
            <p:cNvSpPr/>
            <p:nvPr/>
          </p:nvSpPr>
          <p:spPr>
            <a:xfrm>
              <a:off x="3733800" y="551536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9" name="Cube 448"/>
            <p:cNvSpPr/>
            <p:nvPr/>
          </p:nvSpPr>
          <p:spPr>
            <a:xfrm>
              <a:off x="4114800" y="58818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1" name="Cube 460"/>
            <p:cNvSpPr/>
            <p:nvPr/>
          </p:nvSpPr>
          <p:spPr>
            <a:xfrm>
              <a:off x="4495800" y="58818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3" name="Cube 472"/>
            <p:cNvSpPr/>
            <p:nvPr/>
          </p:nvSpPr>
          <p:spPr>
            <a:xfrm>
              <a:off x="4876800" y="58818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7" name="Cube 476"/>
            <p:cNvSpPr/>
            <p:nvPr/>
          </p:nvSpPr>
          <p:spPr>
            <a:xfrm>
              <a:off x="4876800" y="551536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50" name="TextBox 549"/>
          <p:cNvSpPr txBox="1"/>
          <p:nvPr/>
        </p:nvSpPr>
        <p:spPr>
          <a:xfrm>
            <a:off x="6822532" y="6642556"/>
            <a:ext cx="2321468" cy="215444"/>
          </a:xfrm>
          <a:prstGeom prst="rect">
            <a:avLst/>
          </a:prstGeom>
          <a:noFill/>
        </p:spPr>
        <p:txBody>
          <a:bodyPr wrap="none" rtlCol="0">
            <a:spAutoFit/>
          </a:bodyPr>
          <a:lstStyle/>
          <a:p>
            <a:pPr algn="r"/>
            <a:r>
              <a:rPr lang="en-US" sz="800" b="1" dirty="0" smtClean="0"/>
              <a:t>Find more resources at </a:t>
            </a:r>
            <a:r>
              <a:rPr lang="en-US" sz="800" b="1" dirty="0" smtClean="0">
                <a:hlinkClick r:id="rId2"/>
              </a:rPr>
              <a:t>www.stevewyborney.com</a:t>
            </a:r>
            <a:r>
              <a:rPr lang="en-US" sz="800" b="1" dirty="0" smtClean="0"/>
              <a:t> </a:t>
            </a:r>
            <a:endParaRPr lang="en-US" sz="800" b="1" dirty="0"/>
          </a:p>
        </p:txBody>
      </p:sp>
      <p:sp>
        <p:nvSpPr>
          <p:cNvPr id="53" name="Rectangle 52"/>
          <p:cNvSpPr/>
          <p:nvPr/>
        </p:nvSpPr>
        <p:spPr>
          <a:xfrm>
            <a:off x="76200" y="76200"/>
            <a:ext cx="8991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3:  </a:t>
            </a:r>
            <a:r>
              <a:rPr lang="en-US" sz="1000" dirty="0" smtClean="0">
                <a:solidFill>
                  <a:schemeClr val="tx1"/>
                </a:solidFill>
              </a:rPr>
              <a:t>Now I’ll show some descriptions – one at a time.  When you see each description, see if you can figure out which structure it is describing.  There may be more than one answer, so look at all the structures carefully.  Each time I show a new description, I’ll circle it and draw a connecting line to the structure – or structures – that match it.  Here is the first one…</a:t>
            </a:r>
            <a:endParaRPr lang="en-US" sz="1000" dirty="0">
              <a:solidFill>
                <a:schemeClr val="tx1"/>
              </a:solidFill>
            </a:endParaRPr>
          </a:p>
        </p:txBody>
      </p:sp>
      <p:sp>
        <p:nvSpPr>
          <p:cNvPr id="54" name="Rectangle 53"/>
          <p:cNvSpPr/>
          <p:nvPr/>
        </p:nvSpPr>
        <p:spPr>
          <a:xfrm>
            <a:off x="76200" y="76200"/>
            <a:ext cx="8991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3:  </a:t>
            </a:r>
            <a:r>
              <a:rPr lang="en-US" sz="1000" dirty="0" smtClean="0">
                <a:solidFill>
                  <a:schemeClr val="tx1"/>
                </a:solidFill>
              </a:rPr>
              <a:t>(Circle the description and draw lines from it to the matching structure or structures.)</a:t>
            </a:r>
          </a:p>
          <a:p>
            <a:endParaRPr lang="en-US" sz="1000" dirty="0">
              <a:solidFill>
                <a:schemeClr val="tx1"/>
              </a:solidFill>
            </a:endParaRPr>
          </a:p>
        </p:txBody>
      </p:sp>
    </p:spTree>
    <p:extLst>
      <p:ext uri="{BB962C8B-B14F-4D97-AF65-F5344CB8AC3E}">
        <p14:creationId xmlns:p14="http://schemas.microsoft.com/office/powerpoint/2010/main" val="4086138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500"/>
                                        <p:tgtEl>
                                          <p:spTgt spid="5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fade">
                                      <p:cBhvr>
                                        <p:cTn id="12" dur="500"/>
                                        <p:tgtEl>
                                          <p:spTgt spid="51"/>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fade">
                                      <p:cBhvr>
                                        <p:cTn id="16" dur="500"/>
                                        <p:tgtEl>
                                          <p:spTgt spid="5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8"/>
                                        </p:tgtEl>
                                        <p:attrNameLst>
                                          <p:attrName>style.visibility</p:attrName>
                                        </p:attrNameLst>
                                      </p:cBhvr>
                                      <p:to>
                                        <p:strVal val="visible"/>
                                      </p:to>
                                    </p:set>
                                    <p:animEffect transition="in" filter="fade">
                                      <p:cBhvr>
                                        <p:cTn id="21" dur="500"/>
                                        <p:tgtEl>
                                          <p:spTgt spid="6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7"/>
                                        </p:tgtEl>
                                        <p:attrNameLst>
                                          <p:attrName>style.visibility</p:attrName>
                                        </p:attrNameLst>
                                      </p:cBhvr>
                                      <p:to>
                                        <p:strVal val="visible"/>
                                      </p:to>
                                    </p:set>
                                    <p:animEffect transition="in" filter="fade">
                                      <p:cBhvr>
                                        <p:cTn id="26" dur="500"/>
                                        <p:tgtEl>
                                          <p:spTgt spid="7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9"/>
                                        </p:tgtEl>
                                        <p:attrNameLst>
                                          <p:attrName>style.visibility</p:attrName>
                                        </p:attrNameLst>
                                      </p:cBhvr>
                                      <p:to>
                                        <p:strVal val="visible"/>
                                      </p:to>
                                    </p:set>
                                    <p:animEffect transition="in" filter="fade">
                                      <p:cBhvr>
                                        <p:cTn id="31" dur="500"/>
                                        <p:tgtEl>
                                          <p:spTgt spid="69"/>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73"/>
                                        </p:tgtEl>
                                        <p:attrNameLst>
                                          <p:attrName>style.visibility</p:attrName>
                                        </p:attrNameLst>
                                      </p:cBhvr>
                                      <p:to>
                                        <p:strVal val="visible"/>
                                      </p:to>
                                    </p:set>
                                    <p:animEffect transition="in" filter="fade">
                                      <p:cBhvr>
                                        <p:cTn id="36" dur="500"/>
                                        <p:tgtEl>
                                          <p:spTgt spid="73"/>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78"/>
                                        </p:tgtEl>
                                        <p:attrNameLst>
                                          <p:attrName>style.visibility</p:attrName>
                                        </p:attrNameLst>
                                      </p:cBhvr>
                                      <p:to>
                                        <p:strVal val="visible"/>
                                      </p:to>
                                    </p:set>
                                    <p:animEffect transition="in" filter="fade">
                                      <p:cBhvr>
                                        <p:cTn id="41"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69" grpId="0"/>
      <p:bldP spid="68" grpId="0"/>
      <p:bldP spid="73" grpId="0"/>
      <p:bldP spid="77" grpId="0"/>
      <p:bldP spid="78" grpId="0"/>
      <p:bldP spid="53" grpId="0" animBg="1"/>
      <p:bldP spid="5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 name="TextBox 50"/>
          <p:cNvSpPr txBox="1"/>
          <p:nvPr/>
        </p:nvSpPr>
        <p:spPr>
          <a:xfrm>
            <a:off x="451729" y="1524000"/>
            <a:ext cx="1595117" cy="400110"/>
          </a:xfrm>
          <a:prstGeom prst="rect">
            <a:avLst/>
          </a:prstGeom>
          <a:noFill/>
        </p:spPr>
        <p:txBody>
          <a:bodyPr wrap="none" rtlCol="0">
            <a:spAutoFit/>
          </a:bodyPr>
          <a:lstStyle/>
          <a:p>
            <a:pPr algn="ctr"/>
            <a:r>
              <a:rPr lang="en-US" sz="2000" b="1" dirty="0" smtClean="0"/>
              <a:t>Equal Groups</a:t>
            </a:r>
            <a:endParaRPr lang="en-US" sz="2000" b="1" dirty="0"/>
          </a:p>
        </p:txBody>
      </p:sp>
      <p:sp>
        <p:nvSpPr>
          <p:cNvPr id="69" name="TextBox 68"/>
          <p:cNvSpPr txBox="1"/>
          <p:nvPr/>
        </p:nvSpPr>
        <p:spPr>
          <a:xfrm>
            <a:off x="7222709" y="1525127"/>
            <a:ext cx="1112805" cy="400110"/>
          </a:xfrm>
          <a:prstGeom prst="rect">
            <a:avLst/>
          </a:prstGeom>
          <a:noFill/>
        </p:spPr>
        <p:txBody>
          <a:bodyPr wrap="none" rtlCol="0">
            <a:spAutoFit/>
          </a:bodyPr>
          <a:lstStyle/>
          <a:p>
            <a:pPr algn="ctr"/>
            <a:r>
              <a:rPr lang="en-US" sz="2000" b="1" dirty="0" smtClean="0"/>
              <a:t>One-half</a:t>
            </a:r>
            <a:endParaRPr lang="en-US" sz="2000" b="1" dirty="0"/>
          </a:p>
        </p:txBody>
      </p:sp>
      <p:sp>
        <p:nvSpPr>
          <p:cNvPr id="68" name="TextBox 67"/>
          <p:cNvSpPr txBox="1"/>
          <p:nvPr/>
        </p:nvSpPr>
        <p:spPr>
          <a:xfrm>
            <a:off x="905276" y="3332563"/>
            <a:ext cx="688010" cy="400110"/>
          </a:xfrm>
          <a:prstGeom prst="rect">
            <a:avLst/>
          </a:prstGeom>
          <a:noFill/>
        </p:spPr>
        <p:txBody>
          <a:bodyPr wrap="none" rtlCol="0">
            <a:spAutoFit/>
          </a:bodyPr>
          <a:lstStyle/>
          <a:p>
            <a:pPr algn="ctr"/>
            <a:r>
              <a:rPr lang="en-US" sz="2000" b="1" dirty="0" smtClean="0"/>
              <a:t>8 + 4</a:t>
            </a:r>
            <a:endParaRPr lang="en-US" sz="2000" b="1" dirty="0"/>
          </a:p>
        </p:txBody>
      </p:sp>
      <p:sp>
        <p:nvSpPr>
          <p:cNvPr id="73" name="TextBox 72"/>
          <p:cNvSpPr txBox="1"/>
          <p:nvPr/>
        </p:nvSpPr>
        <p:spPr>
          <a:xfrm>
            <a:off x="7435111" y="3333690"/>
            <a:ext cx="688010" cy="400110"/>
          </a:xfrm>
          <a:prstGeom prst="rect">
            <a:avLst/>
          </a:prstGeom>
          <a:noFill/>
        </p:spPr>
        <p:txBody>
          <a:bodyPr wrap="none" rtlCol="0">
            <a:spAutoFit/>
          </a:bodyPr>
          <a:lstStyle/>
          <a:p>
            <a:pPr algn="ctr"/>
            <a:r>
              <a:rPr lang="en-US" sz="2000" b="1" dirty="0" smtClean="0"/>
              <a:t>6 + 6</a:t>
            </a:r>
            <a:endParaRPr lang="en-US" sz="2000" b="1" dirty="0"/>
          </a:p>
        </p:txBody>
      </p:sp>
      <p:sp>
        <p:nvSpPr>
          <p:cNvPr id="77" name="TextBox 76"/>
          <p:cNvSpPr txBox="1"/>
          <p:nvPr/>
        </p:nvSpPr>
        <p:spPr>
          <a:xfrm>
            <a:off x="773030" y="5161363"/>
            <a:ext cx="952505" cy="400110"/>
          </a:xfrm>
          <a:prstGeom prst="rect">
            <a:avLst/>
          </a:prstGeom>
          <a:noFill/>
        </p:spPr>
        <p:txBody>
          <a:bodyPr wrap="none" rtlCol="0">
            <a:spAutoFit/>
          </a:bodyPr>
          <a:lstStyle/>
          <a:p>
            <a:pPr algn="ctr"/>
            <a:r>
              <a:rPr lang="en-US" sz="2000" b="1" dirty="0" smtClean="0"/>
              <a:t>Double</a:t>
            </a:r>
            <a:endParaRPr lang="en-US" sz="2000" b="1" dirty="0"/>
          </a:p>
        </p:txBody>
      </p:sp>
      <p:sp>
        <p:nvSpPr>
          <p:cNvPr id="78" name="TextBox 77"/>
          <p:cNvSpPr txBox="1"/>
          <p:nvPr/>
        </p:nvSpPr>
        <p:spPr>
          <a:xfrm>
            <a:off x="7248364" y="5162490"/>
            <a:ext cx="1061509" cy="400110"/>
          </a:xfrm>
          <a:prstGeom prst="rect">
            <a:avLst/>
          </a:prstGeom>
          <a:noFill/>
        </p:spPr>
        <p:txBody>
          <a:bodyPr wrap="none" rtlCol="0">
            <a:spAutoFit/>
          </a:bodyPr>
          <a:lstStyle/>
          <a:p>
            <a:pPr algn="ctr"/>
            <a:r>
              <a:rPr lang="en-US" sz="2000" b="1" dirty="0" smtClean="0"/>
              <a:t>4 + 4 + 4</a:t>
            </a:r>
            <a:endParaRPr lang="en-US" sz="2000" b="1" dirty="0"/>
          </a:p>
        </p:txBody>
      </p:sp>
      <p:grpSp>
        <p:nvGrpSpPr>
          <p:cNvPr id="4" name="Group 3"/>
          <p:cNvGrpSpPr/>
          <p:nvPr/>
        </p:nvGrpSpPr>
        <p:grpSpPr>
          <a:xfrm>
            <a:off x="0" y="0"/>
            <a:ext cx="9144000" cy="6858000"/>
            <a:chOff x="0" y="0"/>
            <a:chExt cx="9144000" cy="6858000"/>
          </a:xfrm>
        </p:grpSpPr>
        <p:sp>
          <p:nvSpPr>
            <p:cNvPr id="118" name="Rectangle 117"/>
            <p:cNvSpPr/>
            <p:nvPr/>
          </p:nvSpPr>
          <p:spPr>
            <a:xfrm>
              <a:off x="2819400" y="0"/>
              <a:ext cx="35052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p:cNvSpPr/>
            <p:nvPr/>
          </p:nvSpPr>
          <p:spPr>
            <a:xfrm>
              <a:off x="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6324600" y="0"/>
              <a:ext cx="28194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p:cNvSpPr/>
            <p:nvPr/>
          </p:nvSpPr>
          <p:spPr>
            <a:xfrm>
              <a:off x="0" y="0"/>
              <a:ext cx="9144000" cy="609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solidFill>
              </a:endParaRPr>
            </a:p>
          </p:txBody>
        </p:sp>
      </p:grpSp>
      <p:grpSp>
        <p:nvGrpSpPr>
          <p:cNvPr id="2" name="Group 1"/>
          <p:cNvGrpSpPr/>
          <p:nvPr/>
        </p:nvGrpSpPr>
        <p:grpSpPr>
          <a:xfrm>
            <a:off x="3733800" y="1121160"/>
            <a:ext cx="1788920" cy="1012440"/>
            <a:chOff x="3733800" y="1121160"/>
            <a:chExt cx="1788920" cy="1012440"/>
          </a:xfrm>
        </p:grpSpPr>
        <p:sp>
          <p:nvSpPr>
            <p:cNvPr id="82" name="Cube 81"/>
            <p:cNvSpPr/>
            <p:nvPr/>
          </p:nvSpPr>
          <p:spPr>
            <a:xfrm>
              <a:off x="3860800" y="14876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Cube 85"/>
            <p:cNvSpPr/>
            <p:nvPr/>
          </p:nvSpPr>
          <p:spPr>
            <a:xfrm>
              <a:off x="3860800" y="112116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Cube 93"/>
            <p:cNvSpPr/>
            <p:nvPr/>
          </p:nvSpPr>
          <p:spPr>
            <a:xfrm>
              <a:off x="4241800" y="14876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Cube 105"/>
            <p:cNvSpPr/>
            <p:nvPr/>
          </p:nvSpPr>
          <p:spPr>
            <a:xfrm>
              <a:off x="4622800" y="14876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0" name="Cube 169"/>
            <p:cNvSpPr/>
            <p:nvPr/>
          </p:nvSpPr>
          <p:spPr>
            <a:xfrm>
              <a:off x="5003800" y="148768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4" name="Cube 173"/>
            <p:cNvSpPr/>
            <p:nvPr/>
          </p:nvSpPr>
          <p:spPr>
            <a:xfrm>
              <a:off x="5003800" y="112116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5" name="Cube 434"/>
            <p:cNvSpPr/>
            <p:nvPr/>
          </p:nvSpPr>
          <p:spPr>
            <a:xfrm>
              <a:off x="3733800" y="16146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9" name="Cube 438"/>
            <p:cNvSpPr/>
            <p:nvPr/>
          </p:nvSpPr>
          <p:spPr>
            <a:xfrm>
              <a:off x="3733800" y="124816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7" name="Cube 446"/>
            <p:cNvSpPr/>
            <p:nvPr/>
          </p:nvSpPr>
          <p:spPr>
            <a:xfrm>
              <a:off x="4114800" y="16146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9" name="Cube 458"/>
            <p:cNvSpPr/>
            <p:nvPr/>
          </p:nvSpPr>
          <p:spPr>
            <a:xfrm>
              <a:off x="4495800" y="16146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1" name="Cube 470"/>
            <p:cNvSpPr/>
            <p:nvPr/>
          </p:nvSpPr>
          <p:spPr>
            <a:xfrm>
              <a:off x="4876800" y="161468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5" name="Cube 474"/>
            <p:cNvSpPr/>
            <p:nvPr/>
          </p:nvSpPr>
          <p:spPr>
            <a:xfrm>
              <a:off x="4876800" y="124816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 name="Group 2"/>
          <p:cNvGrpSpPr/>
          <p:nvPr/>
        </p:nvGrpSpPr>
        <p:grpSpPr>
          <a:xfrm>
            <a:off x="3733800" y="3254760"/>
            <a:ext cx="1788920" cy="1012440"/>
            <a:chOff x="3733800" y="3254760"/>
            <a:chExt cx="1788920" cy="1012440"/>
          </a:xfrm>
        </p:grpSpPr>
        <p:sp>
          <p:nvSpPr>
            <p:cNvPr id="83" name="Cube 82"/>
            <p:cNvSpPr/>
            <p:nvPr/>
          </p:nvSpPr>
          <p:spPr>
            <a:xfrm>
              <a:off x="3860800" y="3621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Cube 86"/>
            <p:cNvSpPr/>
            <p:nvPr/>
          </p:nvSpPr>
          <p:spPr>
            <a:xfrm>
              <a:off x="3860800" y="325476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Cube 94"/>
            <p:cNvSpPr/>
            <p:nvPr/>
          </p:nvSpPr>
          <p:spPr>
            <a:xfrm>
              <a:off x="4241800" y="3621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Cube 106"/>
            <p:cNvSpPr/>
            <p:nvPr/>
          </p:nvSpPr>
          <p:spPr>
            <a:xfrm>
              <a:off x="4622800" y="3621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1" name="Cube 170"/>
            <p:cNvSpPr/>
            <p:nvPr/>
          </p:nvSpPr>
          <p:spPr>
            <a:xfrm>
              <a:off x="5003800" y="362128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5" name="Cube 174"/>
            <p:cNvSpPr/>
            <p:nvPr/>
          </p:nvSpPr>
          <p:spPr>
            <a:xfrm>
              <a:off x="5003800" y="325476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6" name="Cube 435"/>
            <p:cNvSpPr/>
            <p:nvPr/>
          </p:nvSpPr>
          <p:spPr>
            <a:xfrm>
              <a:off x="3733800" y="374828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0" name="Cube 439"/>
            <p:cNvSpPr/>
            <p:nvPr/>
          </p:nvSpPr>
          <p:spPr>
            <a:xfrm>
              <a:off x="3733800" y="338176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8" name="Cube 447"/>
            <p:cNvSpPr/>
            <p:nvPr/>
          </p:nvSpPr>
          <p:spPr>
            <a:xfrm>
              <a:off x="4114800" y="374828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0" name="Cube 459"/>
            <p:cNvSpPr/>
            <p:nvPr/>
          </p:nvSpPr>
          <p:spPr>
            <a:xfrm>
              <a:off x="4495800" y="374828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2" name="Cube 471"/>
            <p:cNvSpPr/>
            <p:nvPr/>
          </p:nvSpPr>
          <p:spPr>
            <a:xfrm>
              <a:off x="4876800" y="374828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6" name="Cube 475"/>
            <p:cNvSpPr/>
            <p:nvPr/>
          </p:nvSpPr>
          <p:spPr>
            <a:xfrm>
              <a:off x="4876800" y="3381760"/>
              <a:ext cx="518920" cy="518920"/>
            </a:xfrm>
            <a:prstGeom prst="cube">
              <a:avLst/>
            </a:prstGeom>
            <a:solidFill>
              <a:srgbClr val="0070C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 name="Group 4"/>
          <p:cNvGrpSpPr/>
          <p:nvPr/>
        </p:nvGrpSpPr>
        <p:grpSpPr>
          <a:xfrm>
            <a:off x="3733800" y="5388360"/>
            <a:ext cx="1788920" cy="1012440"/>
            <a:chOff x="3733800" y="5388360"/>
            <a:chExt cx="1788920" cy="1012440"/>
          </a:xfrm>
        </p:grpSpPr>
        <p:sp>
          <p:nvSpPr>
            <p:cNvPr id="84" name="Cube 83"/>
            <p:cNvSpPr/>
            <p:nvPr/>
          </p:nvSpPr>
          <p:spPr>
            <a:xfrm>
              <a:off x="3860800" y="57548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Cube 87"/>
            <p:cNvSpPr/>
            <p:nvPr/>
          </p:nvSpPr>
          <p:spPr>
            <a:xfrm>
              <a:off x="3860800" y="538836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Cube 95"/>
            <p:cNvSpPr/>
            <p:nvPr/>
          </p:nvSpPr>
          <p:spPr>
            <a:xfrm>
              <a:off x="4241800" y="57548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Cube 107"/>
            <p:cNvSpPr/>
            <p:nvPr/>
          </p:nvSpPr>
          <p:spPr>
            <a:xfrm>
              <a:off x="4622800" y="57548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2" name="Cube 171"/>
            <p:cNvSpPr/>
            <p:nvPr/>
          </p:nvSpPr>
          <p:spPr>
            <a:xfrm>
              <a:off x="5003800" y="57548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6" name="Cube 175"/>
            <p:cNvSpPr/>
            <p:nvPr/>
          </p:nvSpPr>
          <p:spPr>
            <a:xfrm>
              <a:off x="5003800" y="538836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7" name="Cube 436"/>
            <p:cNvSpPr/>
            <p:nvPr/>
          </p:nvSpPr>
          <p:spPr>
            <a:xfrm>
              <a:off x="3733800" y="58818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1" name="Cube 440"/>
            <p:cNvSpPr/>
            <p:nvPr/>
          </p:nvSpPr>
          <p:spPr>
            <a:xfrm>
              <a:off x="3733800" y="551536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9" name="Cube 448"/>
            <p:cNvSpPr/>
            <p:nvPr/>
          </p:nvSpPr>
          <p:spPr>
            <a:xfrm>
              <a:off x="4114800" y="58818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1" name="Cube 460"/>
            <p:cNvSpPr/>
            <p:nvPr/>
          </p:nvSpPr>
          <p:spPr>
            <a:xfrm>
              <a:off x="4495800" y="58818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3" name="Cube 472"/>
            <p:cNvSpPr/>
            <p:nvPr/>
          </p:nvSpPr>
          <p:spPr>
            <a:xfrm>
              <a:off x="4876800" y="5881880"/>
              <a:ext cx="518920" cy="518920"/>
            </a:xfrm>
            <a:prstGeom prst="cube">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7" name="Cube 476"/>
            <p:cNvSpPr/>
            <p:nvPr/>
          </p:nvSpPr>
          <p:spPr>
            <a:xfrm>
              <a:off x="4876800" y="5515360"/>
              <a:ext cx="518920" cy="518920"/>
            </a:xfrm>
            <a:prstGeom prst="cube">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50" name="TextBox 549"/>
          <p:cNvSpPr txBox="1"/>
          <p:nvPr/>
        </p:nvSpPr>
        <p:spPr>
          <a:xfrm>
            <a:off x="6822532" y="6642556"/>
            <a:ext cx="2321468" cy="215444"/>
          </a:xfrm>
          <a:prstGeom prst="rect">
            <a:avLst/>
          </a:prstGeom>
          <a:noFill/>
        </p:spPr>
        <p:txBody>
          <a:bodyPr wrap="none" rtlCol="0">
            <a:spAutoFit/>
          </a:bodyPr>
          <a:lstStyle/>
          <a:p>
            <a:pPr algn="r"/>
            <a:r>
              <a:rPr lang="en-US" sz="800" b="1" dirty="0" smtClean="0"/>
              <a:t>Find more resources at </a:t>
            </a:r>
            <a:r>
              <a:rPr lang="en-US" sz="800" b="1" dirty="0" smtClean="0">
                <a:hlinkClick r:id="rId2"/>
              </a:rPr>
              <a:t>www.stevewyborney.com</a:t>
            </a:r>
            <a:r>
              <a:rPr lang="en-US" sz="800" b="1" dirty="0" smtClean="0"/>
              <a:t> </a:t>
            </a:r>
            <a:endParaRPr lang="en-US" sz="800" b="1" dirty="0"/>
          </a:p>
        </p:txBody>
      </p:sp>
      <p:sp>
        <p:nvSpPr>
          <p:cNvPr id="53" name="Rectangle 52"/>
          <p:cNvSpPr/>
          <p:nvPr/>
        </p:nvSpPr>
        <p:spPr>
          <a:xfrm>
            <a:off x="76200" y="76200"/>
            <a:ext cx="8991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4:  </a:t>
            </a:r>
            <a:r>
              <a:rPr lang="en-US" sz="1000" dirty="0" smtClean="0">
                <a:solidFill>
                  <a:schemeClr val="tx1"/>
                </a:solidFill>
              </a:rPr>
              <a:t>(Circle the top structure)  Which descriptions match this structure?  (Draw lines to those descriptions and circle them.)</a:t>
            </a:r>
          </a:p>
          <a:p>
            <a:endParaRPr lang="en-US" sz="1000" dirty="0" smtClean="0">
              <a:solidFill>
                <a:schemeClr val="tx1"/>
              </a:solidFill>
            </a:endParaRPr>
          </a:p>
        </p:txBody>
      </p:sp>
      <p:sp>
        <p:nvSpPr>
          <p:cNvPr id="56" name="Rectangle 55"/>
          <p:cNvSpPr/>
          <p:nvPr/>
        </p:nvSpPr>
        <p:spPr>
          <a:xfrm>
            <a:off x="76200" y="76200"/>
            <a:ext cx="8991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4: </a:t>
            </a:r>
            <a:r>
              <a:rPr lang="en-US" sz="1000" dirty="0" smtClean="0">
                <a:solidFill>
                  <a:schemeClr val="tx1"/>
                </a:solidFill>
              </a:rPr>
              <a:t>(Leave the descriptions circled, but erase the lines and erase the circle around the structure.) </a:t>
            </a:r>
          </a:p>
          <a:p>
            <a:r>
              <a:rPr lang="en-US" sz="1000" dirty="0" smtClean="0">
                <a:solidFill>
                  <a:schemeClr val="tx1"/>
                </a:solidFill>
              </a:rPr>
              <a:t>(Now draw lines that connect the circled descriptions to each other and ask…)  How are these related to each other?</a:t>
            </a:r>
            <a:endParaRPr lang="en-US" sz="1000" dirty="0">
              <a:solidFill>
                <a:schemeClr val="tx1"/>
              </a:solidFill>
            </a:endParaRPr>
          </a:p>
        </p:txBody>
      </p:sp>
      <p:sp>
        <p:nvSpPr>
          <p:cNvPr id="57" name="Rectangle 56"/>
          <p:cNvSpPr/>
          <p:nvPr/>
        </p:nvSpPr>
        <p:spPr>
          <a:xfrm>
            <a:off x="76200" y="76200"/>
            <a:ext cx="8991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4:  </a:t>
            </a:r>
            <a:r>
              <a:rPr lang="en-US" sz="1000" dirty="0" smtClean="0">
                <a:solidFill>
                  <a:schemeClr val="tx1"/>
                </a:solidFill>
              </a:rPr>
              <a:t>(Erase all the writing.  Circle the middle structure and repeat.)</a:t>
            </a:r>
            <a:endParaRPr lang="en-US" sz="1000" dirty="0">
              <a:solidFill>
                <a:schemeClr val="tx1"/>
              </a:solidFill>
            </a:endParaRPr>
          </a:p>
        </p:txBody>
      </p:sp>
      <p:sp>
        <p:nvSpPr>
          <p:cNvPr id="58" name="Rectangle 57"/>
          <p:cNvSpPr/>
          <p:nvPr/>
        </p:nvSpPr>
        <p:spPr>
          <a:xfrm>
            <a:off x="76200" y="76200"/>
            <a:ext cx="8991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smtClean="0">
                <a:solidFill>
                  <a:schemeClr val="tx1"/>
                </a:solidFill>
              </a:rPr>
              <a:t>STEP 4:  </a:t>
            </a:r>
            <a:r>
              <a:rPr lang="en-US" sz="1000" dirty="0" smtClean="0">
                <a:solidFill>
                  <a:schemeClr val="tx1"/>
                </a:solidFill>
              </a:rPr>
              <a:t>(Erase all the writing.  Circle the </a:t>
            </a:r>
            <a:r>
              <a:rPr lang="en-US" sz="1000" dirty="0">
                <a:solidFill>
                  <a:schemeClr val="tx1"/>
                </a:solidFill>
              </a:rPr>
              <a:t>bottom structure and repeat.)</a:t>
            </a:r>
          </a:p>
        </p:txBody>
      </p:sp>
    </p:spTree>
    <p:extLst>
      <p:ext uri="{BB962C8B-B14F-4D97-AF65-F5344CB8AC3E}">
        <p14:creationId xmlns:p14="http://schemas.microsoft.com/office/powerpoint/2010/main" val="643523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500"/>
                                        <p:tgtEl>
                                          <p:spTgt spid="5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fade">
                                      <p:cBhvr>
                                        <p:cTn id="12" dur="500"/>
                                        <p:tgtEl>
                                          <p:spTgt spid="5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7"/>
                                        </p:tgtEl>
                                        <p:attrNameLst>
                                          <p:attrName>style.visibility</p:attrName>
                                        </p:attrNameLst>
                                      </p:cBhvr>
                                      <p:to>
                                        <p:strVal val="visible"/>
                                      </p:to>
                                    </p:set>
                                    <p:animEffect transition="in" filter="fade">
                                      <p:cBhvr>
                                        <p:cTn id="17" dur="500"/>
                                        <p:tgtEl>
                                          <p:spTgt spid="5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8"/>
                                        </p:tgtEl>
                                        <p:attrNameLst>
                                          <p:attrName>style.visibility</p:attrName>
                                        </p:attrNameLst>
                                      </p:cBhvr>
                                      <p:to>
                                        <p:strVal val="visible"/>
                                      </p:to>
                                    </p:set>
                                    <p:animEffect transition="in" filter="fade">
                                      <p:cBhvr>
                                        <p:cTn id="22"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6" grpId="0" animBg="1"/>
      <p:bldP spid="57" grpId="0" animBg="1"/>
      <p:bldP spid="5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Steve Wyborney\Desktop\Blog Post Pics and email too\Clipboard Dice.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25586" y="457200"/>
            <a:ext cx="1492827" cy="1119620"/>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2421515"/>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3393946"/>
            <a:ext cx="1519968" cy="430887"/>
          </a:xfrm>
          <a:prstGeom prst="rect">
            <a:avLst/>
          </a:prstGeom>
          <a:noFill/>
        </p:spPr>
        <p:txBody>
          <a:bodyPr wrap="none" rtlCol="0">
            <a:spAutoFit/>
          </a:bodyPr>
          <a:lstStyle/>
          <a:p>
            <a:pPr algn="ctr"/>
            <a:r>
              <a:rPr lang="en-US" sz="1100" b="1" dirty="0" smtClean="0">
                <a:hlinkClick r:id=""/>
              </a:rPr>
              <a:t>80 Cube Conversations</a:t>
            </a:r>
          </a:p>
          <a:p>
            <a:pPr algn="ctr"/>
            <a:r>
              <a:rPr lang="en-US" sz="1100" b="1" dirty="0" smtClean="0">
                <a:hlinkClick r:id=""/>
              </a:rPr>
              <a:t>Lessons</a:t>
            </a:r>
            <a:endParaRPr lang="en-US" sz="1100" b="1" dirty="0" smtClean="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2423162"/>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2393421"/>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2421515"/>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3324128"/>
            <a:ext cx="1217000" cy="430887"/>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2421515"/>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352801" y="3359251"/>
            <a:ext cx="1008609" cy="600164"/>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20 Fraction </a:t>
            </a:r>
          </a:p>
          <a:p>
            <a:pPr algn="ctr"/>
            <a:r>
              <a:rPr lang="en-US" sz="1100" b="1" dirty="0" smtClean="0">
                <a:hlinkClick r:id=""/>
              </a:rPr>
              <a:t>Splat! Lessons</a:t>
            </a:r>
            <a:endParaRPr lang="en-US" sz="1100" b="1" dirty="0"/>
          </a:p>
        </p:txBody>
      </p:sp>
      <p:sp>
        <p:nvSpPr>
          <p:cNvPr id="19" name="TextBox 18"/>
          <p:cNvSpPr txBox="1"/>
          <p:nvPr/>
        </p:nvSpPr>
        <p:spPr>
          <a:xfrm>
            <a:off x="381000" y="1964315"/>
            <a:ext cx="4141968" cy="307777"/>
          </a:xfrm>
          <a:prstGeom prst="rect">
            <a:avLst/>
          </a:prstGeom>
          <a:noFill/>
        </p:spPr>
        <p:txBody>
          <a:bodyPr wrap="none" rtlCol="0">
            <a:spAutoFit/>
          </a:bodyPr>
          <a:lstStyle/>
          <a:p>
            <a:r>
              <a:rPr lang="en-US" sz="1400" b="1" dirty="0" smtClean="0"/>
              <a:t>More Free, Downloadable Resources From Blog Posts</a:t>
            </a:r>
            <a:endParaRPr lang="en-US" sz="1400" b="1" dirty="0"/>
          </a:p>
        </p:txBody>
      </p:sp>
      <p:sp>
        <p:nvSpPr>
          <p:cNvPr id="20" name="TextBox 19">
            <a:hlinkClick r:id="rId14"/>
          </p:cNvPr>
          <p:cNvSpPr txBox="1"/>
          <p:nvPr/>
        </p:nvSpPr>
        <p:spPr>
          <a:xfrm>
            <a:off x="7776260" y="3324129"/>
            <a:ext cx="1189748" cy="600164"/>
          </a:xfrm>
          <a:prstGeom prst="rect">
            <a:avLst/>
          </a:prstGeom>
          <a:noFill/>
        </p:spPr>
        <p:txBody>
          <a:bodyPr wrap="none" rtlCol="0">
            <a:spAutoFit/>
          </a:bodyPr>
          <a:lstStyle/>
          <a:p>
            <a:pPr algn="ctr"/>
            <a:r>
              <a:rPr lang="en-US" sz="1100" b="1" dirty="0" smtClean="0">
                <a:hlinkClick r:id=""/>
              </a:rPr>
              <a:t>20 Days of </a:t>
            </a:r>
          </a:p>
          <a:p>
            <a:pPr algn="ctr"/>
            <a:r>
              <a:rPr lang="en-US" sz="1100" b="1" dirty="0" smtClean="0">
                <a:hlinkClick r:id=""/>
              </a:rPr>
              <a:t>Number Sense </a:t>
            </a:r>
          </a:p>
          <a:p>
            <a:pPr algn="ctr"/>
            <a:r>
              <a:rPr lang="en-US" sz="1100" b="1" dirty="0" smtClean="0">
                <a:hlinkClick r:id=""/>
              </a:rPr>
              <a:t>&amp; Rich Math Talk</a:t>
            </a:r>
            <a:endParaRPr lang="en-US" sz="1100" b="1" dirty="0" smtClean="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2424134"/>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590561" y="3438436"/>
            <a:ext cx="1402706" cy="600164"/>
          </a:xfrm>
          <a:prstGeom prst="rect">
            <a:avLst/>
          </a:prstGeom>
          <a:noFill/>
        </p:spPr>
        <p:txBody>
          <a:bodyPr wrap="square" rtlCol="0">
            <a:spAutoFit/>
          </a:bodyPr>
          <a:lstStyle/>
          <a:p>
            <a:pPr algn="ctr"/>
            <a:r>
              <a:rPr lang="en-US" sz="1100" b="1" dirty="0" smtClean="0">
                <a:hlinkClick r:id="rId17"/>
              </a:rPr>
              <a:t>The Original 40 Estimation Clipboard Sets</a:t>
            </a:r>
            <a:endParaRPr lang="en-US" sz="1100" b="1" dirty="0" smtClean="0"/>
          </a:p>
        </p:txBody>
      </p:sp>
      <p:cxnSp>
        <p:nvCxnSpPr>
          <p:cNvPr id="6" name="Straight Connector 5"/>
          <p:cNvCxnSpPr/>
          <p:nvPr/>
        </p:nvCxnSpPr>
        <p:spPr>
          <a:xfrm>
            <a:off x="0" y="1905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4019238"/>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4637362"/>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3335915"/>
            <a:ext cx="1192955" cy="261610"/>
          </a:xfrm>
          <a:prstGeom prst="rect">
            <a:avLst/>
          </a:prstGeom>
          <a:noFill/>
        </p:spPr>
        <p:txBody>
          <a:bodyPr wrap="none" rtlCol="0">
            <a:spAutoFit/>
          </a:bodyPr>
          <a:lstStyle/>
          <a:p>
            <a:pPr algn="ctr"/>
            <a:r>
              <a:rPr lang="en-US" sz="1100" b="1" dirty="0" smtClean="0">
                <a:hlinkClick r:id="rId6"/>
              </a:rPr>
              <a:t>51 </a:t>
            </a:r>
            <a:r>
              <a:rPr lang="en-US" sz="1100" b="1" dirty="0" err="1" smtClean="0">
                <a:hlinkClick r:id="rId6"/>
              </a:rPr>
              <a:t>Esti</a:t>
            </a:r>
            <a:r>
              <a:rPr lang="en-US" sz="1100" b="1" dirty="0" smtClean="0">
                <a:hlinkClick r:id="rId6"/>
              </a:rPr>
              <a:t>-Mysteries</a:t>
            </a:r>
            <a:endParaRPr lang="en-US" sz="1100" b="1" dirty="0" smtClean="0"/>
          </a:p>
        </p:txBody>
      </p:sp>
      <p:pic>
        <p:nvPicPr>
          <p:cNvPr id="2051" name="Picture 3"/>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981200" y="5724108"/>
            <a:ext cx="340971" cy="314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7" name="TextBox 36"/>
          <p:cNvSpPr txBox="1"/>
          <p:nvPr/>
        </p:nvSpPr>
        <p:spPr>
          <a:xfrm>
            <a:off x="0" y="4057233"/>
            <a:ext cx="4953000" cy="2800767"/>
          </a:xfrm>
          <a:prstGeom prst="rect">
            <a:avLst/>
          </a:prstGeom>
          <a:noFill/>
        </p:spPr>
        <p:txBody>
          <a:bodyPr wrap="square" rtlCol="0">
            <a:spAutoFit/>
          </a:bodyPr>
          <a:lstStyle/>
          <a:p>
            <a:r>
              <a:rPr lang="en-US" sz="1100" b="1" dirty="0" smtClean="0"/>
              <a:t>To Access The Multiplication Course…</a:t>
            </a:r>
          </a:p>
          <a:p>
            <a:endParaRPr lang="en-US" sz="1100" b="1" dirty="0" smtClean="0"/>
          </a:p>
          <a:p>
            <a:pPr marL="342900" indent="-342900">
              <a:buAutoNum type="arabicPeriod"/>
            </a:pPr>
            <a:r>
              <a:rPr lang="en-US" sz="1100" b="1" dirty="0" smtClean="0"/>
              <a:t>Click </a:t>
            </a:r>
            <a:r>
              <a:rPr lang="en-US" sz="1200" b="1" dirty="0" smtClean="0">
                <a:hlinkClick r:id="rId18"/>
              </a:rPr>
              <a:t>here</a:t>
            </a:r>
            <a:r>
              <a:rPr lang="en-US" sz="1200" b="1" dirty="0"/>
              <a:t> </a:t>
            </a:r>
            <a:r>
              <a:rPr lang="en-US" sz="1100" b="1" dirty="0" smtClean="0"/>
              <a:t>to see the chapter playlists on my YouTube channel.</a:t>
            </a:r>
          </a:p>
          <a:p>
            <a:pPr marL="342900" indent="-342900">
              <a:buAutoNum type="arabicPeriod"/>
            </a:pPr>
            <a:r>
              <a:rPr lang="en-US" sz="1100" b="1" dirty="0"/>
              <a:t>C</a:t>
            </a:r>
            <a:r>
              <a:rPr lang="en-US" sz="1100" b="1" dirty="0" smtClean="0"/>
              <a:t>lick on “sort by” (on the right side) and choose </a:t>
            </a:r>
            <a:r>
              <a:rPr lang="en-US" sz="1100" b="1" i="1" u="sng" dirty="0" smtClean="0"/>
              <a:t>Date created (oldest)</a:t>
            </a:r>
          </a:p>
          <a:p>
            <a:pPr marL="342900" indent="-342900">
              <a:buAutoNum type="arabicPeriod"/>
            </a:pPr>
            <a:r>
              <a:rPr lang="en-US" sz="1100" b="1" dirty="0" smtClean="0"/>
              <a:t>You’ll see all 12 chapters in the course.</a:t>
            </a:r>
          </a:p>
          <a:p>
            <a:pPr marL="342900" indent="-342900">
              <a:buAutoNum type="arabicPeriod"/>
            </a:pPr>
            <a:endParaRPr lang="en-US" sz="1100" b="1" dirty="0"/>
          </a:p>
          <a:p>
            <a:r>
              <a:rPr lang="en-US" sz="1100" b="1" dirty="0" smtClean="0"/>
              <a:t>Tips for Using the Multiplication Course</a:t>
            </a:r>
          </a:p>
          <a:p>
            <a:endParaRPr lang="en-US" sz="1100" b="1" dirty="0" smtClean="0"/>
          </a:p>
          <a:p>
            <a:pPr marL="171450" indent="-171450">
              <a:buFont typeface="Arial" panose="020B0604020202020204" pitchFamily="34" charset="0"/>
              <a:buChar char="•"/>
            </a:pPr>
            <a:r>
              <a:rPr lang="en-US" sz="1100" b="1" dirty="0" smtClean="0"/>
              <a:t>When looking at playlists, click on the words “View Full Playlist” instead of the thumbnail or the chapter title.</a:t>
            </a:r>
          </a:p>
          <a:p>
            <a:pPr marL="171450" indent="-171450">
              <a:buFont typeface="Arial" panose="020B0604020202020204" pitchFamily="34" charset="0"/>
              <a:buChar char="•"/>
            </a:pPr>
            <a:r>
              <a:rPr lang="en-US" sz="1100" b="1" dirty="0" smtClean="0"/>
              <a:t>Then click on the share button. </a:t>
            </a:r>
          </a:p>
          <a:p>
            <a:pPr marL="171450" indent="-171450">
              <a:buFont typeface="Arial" panose="020B0604020202020204" pitchFamily="34" charset="0"/>
              <a:buChar char="•"/>
            </a:pPr>
            <a:r>
              <a:rPr lang="en-US" sz="1100" b="1" dirty="0" smtClean="0"/>
              <a:t>Copy the link and send it to your class.</a:t>
            </a:r>
          </a:p>
          <a:p>
            <a:pPr marL="171450" indent="-171450">
              <a:buFont typeface="Arial" panose="020B0604020202020204" pitchFamily="34" charset="0"/>
              <a:buChar char="•"/>
            </a:pPr>
            <a:r>
              <a:rPr lang="en-US" sz="1100" b="1" dirty="0" smtClean="0"/>
              <a:t>Begin with 1 lesson (1 video) per day and then adjust the pacing to meet the needs of your class.</a:t>
            </a:r>
          </a:p>
          <a:p>
            <a:endParaRPr lang="en-US" sz="1100" b="1" dirty="0"/>
          </a:p>
          <a:p>
            <a:r>
              <a:rPr lang="en-US" sz="1100" b="1" dirty="0" smtClean="0"/>
              <a:t>For more information read the blog post about The Multiplication Course </a:t>
            </a:r>
            <a:r>
              <a:rPr lang="en-US" sz="1100" b="1" dirty="0" smtClean="0">
                <a:hlinkClick r:id="rId21"/>
              </a:rPr>
              <a:t>here</a:t>
            </a:r>
            <a:r>
              <a:rPr lang="en-US" sz="1100" b="1" dirty="0" smtClean="0"/>
              <a:t>. </a:t>
            </a:r>
            <a:endParaRPr lang="en-US" sz="1100" b="1" dirty="0"/>
          </a:p>
        </p:txBody>
      </p:sp>
      <p:pic>
        <p:nvPicPr>
          <p:cNvPr id="2052" name="Picture 4" descr="C:\Users\Steve Wyborney\Desktop\STEVES Esti-Mystery Clue Toolkit and Templates FALL 2020.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790230" y="480370"/>
            <a:ext cx="1492826" cy="1119620"/>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714030" y="1581195"/>
            <a:ext cx="1762470" cy="276999"/>
          </a:xfrm>
          <a:prstGeom prst="rect">
            <a:avLst/>
          </a:prstGeom>
          <a:noFill/>
        </p:spPr>
        <p:txBody>
          <a:bodyPr wrap="none" rtlCol="0">
            <a:spAutoFit/>
          </a:bodyPr>
          <a:lstStyle/>
          <a:p>
            <a:r>
              <a:rPr lang="en-US" sz="1200" b="1" dirty="0" smtClean="0"/>
              <a:t>November  1 – January 8</a:t>
            </a:r>
            <a:endParaRPr lang="en-US" sz="1200" b="1" dirty="0"/>
          </a:p>
        </p:txBody>
      </p:sp>
      <p:cxnSp>
        <p:nvCxnSpPr>
          <p:cNvPr id="25" name="Straight Connector 24"/>
          <p:cNvCxnSpPr/>
          <p:nvPr/>
        </p:nvCxnSpPr>
        <p:spPr>
          <a:xfrm>
            <a:off x="3048000" y="0"/>
            <a:ext cx="0" cy="1905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074581" y="5091"/>
            <a:ext cx="3048000" cy="400110"/>
          </a:xfrm>
          <a:prstGeom prst="rect">
            <a:avLst/>
          </a:prstGeom>
          <a:noFill/>
        </p:spPr>
        <p:txBody>
          <a:bodyPr wrap="square" rtlCol="0">
            <a:spAutoFit/>
          </a:bodyPr>
          <a:lstStyle/>
          <a:p>
            <a:pPr algn="ctr"/>
            <a:r>
              <a:rPr lang="en-US" sz="1000" b="1" dirty="0" smtClean="0">
                <a:hlinkClick r:id="rId2"/>
              </a:rPr>
              <a:t>Part 2 - New </a:t>
            </a:r>
            <a:r>
              <a:rPr lang="en-US" sz="1000" b="1" dirty="0" err="1" smtClean="0">
                <a:hlinkClick r:id="rId2"/>
              </a:rPr>
              <a:t>Esti</a:t>
            </a:r>
            <a:r>
              <a:rPr lang="en-US" sz="1000" b="1" dirty="0" smtClean="0">
                <a:hlinkClick r:id="rId2"/>
              </a:rPr>
              <a:t>-Mysteries and </a:t>
            </a:r>
            <a:r>
              <a:rPr lang="en-US" sz="1000" b="1" dirty="0" smtClean="0">
                <a:hlinkClick r:id=""/>
              </a:rPr>
              <a:t>Number Sense Resources Every </a:t>
            </a:r>
            <a:r>
              <a:rPr lang="en-US" sz="1000" b="1" dirty="0" smtClean="0">
                <a:hlinkClick r:id="rId2"/>
              </a:rPr>
              <a:t>Day for the Rest </a:t>
            </a:r>
            <a:r>
              <a:rPr lang="en-US" sz="1000" b="1" dirty="0" smtClean="0">
                <a:hlinkClick r:id=""/>
              </a:rPr>
              <a:t>of the School Year</a:t>
            </a:r>
            <a:endParaRPr lang="en-US" sz="1000" b="1" dirty="0"/>
          </a:p>
        </p:txBody>
      </p:sp>
      <p:sp>
        <p:nvSpPr>
          <p:cNvPr id="32" name="TextBox 31"/>
          <p:cNvSpPr txBox="1"/>
          <p:nvPr/>
        </p:nvSpPr>
        <p:spPr>
          <a:xfrm>
            <a:off x="3669108" y="1581195"/>
            <a:ext cx="1817292" cy="276999"/>
          </a:xfrm>
          <a:prstGeom prst="rect">
            <a:avLst/>
          </a:prstGeom>
          <a:noFill/>
        </p:spPr>
        <p:txBody>
          <a:bodyPr wrap="none" rtlCol="0">
            <a:spAutoFit/>
          </a:bodyPr>
          <a:lstStyle/>
          <a:p>
            <a:r>
              <a:rPr lang="en-US" sz="1200" b="1" dirty="0" smtClean="0"/>
              <a:t>January 11 – February 26 </a:t>
            </a:r>
            <a:endParaRPr lang="en-US" sz="1200" b="1" dirty="0"/>
          </a:p>
        </p:txBody>
      </p:sp>
      <p:pic>
        <p:nvPicPr>
          <p:cNvPr id="3" name="Picture 2" descr="C:\Users\Steve Wyborney\Desktop\Blog Post Pics and email too\Part 3 Feature Pic.jpg">
            <a:hlinkClick r:id="rId24"/>
          </p:cNvPr>
          <p:cNvPicPr>
            <a:picLocks noChangeAspect="1" noChangeArrowheads="1"/>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6796988" y="467025"/>
            <a:ext cx="1485560" cy="1114170"/>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0" y="5091"/>
            <a:ext cx="3217092" cy="400110"/>
          </a:xfrm>
          <a:prstGeom prst="rect">
            <a:avLst/>
          </a:prstGeom>
          <a:noFill/>
        </p:spPr>
        <p:txBody>
          <a:bodyPr wrap="square" rtlCol="0">
            <a:spAutoFit/>
          </a:bodyPr>
          <a:lstStyle/>
          <a:p>
            <a:pPr algn="ctr"/>
            <a:r>
              <a:rPr lang="en-US" sz="1000" b="1" dirty="0" smtClean="0">
                <a:hlinkClick r:id="rId22"/>
              </a:rPr>
              <a:t>New </a:t>
            </a:r>
            <a:r>
              <a:rPr lang="en-US" sz="1000" b="1" dirty="0" err="1" smtClean="0">
                <a:hlinkClick r:id="rId22"/>
              </a:rPr>
              <a:t>Esti</a:t>
            </a:r>
            <a:r>
              <a:rPr lang="en-US" sz="1000" b="1" dirty="0" smtClean="0">
                <a:hlinkClick r:id="rId22"/>
              </a:rPr>
              <a:t>-Mysteries and </a:t>
            </a:r>
            <a:r>
              <a:rPr lang="en-US" sz="1000" b="1" dirty="0" smtClean="0">
                <a:hlinkClick r:id=""/>
              </a:rPr>
              <a:t>Number Sense Resources </a:t>
            </a:r>
          </a:p>
          <a:p>
            <a:pPr algn="ctr"/>
            <a:r>
              <a:rPr lang="en-US" sz="1000" b="1" dirty="0" smtClean="0">
                <a:hlinkClick r:id=""/>
              </a:rPr>
              <a:t>Every </a:t>
            </a:r>
            <a:r>
              <a:rPr lang="en-US" sz="1000" b="1" dirty="0" smtClean="0">
                <a:hlinkClick r:id="rId22"/>
              </a:rPr>
              <a:t>Day for the Rest </a:t>
            </a:r>
            <a:r>
              <a:rPr lang="en-US" sz="1000" b="1" dirty="0" smtClean="0">
                <a:hlinkClick r:id=""/>
              </a:rPr>
              <a:t>of the School Year</a:t>
            </a:r>
            <a:endParaRPr lang="en-US" sz="1000" b="1" dirty="0"/>
          </a:p>
        </p:txBody>
      </p:sp>
      <p:cxnSp>
        <p:nvCxnSpPr>
          <p:cNvPr id="48" name="Straight Connector 47"/>
          <p:cNvCxnSpPr/>
          <p:nvPr/>
        </p:nvCxnSpPr>
        <p:spPr>
          <a:xfrm>
            <a:off x="6096000" y="0"/>
            <a:ext cx="0" cy="1905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6877962" y="1581195"/>
            <a:ext cx="1343188" cy="276999"/>
          </a:xfrm>
          <a:prstGeom prst="rect">
            <a:avLst/>
          </a:prstGeom>
          <a:noFill/>
        </p:spPr>
        <p:txBody>
          <a:bodyPr wrap="none" rtlCol="0">
            <a:spAutoFit/>
          </a:bodyPr>
          <a:lstStyle/>
          <a:p>
            <a:pPr algn="ctr"/>
            <a:r>
              <a:rPr lang="en-US" sz="1200" b="1" dirty="0" smtClean="0"/>
              <a:t>March 1 - ongoing</a:t>
            </a:r>
            <a:endParaRPr lang="en-US" sz="1200" b="1" dirty="0"/>
          </a:p>
        </p:txBody>
      </p:sp>
      <p:sp>
        <p:nvSpPr>
          <p:cNvPr id="51" name="TextBox 50"/>
          <p:cNvSpPr txBox="1"/>
          <p:nvPr/>
        </p:nvSpPr>
        <p:spPr>
          <a:xfrm>
            <a:off x="6096000" y="-19110"/>
            <a:ext cx="3048000" cy="400110"/>
          </a:xfrm>
          <a:prstGeom prst="rect">
            <a:avLst/>
          </a:prstGeom>
          <a:noFill/>
        </p:spPr>
        <p:txBody>
          <a:bodyPr wrap="square" rtlCol="0">
            <a:spAutoFit/>
          </a:bodyPr>
          <a:lstStyle/>
          <a:p>
            <a:pPr algn="ctr"/>
            <a:r>
              <a:rPr lang="en-US" sz="1000" b="1" dirty="0" smtClean="0">
                <a:hlinkClick r:id="rId24"/>
              </a:rPr>
              <a:t>Part 3 - New </a:t>
            </a:r>
            <a:r>
              <a:rPr lang="en-US" sz="1000" b="1" dirty="0" err="1" smtClean="0">
                <a:hlinkClick r:id="rId24"/>
              </a:rPr>
              <a:t>Esti</a:t>
            </a:r>
            <a:r>
              <a:rPr lang="en-US" sz="1000" b="1" dirty="0" smtClean="0">
                <a:hlinkClick r:id="rId24"/>
              </a:rPr>
              <a:t>-Mysteries and Number Sense Resources Every Day for the Rest of the School Year</a:t>
            </a:r>
            <a:endParaRPr lang="en-US" sz="1000" b="1" dirty="0"/>
          </a:p>
        </p:txBody>
      </p:sp>
    </p:spTree>
    <p:extLst>
      <p:ext uri="{BB962C8B-B14F-4D97-AF65-F5344CB8AC3E}">
        <p14:creationId xmlns:p14="http://schemas.microsoft.com/office/powerpoint/2010/main" val="24593154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7341</TotalTime>
  <Words>2116</Words>
  <Application>Microsoft Office PowerPoint</Application>
  <PresentationFormat>On-screen Show (4:3)</PresentationFormat>
  <Paragraphs>249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 Wyborney</cp:lastModifiedBy>
  <cp:revision>56</cp:revision>
  <dcterms:created xsi:type="dcterms:W3CDTF">2021-02-27T15:44:34Z</dcterms:created>
  <dcterms:modified xsi:type="dcterms:W3CDTF">2021-03-14T16:19:09Z</dcterms:modified>
</cp:coreProperties>
</file>