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83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2FEE6-ECFB-4167-B702-F3781D7BCD4A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C6312-8C16-44A8-8BC3-00D60876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0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64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4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1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9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68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3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4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6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3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1DBE-C326-4844-8DB5-D826D6CAAA8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3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81DBE-C326-4844-8DB5-D826D6CAAA8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8CE93-4A7F-4A59-80AF-10DEEE34D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1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zPby1HUSQs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evewyborney.com/?p=1891" TargetMode="External"/><Relationship Id="rId13" Type="http://schemas.openxmlformats.org/officeDocument/2006/relationships/image" Target="../media/image7.jpeg"/><Relationship Id="rId18" Type="http://schemas.openxmlformats.org/officeDocument/2006/relationships/hyperlink" Target="https://www.youtube.com/c/SteveWyborneyMath/playlists?view=1&amp;sort=da&amp;flow=grid" TargetMode="External"/><Relationship Id="rId3" Type="http://schemas.openxmlformats.org/officeDocument/2006/relationships/image" Target="../media/image2.jpeg"/><Relationship Id="rId21" Type="http://schemas.openxmlformats.org/officeDocument/2006/relationships/hyperlink" Target="https://stevewyborney.com/2020/08/the-multiplication-course-by-steve-wyborney/" TargetMode="External"/><Relationship Id="rId7" Type="http://schemas.openxmlformats.org/officeDocument/2006/relationships/image" Target="../media/image4.jpeg"/><Relationship Id="rId12" Type="http://schemas.openxmlformats.org/officeDocument/2006/relationships/hyperlink" Target="http://www.stevewyborney.com/?p=1028" TargetMode="External"/><Relationship Id="rId17" Type="http://schemas.openxmlformats.org/officeDocument/2006/relationships/hyperlink" Target="https://stevewyborney.com/2018/04/the-estimation-clipboard/" TargetMode="External"/><Relationship Id="rId2" Type="http://schemas.openxmlformats.org/officeDocument/2006/relationships/hyperlink" Target="https://stevewyborney.com/2021/01/part-2-new-esti-mysteries-and-number-sense-resources-every-day-for-the-rest-of-the-school-year/" TargetMode="External"/><Relationship Id="rId16" Type="http://schemas.openxmlformats.org/officeDocument/2006/relationships/image" Target="../media/image8.jpe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evewyborney.com/2019/09/51-esti-mysteries/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www.stevewyborney.com/?p=1483" TargetMode="External"/><Relationship Id="rId23" Type="http://schemas.openxmlformats.org/officeDocument/2006/relationships/image" Target="../media/image11.jpeg"/><Relationship Id="rId10" Type="http://schemas.openxmlformats.org/officeDocument/2006/relationships/hyperlink" Target="http://www.stevewyborney.com/?p=893" TargetMode="External"/><Relationship Id="rId19" Type="http://schemas.openxmlformats.org/officeDocument/2006/relationships/image" Target="../media/image9.pn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s://stevewyborney.com/2019/02/20-days-of-number-sense-rich-math-talk/" TargetMode="External"/><Relationship Id="rId22" Type="http://schemas.openxmlformats.org/officeDocument/2006/relationships/hyperlink" Target="https://stevewyborney.com/2020/11/new-esti-mysteries-and-number-sense-resources-every-day-for-the-rest-of-the-school-year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evewyborney.com/?p=1891" TargetMode="External"/><Relationship Id="rId13" Type="http://schemas.openxmlformats.org/officeDocument/2006/relationships/image" Target="../media/image7.jpeg"/><Relationship Id="rId18" Type="http://schemas.openxmlformats.org/officeDocument/2006/relationships/hyperlink" Target="https://www.youtube.com/c/SteveWyborneyMath/playlists?view=1&amp;sort=da&amp;flow=grid" TargetMode="External"/><Relationship Id="rId3" Type="http://schemas.openxmlformats.org/officeDocument/2006/relationships/image" Target="../media/image2.jpeg"/><Relationship Id="rId21" Type="http://schemas.openxmlformats.org/officeDocument/2006/relationships/hyperlink" Target="https://stevewyborney.com/2020/08/the-multiplication-course-by-steve-wyborney/" TargetMode="External"/><Relationship Id="rId7" Type="http://schemas.openxmlformats.org/officeDocument/2006/relationships/image" Target="../media/image4.jpeg"/><Relationship Id="rId12" Type="http://schemas.openxmlformats.org/officeDocument/2006/relationships/hyperlink" Target="http://www.stevewyborney.com/?p=1028" TargetMode="External"/><Relationship Id="rId17" Type="http://schemas.openxmlformats.org/officeDocument/2006/relationships/hyperlink" Target="https://stevewyborney.com/2018/04/the-estimation-clipboard/" TargetMode="External"/><Relationship Id="rId2" Type="http://schemas.openxmlformats.org/officeDocument/2006/relationships/hyperlink" Target="https://stevewyborney.com/2021/01/part-2-new-esti-mysteries-and-number-sense-resources-every-day-for-the-rest-of-the-school-year/" TargetMode="External"/><Relationship Id="rId16" Type="http://schemas.openxmlformats.org/officeDocument/2006/relationships/image" Target="../media/image8.jpe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evewyborney.com/2019/09/51-esti-mysteries/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www.stevewyborney.com/?p=1483" TargetMode="External"/><Relationship Id="rId23" Type="http://schemas.openxmlformats.org/officeDocument/2006/relationships/image" Target="../media/image11.jpeg"/><Relationship Id="rId10" Type="http://schemas.openxmlformats.org/officeDocument/2006/relationships/hyperlink" Target="http://www.stevewyborney.com/?p=893" TargetMode="External"/><Relationship Id="rId19" Type="http://schemas.openxmlformats.org/officeDocument/2006/relationships/image" Target="../media/image9.pn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s://stevewyborney.com/2019/02/20-days-of-number-sense-rich-math-talk/" TargetMode="External"/><Relationship Id="rId22" Type="http://schemas.openxmlformats.org/officeDocument/2006/relationships/hyperlink" Target="https://stevewyborney.com/2020/11/new-esti-mysteries-and-number-sense-resources-every-day-for-the-rest-of-the-school-yea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evewyborney.com/?p=1891" TargetMode="External"/><Relationship Id="rId13" Type="http://schemas.openxmlformats.org/officeDocument/2006/relationships/image" Target="../media/image7.jpeg"/><Relationship Id="rId18" Type="http://schemas.openxmlformats.org/officeDocument/2006/relationships/hyperlink" Target="https://www.youtube.com/c/SteveWyborneyMath/playlists?view=1&amp;sort=da&amp;flow=grid" TargetMode="External"/><Relationship Id="rId3" Type="http://schemas.openxmlformats.org/officeDocument/2006/relationships/image" Target="../media/image2.jpeg"/><Relationship Id="rId21" Type="http://schemas.openxmlformats.org/officeDocument/2006/relationships/hyperlink" Target="https://stevewyborney.com/2020/08/the-multiplication-course-by-steve-wyborney/" TargetMode="External"/><Relationship Id="rId7" Type="http://schemas.openxmlformats.org/officeDocument/2006/relationships/image" Target="../media/image4.jpeg"/><Relationship Id="rId12" Type="http://schemas.openxmlformats.org/officeDocument/2006/relationships/hyperlink" Target="http://www.stevewyborney.com/?p=1028" TargetMode="External"/><Relationship Id="rId17" Type="http://schemas.openxmlformats.org/officeDocument/2006/relationships/hyperlink" Target="https://stevewyborney.com/2018/04/the-estimation-clipboard/" TargetMode="External"/><Relationship Id="rId2" Type="http://schemas.openxmlformats.org/officeDocument/2006/relationships/hyperlink" Target="https://stevewyborney.com/2021/01/part-2-new-esti-mysteries-and-number-sense-resources-every-day-for-the-rest-of-the-school-year/" TargetMode="External"/><Relationship Id="rId16" Type="http://schemas.openxmlformats.org/officeDocument/2006/relationships/image" Target="../media/image8.jpe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evewyborney.com/2019/09/51-esti-mysteries/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www.stevewyborney.com/?p=1483" TargetMode="External"/><Relationship Id="rId23" Type="http://schemas.openxmlformats.org/officeDocument/2006/relationships/image" Target="../media/image11.jpeg"/><Relationship Id="rId10" Type="http://schemas.openxmlformats.org/officeDocument/2006/relationships/hyperlink" Target="http://www.stevewyborney.com/?p=893" TargetMode="External"/><Relationship Id="rId19" Type="http://schemas.openxmlformats.org/officeDocument/2006/relationships/image" Target="../media/image9.pn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s://stevewyborney.com/2019/02/20-days-of-number-sense-rich-math-talk/" TargetMode="External"/><Relationship Id="rId22" Type="http://schemas.openxmlformats.org/officeDocument/2006/relationships/hyperlink" Target="https://stevewyborney.com/2020/11/new-esti-mysteries-and-number-sense-resources-every-day-for-the-rest-of-the-school-year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8194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/>
              <a:t>Which set should I use?</a:t>
            </a:r>
          </a:p>
          <a:p>
            <a:pPr algn="l"/>
            <a:endParaRPr lang="en-US" sz="2000" b="1" dirty="0" smtClean="0"/>
          </a:p>
          <a:p>
            <a:pPr algn="l"/>
            <a:r>
              <a:rPr lang="en-US" sz="2000" b="1" dirty="0" smtClean="0"/>
              <a:t>“</a:t>
            </a:r>
            <a:r>
              <a:rPr lang="en-US" sz="2000" b="1" dirty="0" err="1" smtClean="0"/>
              <a:t>Esti</a:t>
            </a:r>
            <a:r>
              <a:rPr lang="en-US" sz="2000" b="1" dirty="0" smtClean="0"/>
              <a:t>-Mysteries are already working well for my class.”</a:t>
            </a:r>
          </a:p>
          <a:p>
            <a:pPr algn="l"/>
            <a:endParaRPr lang="en-US" sz="1800" b="1" dirty="0"/>
          </a:p>
          <a:p>
            <a:pPr algn="l"/>
            <a:r>
              <a:rPr lang="en-US" sz="1600" b="1" i="1" dirty="0" smtClean="0"/>
              <a:t>Use slides 2-7 if </a:t>
            </a:r>
            <a:r>
              <a:rPr lang="en-US" sz="1600" b="1" i="1" dirty="0" err="1" smtClean="0"/>
              <a:t>Esti</a:t>
            </a:r>
            <a:r>
              <a:rPr lang="en-US" sz="1600" b="1" i="1" dirty="0" smtClean="0"/>
              <a:t>-Mysteries are already working well for you.  </a:t>
            </a:r>
            <a:r>
              <a:rPr lang="en-US" sz="1600" dirty="0" smtClean="0"/>
              <a:t>These slides are exactly the same with no changes.  You’re students already have a way of writing down their estimates and are responding to each clue.  They may be using a digital platform to record their thinking, or are writing on paper, or are using a dry erase board or chart – or they have another way of responding to clues in writing.  You probably already notice that when students write down their estimate after each clue that it </a:t>
            </a:r>
            <a:r>
              <a:rPr lang="en-US" sz="1600" dirty="0"/>
              <a:t>helps to propel rich math talk </a:t>
            </a:r>
            <a:r>
              <a:rPr lang="en-US" sz="1600" dirty="0" smtClean="0"/>
              <a:t>and also builds anticipation for the next clue.  If this sounds familiar, then I recommend using slides 1-6. </a:t>
            </a:r>
          </a:p>
          <a:p>
            <a:pPr algn="l"/>
            <a:endParaRPr lang="en-US" sz="1800" dirty="0"/>
          </a:p>
          <a:p>
            <a:pPr algn="l"/>
            <a:r>
              <a:rPr lang="en-US" sz="1800" i="1" dirty="0" smtClean="0"/>
              <a:t>FURTHER OPTIONS FOR DISTANCE LEARNING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 dirty="0" smtClean="0"/>
              <a:t>“I need a chart for everyone to see, and I have a way to digitally write on it.”</a:t>
            </a:r>
            <a:endParaRPr lang="en-US" sz="2000" b="1" dirty="0"/>
          </a:p>
          <a:p>
            <a:pPr algn="l"/>
            <a:endParaRPr lang="en-US" sz="1600" b="1" dirty="0"/>
          </a:p>
          <a:p>
            <a:pPr algn="l"/>
            <a:r>
              <a:rPr lang="en-US" sz="1600" dirty="0"/>
              <a:t>Use slides </a:t>
            </a:r>
            <a:r>
              <a:rPr lang="en-US" sz="1600" dirty="0" smtClean="0"/>
              <a:t>8-13 if you simply need an embedded chart to write on during discussion. This may be particularly useful for distance learning if students do not have easy access to a chart.</a:t>
            </a:r>
            <a:r>
              <a:rPr lang="en-US" sz="1600" dirty="0"/>
              <a:t> </a:t>
            </a:r>
            <a:r>
              <a:rPr lang="en-US" sz="1600" dirty="0" smtClean="0"/>
              <a:t> Perhaps they don’t have a chart at home, or they may not be able to easily navigate between tabs to a digital chart.  You </a:t>
            </a:r>
            <a:r>
              <a:rPr lang="en-US" sz="1600" dirty="0"/>
              <a:t>can use a digital </a:t>
            </a:r>
            <a:r>
              <a:rPr lang="en-US" sz="1600" dirty="0" smtClean="0"/>
              <a:t>pen (such as a drawing feature) </a:t>
            </a:r>
            <a:r>
              <a:rPr lang="en-US" sz="1600" dirty="0"/>
              <a:t>to record ideas from </a:t>
            </a:r>
            <a:r>
              <a:rPr lang="en-US" sz="1600" dirty="0" smtClean="0"/>
              <a:t>student discussions and cross out numbers </a:t>
            </a:r>
            <a:r>
              <a:rPr lang="en-US" sz="1600" dirty="0"/>
              <a:t>for the whole class to </a:t>
            </a:r>
            <a:r>
              <a:rPr lang="en-US" sz="1600" dirty="0" smtClean="0"/>
              <a:t>see</a:t>
            </a:r>
            <a:r>
              <a:rPr lang="en-US" sz="1600" dirty="0"/>
              <a:t> </a:t>
            </a:r>
            <a:r>
              <a:rPr lang="en-US" sz="1600" dirty="0" smtClean="0"/>
              <a:t>at the same time.  </a:t>
            </a:r>
            <a:endParaRPr lang="en-US" sz="1600" dirty="0"/>
          </a:p>
          <a:p>
            <a:pPr algn="l"/>
            <a:endParaRPr lang="en-US" sz="2400" b="1" dirty="0"/>
          </a:p>
          <a:p>
            <a:pPr algn="l"/>
            <a:r>
              <a:rPr lang="en-US" sz="2000" b="1" dirty="0"/>
              <a:t>“I need a </a:t>
            </a:r>
            <a:r>
              <a:rPr lang="en-US" sz="2000" b="1" dirty="0" smtClean="0"/>
              <a:t>step-by-step animated chart that eliminates numbers after every clue.”</a:t>
            </a:r>
            <a:endParaRPr lang="en-US" sz="2000" b="1" dirty="0"/>
          </a:p>
          <a:p>
            <a:pPr algn="l"/>
            <a:r>
              <a:rPr lang="en-US" sz="1600" dirty="0"/>
              <a:t>Use slides </a:t>
            </a:r>
            <a:r>
              <a:rPr lang="en-US" sz="1600" dirty="0" smtClean="0"/>
              <a:t>14-19 if you want to see numbers disappear from the chart after every clue.  This may be helpful if you need a chart and don’t have an easy way to digitally write on the chart.  You can move forward and backward to see which clues eliminated which numbers.  </a:t>
            </a:r>
          </a:p>
        </p:txBody>
      </p:sp>
      <p:sp>
        <p:nvSpPr>
          <p:cNvPr id="2" name="Rectangle 1"/>
          <p:cNvSpPr/>
          <p:nvPr/>
        </p:nvSpPr>
        <p:spPr>
          <a:xfrm>
            <a:off x="5867400" y="76200"/>
            <a:ext cx="3200400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Watch this YouTube video for more information about the charts.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sz="1600" dirty="0" smtClean="0">
                <a:solidFill>
                  <a:schemeClr val="tx1"/>
                </a:solidFill>
                <a:hlinkClick r:id="rId2"/>
              </a:rPr>
              <a:t>youtu.be/pzPby1HUSQs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58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Steve Wyborney\Desktop\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1" y="-9332"/>
            <a:ext cx="4548187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29200" y="40385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29200" y="53339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is between 50 and 100.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is 1 less than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 </a:t>
            </a:r>
            <a:r>
              <a:rPr lang="en-US" sz="2000" b="1" dirty="0">
                <a:solidFill>
                  <a:schemeClr val="tx1"/>
                </a:solidFill>
              </a:rPr>
              <a:t>multiple of 5.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is not a multiple of 3.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029200" y="40386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#4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is not a square number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29200" y="5333999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#5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does not include the digits 7 or 8.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735044"/>
              </p:ext>
            </p:extLst>
          </p:nvPr>
        </p:nvGraphicFramePr>
        <p:xfrm>
          <a:off x="76200" y="4953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43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eve Wyborney\Desktop\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1" y="-9332"/>
            <a:ext cx="4548187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71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94 stars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20519" y="174586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Click to see the answer.</a:t>
            </a:r>
          </a:p>
        </p:txBody>
      </p:sp>
      <p:pic>
        <p:nvPicPr>
          <p:cNvPr id="10" name="Picture 2" descr="C:\Users\Steve Wyborney\Desktop\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1" y="-9332"/>
            <a:ext cx="4548187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296107" y="8763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Beginning.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04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eve Wyborney\Desktop\Blog Post Pics and email too\Clipboard D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606" y="152400"/>
            <a:ext cx="1739901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717" y="2057400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019800" y="3029831"/>
            <a:ext cx="1519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pic>
        <p:nvPicPr>
          <p:cNvPr id="30" name="Picture 29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9047"/>
            <a:ext cx="1217004" cy="91275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26" name="Picture 2" descr="C:\Users\Steve Wyborney\Desktop\20 Days Title Pic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2029306"/>
            <a:ext cx="1240944" cy="93070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Steve Wyborney\Desktop\SPLAT blog post folder\Splat Promo Images and GIFs\Splat Level 3 B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828804" y="29600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821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352801" y="29951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16002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4"/>
          </p:cNvPr>
          <p:cNvSpPr txBox="1"/>
          <p:nvPr/>
        </p:nvSpPr>
        <p:spPr>
          <a:xfrm>
            <a:off x="7776260" y="29600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20600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30743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7"/>
              </a:rPr>
              <a:t>The Original 40 Estimation Clipboard Sets</a:t>
            </a:r>
            <a:endParaRPr lang="en-US" sz="11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61544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0" y="384820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3">
            <a:hlinkClick r:id="rId18"/>
          </p:cNvPr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4"/>
          <a:stretch/>
        </p:blipFill>
        <p:spPr bwMode="auto">
          <a:xfrm>
            <a:off x="5105400" y="4466329"/>
            <a:ext cx="3962400" cy="136434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6" name="TextBox 35">
            <a:hlinkClick r:id="rId6"/>
          </p:cNvPr>
          <p:cNvSpPr txBox="1"/>
          <p:nvPr/>
        </p:nvSpPr>
        <p:spPr>
          <a:xfrm>
            <a:off x="393026" y="2971800"/>
            <a:ext cx="11929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6"/>
              </a:rPr>
              <a:t>51 </a:t>
            </a:r>
            <a:r>
              <a:rPr lang="en-US" sz="1100" b="1" dirty="0" err="1" smtClean="0">
                <a:hlinkClick r:id="rId6"/>
              </a:rPr>
              <a:t>Esti</a:t>
            </a:r>
            <a:r>
              <a:rPr lang="en-US" sz="1100" b="1" dirty="0" smtClean="0">
                <a:hlinkClick r:id="rId6"/>
              </a:rPr>
              <a:t>-Mysteries</a:t>
            </a:r>
            <a:endParaRPr lang="en-US" sz="1100" b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53075"/>
            <a:ext cx="340971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0" y="3886200"/>
            <a:ext cx="4953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To Access The Multiplication Course…</a:t>
            </a:r>
          </a:p>
          <a:p>
            <a:endParaRPr lang="en-US" sz="1100" b="1" dirty="0" smtClean="0"/>
          </a:p>
          <a:p>
            <a:pPr marL="342900" indent="-342900">
              <a:buAutoNum type="arabicPeriod"/>
            </a:pPr>
            <a:r>
              <a:rPr lang="en-US" sz="1100" b="1" dirty="0" smtClean="0"/>
              <a:t>Click </a:t>
            </a:r>
            <a:r>
              <a:rPr lang="en-US" sz="1200" b="1" dirty="0" smtClean="0">
                <a:hlinkClick r:id="rId18"/>
              </a:rPr>
              <a:t>here</a:t>
            </a:r>
            <a:r>
              <a:rPr lang="en-US" sz="1200" b="1" dirty="0"/>
              <a:t> </a:t>
            </a:r>
            <a:r>
              <a:rPr lang="en-US" sz="1100" b="1" dirty="0" smtClean="0"/>
              <a:t>to see the chapter playlists on my YouTube channel.</a:t>
            </a:r>
          </a:p>
          <a:p>
            <a:pPr marL="342900" indent="-342900">
              <a:buAutoNum type="arabicPeriod"/>
            </a:pPr>
            <a:r>
              <a:rPr lang="en-US" sz="1100" b="1" dirty="0"/>
              <a:t>C</a:t>
            </a:r>
            <a:r>
              <a:rPr lang="en-US" sz="1100" b="1" dirty="0" smtClean="0"/>
              <a:t>lick on “sort by” (on the right side) and choose </a:t>
            </a:r>
            <a:r>
              <a:rPr lang="en-US" sz="1100" b="1" i="1" u="sng" dirty="0" smtClean="0"/>
              <a:t>Date created (oldest)</a:t>
            </a:r>
          </a:p>
          <a:p>
            <a:pPr marL="342900" indent="-342900">
              <a:buAutoNum type="arabicPeriod"/>
            </a:pPr>
            <a:r>
              <a:rPr lang="en-US" sz="1100" b="1" dirty="0" smtClean="0"/>
              <a:t>You’ll see all 12 chapters in the course.</a:t>
            </a:r>
          </a:p>
          <a:p>
            <a:pPr marL="342900" indent="-342900">
              <a:buAutoNum type="arabicPeriod"/>
            </a:pPr>
            <a:endParaRPr lang="en-US" sz="1100" b="1" dirty="0"/>
          </a:p>
          <a:p>
            <a:r>
              <a:rPr lang="en-US" sz="1100" b="1" dirty="0" smtClean="0"/>
              <a:t>Tips for Using the Multiplication Course</a:t>
            </a:r>
          </a:p>
          <a:p>
            <a:endParaRPr lang="en-US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When looking at playlists, click on the words “View Full Playlist” instead of the thumbnail or the chapter title.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Then click on the share button.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Copy the link and send it to your class.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Begin with 1 lesson (1 video) per day and then adjust the pacing to meet the needs of your class.</a:t>
            </a:r>
          </a:p>
          <a:p>
            <a:endParaRPr lang="en-US" sz="1100" b="1" dirty="0"/>
          </a:p>
          <a:p>
            <a:r>
              <a:rPr lang="en-US" sz="1100" b="1" dirty="0" smtClean="0"/>
              <a:t>For more information read the blog post about The Multiplication Course </a:t>
            </a:r>
            <a:r>
              <a:rPr lang="en-US" sz="1100" b="1" dirty="0" smtClean="0">
                <a:hlinkClick r:id="rId21"/>
              </a:rPr>
              <a:t>here</a:t>
            </a:r>
            <a:r>
              <a:rPr lang="en-US" sz="1100" b="1" dirty="0" smtClean="0"/>
              <a:t>. </a:t>
            </a:r>
            <a:endParaRPr lang="en-US" sz="11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269308" y="449759"/>
            <a:ext cx="16930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2"/>
              </a:rPr>
              <a:t>New </a:t>
            </a:r>
            <a:r>
              <a:rPr lang="en-US" sz="1100" b="1" dirty="0" err="1" smtClean="0">
                <a:hlinkClick r:id="rId22"/>
              </a:rPr>
              <a:t>Esti</a:t>
            </a:r>
            <a:r>
              <a:rPr lang="en-US" sz="1100" b="1" dirty="0" smtClean="0">
                <a:hlinkClick r:id="rId2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pic>
        <p:nvPicPr>
          <p:cNvPr id="2052" name="Picture 4" descr="C:\Users\Steve Wyborney\Desktop\STEVES Esti-Mystery Clue Toolkit and Templates FALL 2020.jpg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61" y="152400"/>
            <a:ext cx="17399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071361" y="153888"/>
            <a:ext cx="2018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November  1 – January 8</a:t>
            </a:r>
            <a:endParaRPr lang="en-US" sz="1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72000" y="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18453" y="449759"/>
            <a:ext cx="20569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"/>
              </a:rPr>
              <a:t>Part 2 - New </a:t>
            </a:r>
            <a:r>
              <a:rPr lang="en-US" sz="1100" b="1" dirty="0" err="1" smtClean="0">
                <a:hlinkClick r:id="rId2"/>
              </a:rPr>
              <a:t>Esti</a:t>
            </a:r>
            <a:r>
              <a:rPr lang="en-US" sz="1100" b="1" dirty="0" smtClean="0">
                <a:hlinkClick r:id="rId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20506" y="153888"/>
            <a:ext cx="1870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January 11 - (ongoing)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3002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FFFF00"/>
                </a:solidFill>
              </a:rPr>
              <a:t>“One Less Than </a:t>
            </a:r>
          </a:p>
          <a:p>
            <a:r>
              <a:rPr lang="en-US" sz="6000" b="1" dirty="0" smtClean="0">
                <a:solidFill>
                  <a:srgbClr val="FFFF00"/>
                </a:solidFill>
              </a:rPr>
              <a:t>a Multiple of Five”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33909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35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teve Wyborney\Desktop\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1" y="-9332"/>
            <a:ext cx="4548187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stars are in the bowl?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50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Steve Wyborney\Desktop\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1" y="-9332"/>
            <a:ext cx="4548187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29200" y="40385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29200" y="53339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is between 50 and 100.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is 1 less than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 </a:t>
            </a:r>
            <a:r>
              <a:rPr lang="en-US" sz="2000" b="1" dirty="0">
                <a:solidFill>
                  <a:schemeClr val="tx1"/>
                </a:solidFill>
              </a:rPr>
              <a:t>multiple of 5.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is not a multiple of 3.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029200" y="40386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#4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is not a square number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29200" y="5333999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#5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does not include the digits 7 or 8.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674402"/>
              </p:ext>
            </p:extLst>
          </p:nvPr>
        </p:nvGraphicFramePr>
        <p:xfrm>
          <a:off x="76200" y="4953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729988"/>
              </p:ext>
            </p:extLst>
          </p:nvPr>
        </p:nvGraphicFramePr>
        <p:xfrm>
          <a:off x="76200" y="4953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784366"/>
              </p:ext>
            </p:extLst>
          </p:nvPr>
        </p:nvGraphicFramePr>
        <p:xfrm>
          <a:off x="76200" y="4953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137219"/>
              </p:ext>
            </p:extLst>
          </p:nvPr>
        </p:nvGraphicFramePr>
        <p:xfrm>
          <a:off x="76200" y="4953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845003"/>
              </p:ext>
            </p:extLst>
          </p:nvPr>
        </p:nvGraphicFramePr>
        <p:xfrm>
          <a:off x="76200" y="4953000"/>
          <a:ext cx="4419600" cy="128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  <a:gridCol w="441960"/>
              </a:tblGrid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56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43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eve Wyborney\Desktop\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1" y="-9332"/>
            <a:ext cx="4548187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71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94 stars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20519" y="174586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Click to see the answer.</a:t>
            </a:r>
          </a:p>
        </p:txBody>
      </p:sp>
      <p:pic>
        <p:nvPicPr>
          <p:cNvPr id="10" name="Picture 2" descr="C:\Users\Steve Wyborney\Desktop\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1" y="-9332"/>
            <a:ext cx="4548187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296107" y="8763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Beginning.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04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eve Wyborney\Desktop\Blog Post Pics and email too\Clipboard D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606" y="152400"/>
            <a:ext cx="1739901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717" y="2057400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019800" y="3029831"/>
            <a:ext cx="1519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pic>
        <p:nvPicPr>
          <p:cNvPr id="30" name="Picture 29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9047"/>
            <a:ext cx="1217004" cy="91275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26" name="Picture 2" descr="C:\Users\Steve Wyborney\Desktop\20 Days Title Pic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2029306"/>
            <a:ext cx="1240944" cy="93070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Steve Wyborney\Desktop\SPLAT blog post folder\Splat Promo Images and GIFs\Splat Level 3 B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828804" y="29600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821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352801" y="29951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16002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4"/>
          </p:cNvPr>
          <p:cNvSpPr txBox="1"/>
          <p:nvPr/>
        </p:nvSpPr>
        <p:spPr>
          <a:xfrm>
            <a:off x="7776260" y="29600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20600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30743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7"/>
              </a:rPr>
              <a:t>The Original 40 Estimation Clipboard Sets</a:t>
            </a:r>
            <a:endParaRPr lang="en-US" sz="11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61544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0" y="384820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3">
            <a:hlinkClick r:id="rId18"/>
          </p:cNvPr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4"/>
          <a:stretch/>
        </p:blipFill>
        <p:spPr bwMode="auto">
          <a:xfrm>
            <a:off x="5105400" y="4466329"/>
            <a:ext cx="3962400" cy="136434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6" name="TextBox 35">
            <a:hlinkClick r:id="rId6"/>
          </p:cNvPr>
          <p:cNvSpPr txBox="1"/>
          <p:nvPr/>
        </p:nvSpPr>
        <p:spPr>
          <a:xfrm>
            <a:off x="393026" y="2971800"/>
            <a:ext cx="11929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6"/>
              </a:rPr>
              <a:t>51 </a:t>
            </a:r>
            <a:r>
              <a:rPr lang="en-US" sz="1100" b="1" dirty="0" err="1" smtClean="0">
                <a:hlinkClick r:id="rId6"/>
              </a:rPr>
              <a:t>Esti</a:t>
            </a:r>
            <a:r>
              <a:rPr lang="en-US" sz="1100" b="1" dirty="0" smtClean="0">
                <a:hlinkClick r:id="rId6"/>
              </a:rPr>
              <a:t>-Mysteries</a:t>
            </a:r>
            <a:endParaRPr lang="en-US" sz="1100" b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53075"/>
            <a:ext cx="340971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0" y="3886200"/>
            <a:ext cx="4953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To Access The Multiplication Course…</a:t>
            </a:r>
          </a:p>
          <a:p>
            <a:endParaRPr lang="en-US" sz="1100" b="1" dirty="0" smtClean="0"/>
          </a:p>
          <a:p>
            <a:pPr marL="342900" indent="-342900">
              <a:buAutoNum type="arabicPeriod"/>
            </a:pPr>
            <a:r>
              <a:rPr lang="en-US" sz="1100" b="1" dirty="0" smtClean="0"/>
              <a:t>Click </a:t>
            </a:r>
            <a:r>
              <a:rPr lang="en-US" sz="1200" b="1" dirty="0" smtClean="0">
                <a:hlinkClick r:id="rId18"/>
              </a:rPr>
              <a:t>here</a:t>
            </a:r>
            <a:r>
              <a:rPr lang="en-US" sz="1200" b="1" dirty="0"/>
              <a:t> </a:t>
            </a:r>
            <a:r>
              <a:rPr lang="en-US" sz="1100" b="1" dirty="0" smtClean="0"/>
              <a:t>to see the chapter playlists on my YouTube channel.</a:t>
            </a:r>
          </a:p>
          <a:p>
            <a:pPr marL="342900" indent="-342900">
              <a:buAutoNum type="arabicPeriod"/>
            </a:pPr>
            <a:r>
              <a:rPr lang="en-US" sz="1100" b="1" dirty="0"/>
              <a:t>C</a:t>
            </a:r>
            <a:r>
              <a:rPr lang="en-US" sz="1100" b="1" dirty="0" smtClean="0"/>
              <a:t>lick on “sort by” (on the right side) and choose </a:t>
            </a:r>
            <a:r>
              <a:rPr lang="en-US" sz="1100" b="1" i="1" u="sng" dirty="0" smtClean="0"/>
              <a:t>Date created (oldest)</a:t>
            </a:r>
          </a:p>
          <a:p>
            <a:pPr marL="342900" indent="-342900">
              <a:buAutoNum type="arabicPeriod"/>
            </a:pPr>
            <a:r>
              <a:rPr lang="en-US" sz="1100" b="1" dirty="0" smtClean="0"/>
              <a:t>You’ll see all 12 chapters in the course.</a:t>
            </a:r>
          </a:p>
          <a:p>
            <a:pPr marL="342900" indent="-342900">
              <a:buAutoNum type="arabicPeriod"/>
            </a:pPr>
            <a:endParaRPr lang="en-US" sz="1100" b="1" dirty="0"/>
          </a:p>
          <a:p>
            <a:r>
              <a:rPr lang="en-US" sz="1100" b="1" dirty="0" smtClean="0"/>
              <a:t>Tips for Using the Multiplication Course</a:t>
            </a:r>
          </a:p>
          <a:p>
            <a:endParaRPr lang="en-US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When looking at playlists, click on the words “View Full Playlist” instead of the thumbnail or the chapter title.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Then click on the share button.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Copy the link and send it to your class.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Begin with 1 lesson (1 video) per day and then adjust the pacing to meet the needs of your class.</a:t>
            </a:r>
          </a:p>
          <a:p>
            <a:endParaRPr lang="en-US" sz="1100" b="1" dirty="0"/>
          </a:p>
          <a:p>
            <a:r>
              <a:rPr lang="en-US" sz="1100" b="1" dirty="0" smtClean="0"/>
              <a:t>For more information read the blog post about The Multiplication Course </a:t>
            </a:r>
            <a:r>
              <a:rPr lang="en-US" sz="1100" b="1" dirty="0" smtClean="0">
                <a:hlinkClick r:id="rId21"/>
              </a:rPr>
              <a:t>here</a:t>
            </a:r>
            <a:r>
              <a:rPr lang="en-US" sz="1100" b="1" dirty="0" smtClean="0"/>
              <a:t>. </a:t>
            </a:r>
            <a:endParaRPr lang="en-US" sz="11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269308" y="449759"/>
            <a:ext cx="16930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2"/>
              </a:rPr>
              <a:t>New </a:t>
            </a:r>
            <a:r>
              <a:rPr lang="en-US" sz="1100" b="1" dirty="0" err="1" smtClean="0">
                <a:hlinkClick r:id="rId22"/>
              </a:rPr>
              <a:t>Esti</a:t>
            </a:r>
            <a:r>
              <a:rPr lang="en-US" sz="1100" b="1" dirty="0" smtClean="0">
                <a:hlinkClick r:id="rId2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pic>
        <p:nvPicPr>
          <p:cNvPr id="2052" name="Picture 4" descr="C:\Users\Steve Wyborney\Desktop\STEVES Esti-Mystery Clue Toolkit and Templates FALL 2020.jpg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61" y="152400"/>
            <a:ext cx="17399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071361" y="153888"/>
            <a:ext cx="2018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November  1 – January 8</a:t>
            </a:r>
            <a:endParaRPr lang="en-US" sz="1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72000" y="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18453" y="449759"/>
            <a:ext cx="20569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"/>
              </a:rPr>
              <a:t>Part 2 - New </a:t>
            </a:r>
            <a:r>
              <a:rPr lang="en-US" sz="1100" b="1" dirty="0" err="1" smtClean="0">
                <a:hlinkClick r:id="rId2"/>
              </a:rPr>
              <a:t>Esti</a:t>
            </a:r>
            <a:r>
              <a:rPr lang="en-US" sz="1100" b="1" dirty="0" smtClean="0">
                <a:hlinkClick r:id="rId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20506" y="153888"/>
            <a:ext cx="1870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January 11 - (ongoing)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3002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FFFF00"/>
                </a:solidFill>
              </a:rPr>
              <a:t>“One Less Than </a:t>
            </a:r>
          </a:p>
          <a:p>
            <a:r>
              <a:rPr lang="en-US" sz="6000" b="1" dirty="0" smtClean="0">
                <a:solidFill>
                  <a:srgbClr val="FFFF00"/>
                </a:solidFill>
              </a:rPr>
              <a:t>a Multiple of Five”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33909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18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teve Wyborney\Desktop\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1" y="-9332"/>
            <a:ext cx="4548187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stars are in the bowl?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4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Steve Wyborney\Desktop\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1" y="-9332"/>
            <a:ext cx="4548187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29200" y="40385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29200" y="53339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is between 50 and 100.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is 1 less than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 </a:t>
            </a:r>
            <a:r>
              <a:rPr lang="en-US" sz="2000" b="1" dirty="0">
                <a:solidFill>
                  <a:schemeClr val="tx1"/>
                </a:solidFill>
              </a:rPr>
              <a:t>multiple of 5.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is not a multiple of 3.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029200" y="40386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#4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is not a square number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29200" y="5333999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#5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The answer does not include the digits 7 or 8.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94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eve Wyborney\Desktop\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1" y="-9332"/>
            <a:ext cx="4548187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01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94 stars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20519" y="174586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Click to see the answer.</a:t>
            </a:r>
          </a:p>
        </p:txBody>
      </p:sp>
      <p:pic>
        <p:nvPicPr>
          <p:cNvPr id="10" name="Picture 2" descr="C:\Users\Steve Wyborney\Desktop\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1" y="-9332"/>
            <a:ext cx="4548187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296107" y="8763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Beginning.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80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eve Wyborney\Desktop\Blog Post Pics and email too\Clipboard D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606" y="152400"/>
            <a:ext cx="1739901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717" y="2057400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019800" y="3029831"/>
            <a:ext cx="1519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pic>
        <p:nvPicPr>
          <p:cNvPr id="30" name="Picture 29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9047"/>
            <a:ext cx="1217004" cy="91275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26" name="Picture 2" descr="C:\Users\Steve Wyborney\Desktop\20 Days Title Pic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2029306"/>
            <a:ext cx="1240944" cy="930708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Steve Wyborney\Desktop\SPLAT blog post folder\Splat Promo Images and GIFs\Splat Level 3 B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828804" y="29600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821" y="20574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352801" y="29951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16002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4"/>
          </p:cNvPr>
          <p:cNvSpPr txBox="1"/>
          <p:nvPr/>
        </p:nvSpPr>
        <p:spPr>
          <a:xfrm>
            <a:off x="7776260" y="29600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20600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30743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7"/>
              </a:rPr>
              <a:t>The Original 40 Estimation Clipboard Sets</a:t>
            </a:r>
            <a:endParaRPr lang="en-US" sz="11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61544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0" y="384820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3">
            <a:hlinkClick r:id="rId18"/>
          </p:cNvPr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4"/>
          <a:stretch/>
        </p:blipFill>
        <p:spPr bwMode="auto">
          <a:xfrm>
            <a:off x="5105400" y="4466329"/>
            <a:ext cx="3962400" cy="136434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6" name="TextBox 35">
            <a:hlinkClick r:id="rId6"/>
          </p:cNvPr>
          <p:cNvSpPr txBox="1"/>
          <p:nvPr/>
        </p:nvSpPr>
        <p:spPr>
          <a:xfrm>
            <a:off x="393026" y="2971800"/>
            <a:ext cx="11929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6"/>
              </a:rPr>
              <a:t>51 </a:t>
            </a:r>
            <a:r>
              <a:rPr lang="en-US" sz="1100" b="1" dirty="0" err="1" smtClean="0">
                <a:hlinkClick r:id="rId6"/>
              </a:rPr>
              <a:t>Esti</a:t>
            </a:r>
            <a:r>
              <a:rPr lang="en-US" sz="1100" b="1" dirty="0" smtClean="0">
                <a:hlinkClick r:id="rId6"/>
              </a:rPr>
              <a:t>-Mysteries</a:t>
            </a:r>
            <a:endParaRPr lang="en-US" sz="1100" b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53075"/>
            <a:ext cx="340971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0" y="3886200"/>
            <a:ext cx="4953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To Access The Multiplication Course…</a:t>
            </a:r>
          </a:p>
          <a:p>
            <a:endParaRPr lang="en-US" sz="1100" b="1" dirty="0" smtClean="0"/>
          </a:p>
          <a:p>
            <a:pPr marL="342900" indent="-342900">
              <a:buAutoNum type="arabicPeriod"/>
            </a:pPr>
            <a:r>
              <a:rPr lang="en-US" sz="1100" b="1" dirty="0" smtClean="0"/>
              <a:t>Click </a:t>
            </a:r>
            <a:r>
              <a:rPr lang="en-US" sz="1200" b="1" dirty="0" smtClean="0">
                <a:hlinkClick r:id="rId18"/>
              </a:rPr>
              <a:t>here</a:t>
            </a:r>
            <a:r>
              <a:rPr lang="en-US" sz="1200" b="1" dirty="0"/>
              <a:t> </a:t>
            </a:r>
            <a:r>
              <a:rPr lang="en-US" sz="1100" b="1" dirty="0" smtClean="0"/>
              <a:t>to see the chapter playlists on my YouTube channel.</a:t>
            </a:r>
          </a:p>
          <a:p>
            <a:pPr marL="342900" indent="-342900">
              <a:buAutoNum type="arabicPeriod"/>
            </a:pPr>
            <a:r>
              <a:rPr lang="en-US" sz="1100" b="1" dirty="0"/>
              <a:t>C</a:t>
            </a:r>
            <a:r>
              <a:rPr lang="en-US" sz="1100" b="1" dirty="0" smtClean="0"/>
              <a:t>lick on “sort by” (on the right side) and choose </a:t>
            </a:r>
            <a:r>
              <a:rPr lang="en-US" sz="1100" b="1" i="1" u="sng" dirty="0" smtClean="0"/>
              <a:t>Date created (oldest)</a:t>
            </a:r>
          </a:p>
          <a:p>
            <a:pPr marL="342900" indent="-342900">
              <a:buAutoNum type="arabicPeriod"/>
            </a:pPr>
            <a:r>
              <a:rPr lang="en-US" sz="1100" b="1" dirty="0" smtClean="0"/>
              <a:t>You’ll see all 12 chapters in the course.</a:t>
            </a:r>
          </a:p>
          <a:p>
            <a:pPr marL="342900" indent="-342900">
              <a:buAutoNum type="arabicPeriod"/>
            </a:pPr>
            <a:endParaRPr lang="en-US" sz="1100" b="1" dirty="0"/>
          </a:p>
          <a:p>
            <a:r>
              <a:rPr lang="en-US" sz="1100" b="1" dirty="0" smtClean="0"/>
              <a:t>Tips for Using the Multiplication Course</a:t>
            </a:r>
          </a:p>
          <a:p>
            <a:endParaRPr lang="en-US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When looking at playlists, click on the words “View Full Playlist” instead of the thumbnail or the chapter title.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Then click on the share button.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Copy the link and send it to your class.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 smtClean="0"/>
              <a:t>Begin with 1 lesson (1 video) per day and then adjust the pacing to meet the needs of your class.</a:t>
            </a:r>
          </a:p>
          <a:p>
            <a:endParaRPr lang="en-US" sz="1100" b="1" dirty="0"/>
          </a:p>
          <a:p>
            <a:r>
              <a:rPr lang="en-US" sz="1100" b="1" dirty="0" smtClean="0"/>
              <a:t>For more information read the blog post about The Multiplication Course </a:t>
            </a:r>
            <a:r>
              <a:rPr lang="en-US" sz="1100" b="1" dirty="0" smtClean="0">
                <a:hlinkClick r:id="rId21"/>
              </a:rPr>
              <a:t>here</a:t>
            </a:r>
            <a:r>
              <a:rPr lang="en-US" sz="1100" b="1" dirty="0" smtClean="0"/>
              <a:t>. </a:t>
            </a:r>
            <a:endParaRPr lang="en-US" sz="11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269308" y="449759"/>
            <a:ext cx="16930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2"/>
              </a:rPr>
              <a:t>New </a:t>
            </a:r>
            <a:r>
              <a:rPr lang="en-US" sz="1100" b="1" dirty="0" err="1" smtClean="0">
                <a:hlinkClick r:id="rId22"/>
              </a:rPr>
              <a:t>Esti</a:t>
            </a:r>
            <a:r>
              <a:rPr lang="en-US" sz="1100" b="1" dirty="0" smtClean="0">
                <a:hlinkClick r:id="rId2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pic>
        <p:nvPicPr>
          <p:cNvPr id="2052" name="Picture 4" descr="C:\Users\Steve Wyborney\Desktop\STEVES Esti-Mystery Clue Toolkit and Templates FALL 2020.jpg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61" y="152400"/>
            <a:ext cx="17399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071361" y="153888"/>
            <a:ext cx="2018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November  1 – January 8</a:t>
            </a:r>
            <a:endParaRPr lang="en-US" sz="1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72000" y="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18453" y="449759"/>
            <a:ext cx="20569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hlinkClick r:id="rId2"/>
              </a:rPr>
              <a:t>Part 2 - New </a:t>
            </a:r>
            <a:r>
              <a:rPr lang="en-US" sz="1100" b="1" dirty="0" err="1" smtClean="0">
                <a:hlinkClick r:id="rId2"/>
              </a:rPr>
              <a:t>Esti</a:t>
            </a:r>
            <a:r>
              <a:rPr lang="en-US" sz="1100" b="1" dirty="0" smtClean="0">
                <a:hlinkClick r:id="rId2"/>
              </a:rPr>
              <a:t>-Mysteries and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Number Sense Resources </a:t>
            </a:r>
          </a:p>
          <a:p>
            <a:r>
              <a:rPr lang="en-US" sz="1100" b="1" dirty="0" smtClean="0">
                <a:hlinkClick r:id=""/>
              </a:rPr>
              <a:t>Every </a:t>
            </a:r>
            <a:r>
              <a:rPr lang="en-US" sz="1100" b="1" dirty="0" smtClean="0">
                <a:hlinkClick r:id="rId2"/>
              </a:rPr>
              <a:t>Day for the Rest </a:t>
            </a:r>
            <a:endParaRPr lang="en-US" sz="1100" b="1" dirty="0" smtClean="0">
              <a:hlinkClick r:id=""/>
            </a:endParaRPr>
          </a:p>
          <a:p>
            <a:r>
              <a:rPr lang="en-US" sz="1100" b="1" dirty="0" smtClean="0">
                <a:hlinkClick r:id=""/>
              </a:rPr>
              <a:t>of the School Year</a:t>
            </a:r>
            <a:endParaRPr lang="en-US" sz="11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20506" y="153888"/>
            <a:ext cx="1870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January 11 - (ongoing)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01394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FFFF00"/>
                </a:solidFill>
              </a:rPr>
              <a:t>“One Less Than </a:t>
            </a:r>
          </a:p>
          <a:p>
            <a:r>
              <a:rPr lang="en-US" sz="6000" b="1" dirty="0" smtClean="0">
                <a:solidFill>
                  <a:srgbClr val="FFFF00"/>
                </a:solidFill>
              </a:rPr>
              <a:t>a Multiple of Five”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33909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35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teve Wyborney\Desktop\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1" y="-9332"/>
            <a:ext cx="4548187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stars are in the bowl?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50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2362</Words>
  <Application>Microsoft Office PowerPoint</Application>
  <PresentationFormat>On-screen Show (4:3)</PresentationFormat>
  <Paragraphs>580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Wyborney</dc:creator>
  <cp:lastModifiedBy>Steve Wyborney</cp:lastModifiedBy>
  <cp:revision>10</cp:revision>
  <dcterms:created xsi:type="dcterms:W3CDTF">2020-11-09T02:38:45Z</dcterms:created>
  <dcterms:modified xsi:type="dcterms:W3CDTF">2021-01-27T22:20:05Z</dcterms:modified>
</cp:coreProperties>
</file>