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4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7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84" d="100"/>
          <a:sy n="84" d="100"/>
        </p:scale>
        <p:origin x="-98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C6312-8C16-44A8-8BC3-00D60876EE7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9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zPby1HUSQ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evewyborney.com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Which set should I use?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“</a:t>
            </a:r>
            <a:r>
              <a:rPr lang="en-US" sz="2000" b="1" dirty="0" err="1" smtClean="0"/>
              <a:t>Esti</a:t>
            </a:r>
            <a:r>
              <a:rPr lang="en-US" sz="2000" b="1" dirty="0" smtClean="0"/>
              <a:t>-Mysteries are already working well for my class.”</a:t>
            </a:r>
          </a:p>
          <a:p>
            <a:pPr algn="l"/>
            <a:endParaRPr lang="en-US" sz="1800" b="1" dirty="0"/>
          </a:p>
          <a:p>
            <a:pPr algn="l"/>
            <a:r>
              <a:rPr lang="en-US" sz="1600" b="1" i="1" dirty="0" smtClean="0"/>
              <a:t>Use slides 2-7 if </a:t>
            </a:r>
            <a:r>
              <a:rPr lang="en-US" sz="1600" b="1" i="1" dirty="0" err="1" smtClean="0"/>
              <a:t>Esti</a:t>
            </a:r>
            <a:r>
              <a:rPr lang="en-US" sz="1600" b="1" i="1" dirty="0" smtClean="0"/>
              <a:t>-Mysteries are already working well for you.  </a:t>
            </a:r>
            <a:r>
              <a:rPr lang="en-US" sz="1600" dirty="0" smtClean="0"/>
              <a:t>These slides are exactly the same with no changes.  You’re students already have a way of writing down their estimates and are responding to each clue.  They may be using a digital platform to record their thinking, or are writing on paper, or are using a dry erase board or chart – or they have another way of responding to clues in writing.  You probably already notice that when students write down their estimate after each clue that it </a:t>
            </a:r>
            <a:r>
              <a:rPr lang="en-US" sz="1600" dirty="0"/>
              <a:t>helps to propel rich math talk </a:t>
            </a:r>
            <a:r>
              <a:rPr lang="en-US" sz="1600" dirty="0" smtClean="0"/>
              <a:t>and also builds anticipation for the next clue.  If this sounds familiar, then I recommend using slides 1-6.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 smtClean="0"/>
              <a:t>FURTHER OPTIONS FOR DISTANCE LEARNING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“I need a chart for everyone to see, and I have a way to digitally write on it.”</a:t>
            </a:r>
            <a:endParaRPr lang="en-US" sz="2000" b="1" dirty="0"/>
          </a:p>
          <a:p>
            <a:pPr algn="l"/>
            <a:endParaRPr lang="en-US" sz="16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8-13 if you simply need an embedded chart to write on during discussion. This may be particularly useful for distance learning if students do not have easy access to a chart.</a:t>
            </a:r>
            <a:r>
              <a:rPr lang="en-US" sz="1600" dirty="0"/>
              <a:t> </a:t>
            </a:r>
            <a:r>
              <a:rPr lang="en-US" sz="1600" dirty="0" smtClean="0"/>
              <a:t> Perhaps they don’t have a chart at home, or they may not be able to easily navigate between tabs to a digital chart.  You </a:t>
            </a:r>
            <a:r>
              <a:rPr lang="en-US" sz="1600" dirty="0"/>
              <a:t>can use a digital </a:t>
            </a:r>
            <a:r>
              <a:rPr lang="en-US" sz="1600" dirty="0" smtClean="0"/>
              <a:t>pen (such as a drawing feature) </a:t>
            </a:r>
            <a:r>
              <a:rPr lang="en-US" sz="1600" dirty="0"/>
              <a:t>to record ideas from </a:t>
            </a:r>
            <a:r>
              <a:rPr lang="en-US" sz="1600" dirty="0" smtClean="0"/>
              <a:t>student discussions and cross out numbers </a:t>
            </a:r>
            <a:r>
              <a:rPr lang="en-US" sz="1600" dirty="0"/>
              <a:t>for the whole class to </a:t>
            </a:r>
            <a:r>
              <a:rPr lang="en-US" sz="1600" dirty="0" smtClean="0"/>
              <a:t>see</a:t>
            </a:r>
            <a:r>
              <a:rPr lang="en-US" sz="1600" dirty="0"/>
              <a:t> </a:t>
            </a:r>
            <a:r>
              <a:rPr lang="en-US" sz="1600" dirty="0" smtClean="0"/>
              <a:t>at the same time.  </a:t>
            </a:r>
            <a:endParaRPr lang="en-US" sz="1600" dirty="0"/>
          </a:p>
          <a:p>
            <a:pPr algn="l"/>
            <a:endParaRPr lang="en-US" sz="2400" b="1" dirty="0"/>
          </a:p>
          <a:p>
            <a:pPr algn="l"/>
            <a:r>
              <a:rPr lang="en-US" sz="2000" b="1" dirty="0"/>
              <a:t>“I need a </a:t>
            </a:r>
            <a:r>
              <a:rPr lang="en-US" sz="2000" b="1" dirty="0" smtClean="0"/>
              <a:t>step-by-step animated chart that eliminates numbers after every clue.”</a:t>
            </a:r>
            <a:endParaRPr lang="en-US" sz="20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14-19 if you want to see numbers disappear from the chart after every clue.  This may be helpful if you need a chart and don’t have an easy way to digitally write on the chart.  You can move forward and backward to see which clues eliminated which numbers.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76200"/>
            <a:ext cx="3200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Watch this YouTube video for more information about the charts.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youtu.be/pzPby1HUSQs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32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between 30 and 70.  It does not include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</a:t>
            </a:r>
            <a:r>
              <a:rPr lang="en-US" sz="2000" b="1" dirty="0">
                <a:solidFill>
                  <a:schemeClr val="tx1"/>
                </a:solidFill>
              </a:rPr>
              <a:t>digits 1, 3, or 5.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an odd number.  Cross out any number with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</a:t>
            </a:r>
            <a:r>
              <a:rPr lang="en-US" sz="2000" b="1" dirty="0">
                <a:solidFill>
                  <a:schemeClr val="tx1"/>
                </a:solidFill>
              </a:rPr>
              <a:t>, 3, 5, 7 or 9 in the ones place.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Count by 10’s from 10 to 70 and cross out those numbers.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42.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2 more than 42.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20 more than 42.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68.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2 less than 68.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20 less than 68.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er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0"/>
            <a:ext cx="3794125" cy="571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891285"/>
              </p:ext>
            </p:extLst>
          </p:nvPr>
        </p:nvGraphicFramePr>
        <p:xfrm>
          <a:off x="152400" y="5410200"/>
          <a:ext cx="441960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53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er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2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18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64 erasers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er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2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56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71858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“Large Erasers </a:t>
            </a:r>
          </a:p>
          <a:p>
            <a:r>
              <a:rPr lang="en-US" sz="6000" b="1" dirty="0" smtClean="0">
                <a:solidFill>
                  <a:srgbClr val="FFFF00"/>
                </a:solidFill>
              </a:rPr>
              <a:t>in </a:t>
            </a:r>
            <a:r>
              <a:rPr lang="en-US" sz="6000" b="1" dirty="0" smtClean="0">
                <a:solidFill>
                  <a:srgbClr val="FFFF00"/>
                </a:solidFill>
              </a:rPr>
              <a:t>a Large </a:t>
            </a:r>
            <a:r>
              <a:rPr lang="en-US" sz="6000" b="1" dirty="0" smtClean="0">
                <a:solidFill>
                  <a:srgbClr val="FFFF00"/>
                </a:solidFill>
              </a:rPr>
              <a:t>Vase”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7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erasers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er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2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94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er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0"/>
            <a:ext cx="3794125" cy="571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341417"/>
              </p:ext>
            </p:extLst>
          </p:nvPr>
        </p:nvGraphicFramePr>
        <p:xfrm>
          <a:off x="152400" y="5410200"/>
          <a:ext cx="441960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between 30 and 70.  It does not include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</a:t>
            </a:r>
            <a:r>
              <a:rPr lang="en-US" sz="2000" b="1" dirty="0">
                <a:solidFill>
                  <a:schemeClr val="tx1"/>
                </a:solidFill>
              </a:rPr>
              <a:t>digits 1, 3, or 5.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an odd number.  Cross out any number with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</a:t>
            </a:r>
            <a:r>
              <a:rPr lang="en-US" sz="2000" b="1" dirty="0">
                <a:solidFill>
                  <a:schemeClr val="tx1"/>
                </a:solidFill>
              </a:rPr>
              <a:t>, 3, 5, 7 or 9 in the ones place.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Count by 10’s from 10 to 70 and cross out those numbers.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42.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2 more than 42.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20 more than 42.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68.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2 less than 68.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20 less than 68.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813257"/>
              </p:ext>
            </p:extLst>
          </p:nvPr>
        </p:nvGraphicFramePr>
        <p:xfrm>
          <a:off x="152400" y="5410200"/>
          <a:ext cx="441960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342227"/>
              </p:ext>
            </p:extLst>
          </p:nvPr>
        </p:nvGraphicFramePr>
        <p:xfrm>
          <a:off x="152400" y="5410200"/>
          <a:ext cx="441960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779641"/>
              </p:ext>
            </p:extLst>
          </p:nvPr>
        </p:nvGraphicFramePr>
        <p:xfrm>
          <a:off x="152400" y="5410200"/>
          <a:ext cx="441960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915243"/>
              </p:ext>
            </p:extLst>
          </p:nvPr>
        </p:nvGraphicFramePr>
        <p:xfrm>
          <a:off x="152400" y="5410200"/>
          <a:ext cx="441960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330693"/>
              </p:ext>
            </p:extLst>
          </p:nvPr>
        </p:nvGraphicFramePr>
        <p:xfrm>
          <a:off x="152400" y="5410200"/>
          <a:ext cx="441960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63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er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2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18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64 erasers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er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2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56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71858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“Large Erasers </a:t>
            </a:r>
          </a:p>
          <a:p>
            <a:r>
              <a:rPr lang="en-US" sz="6000" b="1" dirty="0" smtClean="0">
                <a:solidFill>
                  <a:srgbClr val="FFFF00"/>
                </a:solidFill>
              </a:rPr>
              <a:t>in </a:t>
            </a:r>
            <a:r>
              <a:rPr lang="en-US" sz="6000" b="1" dirty="0" smtClean="0">
                <a:solidFill>
                  <a:srgbClr val="FFFF00"/>
                </a:solidFill>
              </a:rPr>
              <a:t>a Large </a:t>
            </a:r>
            <a:r>
              <a:rPr lang="en-US" sz="6000" b="1" dirty="0" smtClean="0">
                <a:solidFill>
                  <a:srgbClr val="FFFF00"/>
                </a:solidFill>
              </a:rPr>
              <a:t>Vase”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erasers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er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2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between 30 and 70.  It does not include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</a:t>
            </a:r>
            <a:r>
              <a:rPr lang="en-US" sz="2000" b="1" dirty="0">
                <a:solidFill>
                  <a:schemeClr val="tx1"/>
                </a:solidFill>
              </a:rPr>
              <a:t>digits 1, 3, or 5.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an odd number.  Cross out any number with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</a:t>
            </a:r>
            <a:r>
              <a:rPr lang="en-US" sz="2000" b="1" dirty="0">
                <a:solidFill>
                  <a:schemeClr val="tx1"/>
                </a:solidFill>
              </a:rPr>
              <a:t>, 3, 5, 7 or 9 in the ones place.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Count by 10’s from 10 to 70 and cross out those numbers.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42.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2 more than 42.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20 more than 42.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68.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2 less than 68.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It’s not 20 less than 68.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er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2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er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2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64 erasers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er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2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65134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“Large Erasers </a:t>
            </a:r>
          </a:p>
          <a:p>
            <a:r>
              <a:rPr lang="en-US" sz="6000" b="1" dirty="0" smtClean="0">
                <a:solidFill>
                  <a:srgbClr val="FFFF00"/>
                </a:solidFill>
              </a:rPr>
              <a:t>in </a:t>
            </a:r>
            <a:r>
              <a:rPr lang="en-US" sz="6000" b="1" dirty="0" smtClean="0">
                <a:solidFill>
                  <a:srgbClr val="FFFF00"/>
                </a:solidFill>
              </a:rPr>
              <a:t>a Large </a:t>
            </a:r>
            <a:r>
              <a:rPr lang="en-US" sz="6000" b="1" dirty="0" smtClean="0">
                <a:solidFill>
                  <a:srgbClr val="FFFF00"/>
                </a:solidFill>
              </a:rPr>
              <a:t>Vase”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7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erasers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er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2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94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2502</Words>
  <Application>Microsoft Office PowerPoint</Application>
  <PresentationFormat>On-screen Show (4:3)</PresentationFormat>
  <Paragraphs>576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12</cp:revision>
  <dcterms:created xsi:type="dcterms:W3CDTF">2020-11-09T02:38:45Z</dcterms:created>
  <dcterms:modified xsi:type="dcterms:W3CDTF">2021-01-12T23:10:57Z</dcterms:modified>
</cp:coreProperties>
</file>