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73" r:id="rId2"/>
    <p:sldId id="257" r:id="rId3"/>
    <p:sldId id="258" r:id="rId4"/>
    <p:sldId id="259" r:id="rId5"/>
    <p:sldId id="260" r:id="rId6"/>
    <p:sldId id="261" r:id="rId7"/>
    <p:sldId id="360" r:id="rId8"/>
    <p:sldId id="361" r:id="rId9"/>
    <p:sldId id="362" r:id="rId10"/>
    <p:sldId id="363" r:id="rId11"/>
    <p:sldId id="364" r:id="rId12"/>
    <p:sldId id="365" r:id="rId13"/>
    <p:sldId id="366" r:id="rId14"/>
    <p:sldId id="367" r:id="rId15"/>
    <p:sldId id="368" r:id="rId16"/>
    <p:sldId id="369" r:id="rId17"/>
    <p:sldId id="370" r:id="rId18"/>
    <p:sldId id="371" r:id="rId19"/>
    <p:sldId id="37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howGuides="1">
      <p:cViewPr>
        <p:scale>
          <a:sx n="80" d="100"/>
          <a:sy n="80" d="100"/>
        </p:scale>
        <p:origin x="-1104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2FEE6-ECFB-4167-B702-F3781D7BCD4A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C6312-8C16-44A8-8BC3-00D60876E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0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64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047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11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290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568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3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2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54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766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039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338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81DBE-C326-4844-8DB5-D826D6CAAA8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819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pzPby1HUSQs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tevewyborney.com/?p=1891" TargetMode="External"/><Relationship Id="rId13" Type="http://schemas.openxmlformats.org/officeDocument/2006/relationships/image" Target="../media/image7.jpeg"/><Relationship Id="rId18" Type="http://schemas.openxmlformats.org/officeDocument/2006/relationships/hyperlink" Target="https://www.youtube.com/c/SteveWyborneyMath/playlists?view=1&amp;sort=da&amp;flow=grid" TargetMode="External"/><Relationship Id="rId3" Type="http://schemas.openxmlformats.org/officeDocument/2006/relationships/image" Target="../media/image2.jpeg"/><Relationship Id="rId21" Type="http://schemas.openxmlformats.org/officeDocument/2006/relationships/hyperlink" Target="https://stevewyborney.com/2020/08/the-multiplication-course-by-steve-wyborney/" TargetMode="External"/><Relationship Id="rId7" Type="http://schemas.openxmlformats.org/officeDocument/2006/relationships/image" Target="../media/image4.jpeg"/><Relationship Id="rId12" Type="http://schemas.openxmlformats.org/officeDocument/2006/relationships/hyperlink" Target="http://www.stevewyborney.com/?p=1028" TargetMode="External"/><Relationship Id="rId17" Type="http://schemas.openxmlformats.org/officeDocument/2006/relationships/hyperlink" Target="https://stevewyborney.com/2018/04/the-estimation-clipboard/" TargetMode="External"/><Relationship Id="rId2" Type="http://schemas.openxmlformats.org/officeDocument/2006/relationships/hyperlink" Target="https://stevewyborney.com/2021/01/part-2-new-esti-mysteries-and-number-sense-resources-every-day-for-the-rest-of-the-school-year/" TargetMode="External"/><Relationship Id="rId16" Type="http://schemas.openxmlformats.org/officeDocument/2006/relationships/image" Target="../media/image8.jpe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evewyborney.com/2019/09/51-esti-mysteries/" TargetMode="External"/><Relationship Id="rId11" Type="http://schemas.openxmlformats.org/officeDocument/2006/relationships/image" Target="../media/image6.jpeg"/><Relationship Id="rId5" Type="http://schemas.openxmlformats.org/officeDocument/2006/relationships/image" Target="../media/image3.jpeg"/><Relationship Id="rId15" Type="http://schemas.openxmlformats.org/officeDocument/2006/relationships/hyperlink" Target="https://www.stevewyborney.com/?p=1483" TargetMode="External"/><Relationship Id="rId23" Type="http://schemas.openxmlformats.org/officeDocument/2006/relationships/image" Target="../media/image11.jpeg"/><Relationship Id="rId10" Type="http://schemas.openxmlformats.org/officeDocument/2006/relationships/hyperlink" Target="http://www.stevewyborney.com/?p=893" TargetMode="External"/><Relationship Id="rId19" Type="http://schemas.openxmlformats.org/officeDocument/2006/relationships/image" Target="../media/image9.png"/><Relationship Id="rId4" Type="http://schemas.openxmlformats.org/officeDocument/2006/relationships/hyperlink" Target="http://www.stevewyborney.com/?p=1253" TargetMode="External"/><Relationship Id="rId9" Type="http://schemas.openxmlformats.org/officeDocument/2006/relationships/image" Target="../media/image5.jpeg"/><Relationship Id="rId14" Type="http://schemas.openxmlformats.org/officeDocument/2006/relationships/hyperlink" Target="https://stevewyborney.com/2019/02/20-days-of-number-sense-rich-math-talk/" TargetMode="External"/><Relationship Id="rId22" Type="http://schemas.openxmlformats.org/officeDocument/2006/relationships/hyperlink" Target="https://stevewyborney.com/2020/11/new-esti-mysteries-and-number-sense-resources-every-day-for-the-rest-of-the-school-year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tevewyborney.com/?p=1891" TargetMode="External"/><Relationship Id="rId13" Type="http://schemas.openxmlformats.org/officeDocument/2006/relationships/image" Target="../media/image7.jpeg"/><Relationship Id="rId18" Type="http://schemas.openxmlformats.org/officeDocument/2006/relationships/hyperlink" Target="https://www.youtube.com/c/SteveWyborneyMath/playlists?view=1&amp;sort=da&amp;flow=grid" TargetMode="External"/><Relationship Id="rId3" Type="http://schemas.openxmlformats.org/officeDocument/2006/relationships/image" Target="../media/image2.jpeg"/><Relationship Id="rId21" Type="http://schemas.openxmlformats.org/officeDocument/2006/relationships/hyperlink" Target="https://stevewyborney.com/2020/08/the-multiplication-course-by-steve-wyborney/" TargetMode="External"/><Relationship Id="rId7" Type="http://schemas.openxmlformats.org/officeDocument/2006/relationships/image" Target="../media/image4.jpeg"/><Relationship Id="rId12" Type="http://schemas.openxmlformats.org/officeDocument/2006/relationships/hyperlink" Target="http://www.stevewyborney.com/?p=1028" TargetMode="External"/><Relationship Id="rId17" Type="http://schemas.openxmlformats.org/officeDocument/2006/relationships/hyperlink" Target="https://stevewyborney.com/2018/04/the-estimation-clipboard/" TargetMode="External"/><Relationship Id="rId2" Type="http://schemas.openxmlformats.org/officeDocument/2006/relationships/hyperlink" Target="https://stevewyborney.com/2021/01/part-2-new-esti-mysteries-and-number-sense-resources-every-day-for-the-rest-of-the-school-year/" TargetMode="External"/><Relationship Id="rId16" Type="http://schemas.openxmlformats.org/officeDocument/2006/relationships/image" Target="../media/image8.jpe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evewyborney.com/2019/09/51-esti-mysteries/" TargetMode="External"/><Relationship Id="rId11" Type="http://schemas.openxmlformats.org/officeDocument/2006/relationships/image" Target="../media/image6.jpeg"/><Relationship Id="rId5" Type="http://schemas.openxmlformats.org/officeDocument/2006/relationships/image" Target="../media/image3.jpeg"/><Relationship Id="rId15" Type="http://schemas.openxmlformats.org/officeDocument/2006/relationships/hyperlink" Target="https://www.stevewyborney.com/?p=1483" TargetMode="External"/><Relationship Id="rId23" Type="http://schemas.openxmlformats.org/officeDocument/2006/relationships/image" Target="../media/image11.jpeg"/><Relationship Id="rId10" Type="http://schemas.openxmlformats.org/officeDocument/2006/relationships/hyperlink" Target="http://www.stevewyborney.com/?p=893" TargetMode="External"/><Relationship Id="rId19" Type="http://schemas.openxmlformats.org/officeDocument/2006/relationships/image" Target="../media/image9.png"/><Relationship Id="rId4" Type="http://schemas.openxmlformats.org/officeDocument/2006/relationships/hyperlink" Target="http://www.stevewyborney.com/?p=1253" TargetMode="External"/><Relationship Id="rId9" Type="http://schemas.openxmlformats.org/officeDocument/2006/relationships/image" Target="../media/image5.jpeg"/><Relationship Id="rId14" Type="http://schemas.openxmlformats.org/officeDocument/2006/relationships/hyperlink" Target="https://stevewyborney.com/2019/02/20-days-of-number-sense-rich-math-talk/" TargetMode="External"/><Relationship Id="rId22" Type="http://schemas.openxmlformats.org/officeDocument/2006/relationships/hyperlink" Target="https://stevewyborney.com/2020/11/new-esti-mysteries-and-number-sense-resources-every-day-for-the-rest-of-the-school-year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tevewyborney.com/?p=1891" TargetMode="External"/><Relationship Id="rId13" Type="http://schemas.openxmlformats.org/officeDocument/2006/relationships/image" Target="../media/image7.jpeg"/><Relationship Id="rId18" Type="http://schemas.openxmlformats.org/officeDocument/2006/relationships/hyperlink" Target="https://www.youtube.com/c/SteveWyborneyMath/playlists?view=1&amp;sort=da&amp;flow=grid" TargetMode="External"/><Relationship Id="rId3" Type="http://schemas.openxmlformats.org/officeDocument/2006/relationships/image" Target="../media/image2.jpeg"/><Relationship Id="rId21" Type="http://schemas.openxmlformats.org/officeDocument/2006/relationships/hyperlink" Target="https://stevewyborney.com/2020/08/the-multiplication-course-by-steve-wyborney/" TargetMode="External"/><Relationship Id="rId7" Type="http://schemas.openxmlformats.org/officeDocument/2006/relationships/image" Target="../media/image4.jpeg"/><Relationship Id="rId12" Type="http://schemas.openxmlformats.org/officeDocument/2006/relationships/hyperlink" Target="http://www.stevewyborney.com/?p=1028" TargetMode="External"/><Relationship Id="rId17" Type="http://schemas.openxmlformats.org/officeDocument/2006/relationships/hyperlink" Target="https://stevewyborney.com/2018/04/the-estimation-clipboard/" TargetMode="External"/><Relationship Id="rId2" Type="http://schemas.openxmlformats.org/officeDocument/2006/relationships/hyperlink" Target="https://stevewyborney.com/2021/01/part-2-new-esti-mysteries-and-number-sense-resources-every-day-for-the-rest-of-the-school-year/" TargetMode="External"/><Relationship Id="rId16" Type="http://schemas.openxmlformats.org/officeDocument/2006/relationships/image" Target="../media/image8.jpe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evewyborney.com/2019/09/51-esti-mysteries/" TargetMode="External"/><Relationship Id="rId11" Type="http://schemas.openxmlformats.org/officeDocument/2006/relationships/image" Target="../media/image6.jpeg"/><Relationship Id="rId5" Type="http://schemas.openxmlformats.org/officeDocument/2006/relationships/image" Target="../media/image3.jpeg"/><Relationship Id="rId15" Type="http://schemas.openxmlformats.org/officeDocument/2006/relationships/hyperlink" Target="https://www.stevewyborney.com/?p=1483" TargetMode="External"/><Relationship Id="rId23" Type="http://schemas.openxmlformats.org/officeDocument/2006/relationships/image" Target="../media/image11.jpeg"/><Relationship Id="rId10" Type="http://schemas.openxmlformats.org/officeDocument/2006/relationships/hyperlink" Target="http://www.stevewyborney.com/?p=893" TargetMode="External"/><Relationship Id="rId19" Type="http://schemas.openxmlformats.org/officeDocument/2006/relationships/image" Target="../media/image9.png"/><Relationship Id="rId4" Type="http://schemas.openxmlformats.org/officeDocument/2006/relationships/hyperlink" Target="http://www.stevewyborney.com/?p=1253" TargetMode="External"/><Relationship Id="rId9" Type="http://schemas.openxmlformats.org/officeDocument/2006/relationships/image" Target="../media/image5.jpeg"/><Relationship Id="rId14" Type="http://schemas.openxmlformats.org/officeDocument/2006/relationships/hyperlink" Target="https://stevewyborney.com/2019/02/20-days-of-number-sense-rich-math-talk/" TargetMode="External"/><Relationship Id="rId22" Type="http://schemas.openxmlformats.org/officeDocument/2006/relationships/hyperlink" Target="https://stevewyborney.com/2020/11/new-esti-mysteries-and-number-sense-resources-every-day-for-the-rest-of-the-school-year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28194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/>
              <a:t>Which set should I use?</a:t>
            </a:r>
          </a:p>
          <a:p>
            <a:pPr algn="l"/>
            <a:endParaRPr lang="en-US" sz="2000" b="1" dirty="0" smtClean="0"/>
          </a:p>
          <a:p>
            <a:pPr algn="l"/>
            <a:r>
              <a:rPr lang="en-US" sz="2000" b="1" dirty="0" smtClean="0"/>
              <a:t>“</a:t>
            </a:r>
            <a:r>
              <a:rPr lang="en-US" sz="2000" b="1" dirty="0" err="1" smtClean="0"/>
              <a:t>Esti</a:t>
            </a:r>
            <a:r>
              <a:rPr lang="en-US" sz="2000" b="1" dirty="0" smtClean="0"/>
              <a:t>-Mysteries are already working well for my class.”</a:t>
            </a:r>
          </a:p>
          <a:p>
            <a:pPr algn="l"/>
            <a:endParaRPr lang="en-US" sz="1800" b="1" dirty="0"/>
          </a:p>
          <a:p>
            <a:pPr algn="l"/>
            <a:r>
              <a:rPr lang="en-US" sz="1600" b="1" i="1" dirty="0" smtClean="0"/>
              <a:t>Use slides 2-7 if </a:t>
            </a:r>
            <a:r>
              <a:rPr lang="en-US" sz="1600" b="1" i="1" dirty="0" err="1" smtClean="0"/>
              <a:t>Esti</a:t>
            </a:r>
            <a:r>
              <a:rPr lang="en-US" sz="1600" b="1" i="1" dirty="0" smtClean="0"/>
              <a:t>-Mysteries are already working well for you.  </a:t>
            </a:r>
            <a:r>
              <a:rPr lang="en-US" sz="1600" dirty="0" smtClean="0"/>
              <a:t>These slides are exactly the same with no changes.  You’re students already have a way of writing down their estimates and are responding to each clue.  They may be using a digital platform to record their thinking, or are writing on paper, or are using a dry erase board or chart – or they have another way of responding to clues in writing.  You probably already notice that when students write down their estimate after each clue that it </a:t>
            </a:r>
            <a:r>
              <a:rPr lang="en-US" sz="1600" dirty="0"/>
              <a:t>helps to propel rich math talk </a:t>
            </a:r>
            <a:r>
              <a:rPr lang="en-US" sz="1600" dirty="0" smtClean="0"/>
              <a:t>and also builds anticipation for the next clue.  If this sounds familiar, then I recommend using slides 1-6. </a:t>
            </a:r>
          </a:p>
          <a:p>
            <a:pPr algn="l"/>
            <a:endParaRPr lang="en-US" sz="1800" dirty="0"/>
          </a:p>
          <a:p>
            <a:pPr algn="l"/>
            <a:r>
              <a:rPr lang="en-US" sz="1800" i="1" dirty="0" smtClean="0"/>
              <a:t>FURTHER OPTIONS FOR DISTANCE LEARNING</a:t>
            </a:r>
          </a:p>
          <a:p>
            <a:pPr algn="l"/>
            <a:endParaRPr lang="en-US" sz="2000" b="1" dirty="0"/>
          </a:p>
          <a:p>
            <a:pPr algn="l"/>
            <a:r>
              <a:rPr lang="en-US" sz="2000" b="1" dirty="0" smtClean="0"/>
              <a:t>“I need a chart for everyone to see, and I have a way to digitally write on it.”</a:t>
            </a:r>
            <a:endParaRPr lang="en-US" sz="2000" b="1" dirty="0"/>
          </a:p>
          <a:p>
            <a:pPr algn="l"/>
            <a:endParaRPr lang="en-US" sz="1600" b="1" dirty="0"/>
          </a:p>
          <a:p>
            <a:pPr algn="l"/>
            <a:r>
              <a:rPr lang="en-US" sz="1600" dirty="0"/>
              <a:t>Use slides </a:t>
            </a:r>
            <a:r>
              <a:rPr lang="en-US" sz="1600" dirty="0" smtClean="0"/>
              <a:t>8-13 if you simply need an embedded chart to write on during discussion. This may be particularly useful for distance learning if students do not have easy access to a chart.</a:t>
            </a:r>
            <a:r>
              <a:rPr lang="en-US" sz="1600" dirty="0"/>
              <a:t> </a:t>
            </a:r>
            <a:r>
              <a:rPr lang="en-US" sz="1600" dirty="0" smtClean="0"/>
              <a:t> Perhaps they don’t have a chart at home, or they may not be able to easily navigate between tabs to a digital chart.  You </a:t>
            </a:r>
            <a:r>
              <a:rPr lang="en-US" sz="1600" dirty="0"/>
              <a:t>can use a digital </a:t>
            </a:r>
            <a:r>
              <a:rPr lang="en-US" sz="1600" dirty="0" smtClean="0"/>
              <a:t>pen (such as a drawing feature) </a:t>
            </a:r>
            <a:r>
              <a:rPr lang="en-US" sz="1600" dirty="0"/>
              <a:t>to record ideas from </a:t>
            </a:r>
            <a:r>
              <a:rPr lang="en-US" sz="1600" dirty="0" smtClean="0"/>
              <a:t>student discussions and cross out numbers </a:t>
            </a:r>
            <a:r>
              <a:rPr lang="en-US" sz="1600" dirty="0"/>
              <a:t>for the whole class to </a:t>
            </a:r>
            <a:r>
              <a:rPr lang="en-US" sz="1600" dirty="0" smtClean="0"/>
              <a:t>see</a:t>
            </a:r>
            <a:r>
              <a:rPr lang="en-US" sz="1600" dirty="0"/>
              <a:t> </a:t>
            </a:r>
            <a:r>
              <a:rPr lang="en-US" sz="1600" dirty="0" smtClean="0"/>
              <a:t>at the same time.  </a:t>
            </a:r>
            <a:endParaRPr lang="en-US" sz="1600" dirty="0"/>
          </a:p>
          <a:p>
            <a:pPr algn="l"/>
            <a:endParaRPr lang="en-US" sz="2400" b="1" dirty="0"/>
          </a:p>
          <a:p>
            <a:pPr algn="l"/>
            <a:r>
              <a:rPr lang="en-US" sz="2000" b="1" dirty="0"/>
              <a:t>“I need a </a:t>
            </a:r>
            <a:r>
              <a:rPr lang="en-US" sz="2000" b="1" dirty="0" smtClean="0"/>
              <a:t>step-by-step animated chart that eliminates numbers after every clue.”</a:t>
            </a:r>
            <a:endParaRPr lang="en-US" sz="2000" b="1" dirty="0"/>
          </a:p>
          <a:p>
            <a:pPr algn="l"/>
            <a:r>
              <a:rPr lang="en-US" sz="1600" dirty="0"/>
              <a:t>Use slides </a:t>
            </a:r>
            <a:r>
              <a:rPr lang="en-US" sz="1600" dirty="0" smtClean="0"/>
              <a:t>14-19 if you want to see numbers disappear from the chart after every clue.  This may be helpful if you need a chart and don’t have an easy way to digitally write on the chart.  You can move forward and backward to see which clues eliminated which numbers.  </a:t>
            </a:r>
          </a:p>
        </p:txBody>
      </p:sp>
      <p:sp>
        <p:nvSpPr>
          <p:cNvPr id="2" name="Rectangle 1"/>
          <p:cNvSpPr/>
          <p:nvPr/>
        </p:nvSpPr>
        <p:spPr>
          <a:xfrm>
            <a:off x="5867400" y="76200"/>
            <a:ext cx="3200400" cy="914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Watch this YouTube video for more information about the charts.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en-US" sz="1600" dirty="0" smtClean="0">
                <a:solidFill>
                  <a:schemeClr val="tx1"/>
                </a:solidFill>
                <a:hlinkClick r:id="rId2"/>
              </a:rPr>
              <a:t>youtu.be/pzPby1HUSQs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34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Users\Steve Wyborney\Desktop\SHRUNKEN FOLDER\Picture2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01"/>
          <a:stretch/>
        </p:blipFill>
        <p:spPr bwMode="auto">
          <a:xfrm>
            <a:off x="381000" y="38100"/>
            <a:ext cx="3886200" cy="5712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5029200" y="152400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Clue #1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029200" y="14477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Clue #2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029200" y="2743200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#3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029200" y="40385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029200" y="53339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#5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029200" y="152401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 smtClean="0">
                <a:solidFill>
                  <a:schemeClr val="tx1"/>
                </a:solidFill>
              </a:rPr>
              <a:t>Clue #1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 answer is greater than 15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and less than 45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029200" y="14478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 smtClean="0">
                <a:solidFill>
                  <a:schemeClr val="tx1"/>
                </a:solidFill>
              </a:rPr>
              <a:t>Clue #2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There is a 5 on the die.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Count by 5’s and cross off those numbers.  5, 10, 15 …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029200" y="27432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Clue #3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Count by 2’s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and cross off those numbers.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029200" y="40386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Clue #4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There is a </a:t>
            </a:r>
            <a:r>
              <a:rPr lang="en-US" b="1" dirty="0" smtClean="0">
                <a:solidFill>
                  <a:schemeClr val="tx1"/>
                </a:solidFill>
              </a:rPr>
              <a:t>3 </a:t>
            </a:r>
            <a:r>
              <a:rPr lang="en-US" b="1" dirty="0">
                <a:solidFill>
                  <a:schemeClr val="tx1"/>
                </a:solidFill>
              </a:rPr>
              <a:t>on the die.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 answer does not include the digit 3.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029200" y="5333999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Clue #5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 answer does not include the digit 7 or the digit 9.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518888"/>
              </p:ext>
            </p:extLst>
          </p:nvPr>
        </p:nvGraphicFramePr>
        <p:xfrm>
          <a:off x="152400" y="5334000"/>
          <a:ext cx="4419600" cy="1282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</a:tblGrid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066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5029200" y="2209800"/>
            <a:ext cx="3974306" cy="2362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After seeing the clues, you have narrowed the possibilities to a small set of numbers.  Before you see the answer, select your final estimate.  Write it down, and explain to someone why you chose that number.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  <p:pic>
        <p:nvPicPr>
          <p:cNvPr id="6" name="Picture 2" descr="C:\Users\Steve Wyborney\Desktop\SHRUNKEN FOLDER\Picture2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01"/>
          <a:stretch/>
        </p:blipFill>
        <p:spPr bwMode="auto">
          <a:xfrm>
            <a:off x="381000" y="38100"/>
            <a:ext cx="3886200" cy="5712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7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5029200" y="152401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21 ice cubes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20519" y="174586"/>
            <a:ext cx="3974306" cy="114300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The Reveal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Click to see the answer.</a:t>
            </a:r>
          </a:p>
        </p:txBody>
      </p:sp>
      <p:sp>
        <p:nvSpPr>
          <p:cNvPr id="6" name="Rectangle 5"/>
          <p:cNvSpPr/>
          <p:nvPr/>
        </p:nvSpPr>
        <p:spPr>
          <a:xfrm>
            <a:off x="4296107" y="876300"/>
            <a:ext cx="3974306" cy="34671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Important Note: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can see this box, then the slide show is not playing and the reveal won’t work. 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Here is the solution: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PowerPoint, click on Slide Show, then click on From Beginning.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Google Slides, click on View then Present.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  <p:pic>
        <p:nvPicPr>
          <p:cNvPr id="13" name="Picture 2" descr="C:\Users\Steve Wyborney\Desktop\SHRUNKEN FOLDER\Picture2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01"/>
          <a:stretch/>
        </p:blipFill>
        <p:spPr bwMode="auto">
          <a:xfrm>
            <a:off x="381000" y="38100"/>
            <a:ext cx="3886200" cy="5712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6381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teve Wyborney\Desktop\Blog Post Pics and email too\Clipboard Dic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606" y="152400"/>
            <a:ext cx="1739901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C:\Users\Steve Wyborney\Desktop\Presentation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717" y="2057400"/>
            <a:ext cx="1221978" cy="916483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6019800" y="3029831"/>
            <a:ext cx="15199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80 Cube Conversations</a:t>
            </a:r>
          </a:p>
          <a:p>
            <a:pPr algn="ctr"/>
            <a:r>
              <a:rPr lang="en-US" sz="1100" b="1" dirty="0" smtClean="0">
                <a:hlinkClick r:id=""/>
              </a:rPr>
              <a:t>Lessons</a:t>
            </a:r>
            <a:endParaRPr lang="en-US" sz="1100" b="1" dirty="0" smtClean="0"/>
          </a:p>
        </p:txBody>
      </p:sp>
      <p:pic>
        <p:nvPicPr>
          <p:cNvPr id="30" name="Picture 29">
            <a:hlinkClick r:id="rId6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059047"/>
            <a:ext cx="1217004" cy="912753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026" name="Picture 2" descr="C:\Users\Steve Wyborney\Desktop\20 Days Title Pic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036" y="2029306"/>
            <a:ext cx="1240944" cy="930708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Steve Wyborney\Desktop\SPLAT blog post folder\Splat Promo Images and GIFs\Splat Level 3 B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0574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828804" y="2960013"/>
            <a:ext cx="12170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50 Splat! Lessons </a:t>
            </a:r>
            <a:endParaRPr lang="en-US" sz="1100" b="1" dirty="0"/>
          </a:p>
        </p:txBody>
      </p:sp>
      <p:pic>
        <p:nvPicPr>
          <p:cNvPr id="16" name="Picture 7" descr="C:\Users\Steve Wyborney\Desktop\Splat Promos HUGE SET\Slide6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6821" y="20574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3352801" y="2995136"/>
            <a:ext cx="100860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20 Fraction </a:t>
            </a:r>
          </a:p>
          <a:p>
            <a:pPr algn="ctr"/>
            <a:r>
              <a:rPr lang="en-US" sz="1100" b="1" dirty="0" smtClean="0">
                <a:hlinkClick r:id=""/>
              </a:rPr>
              <a:t>Splat! Lessons</a:t>
            </a:r>
            <a:endParaRPr lang="en-US" sz="11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81000" y="1600200"/>
            <a:ext cx="41419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More Free, Downloadable Resources From Blog Posts</a:t>
            </a:r>
            <a:endParaRPr lang="en-US" sz="1400" b="1" dirty="0"/>
          </a:p>
        </p:txBody>
      </p:sp>
      <p:sp>
        <p:nvSpPr>
          <p:cNvPr id="20" name="TextBox 19">
            <a:hlinkClick r:id="rId14"/>
          </p:cNvPr>
          <p:cNvSpPr txBox="1"/>
          <p:nvPr/>
        </p:nvSpPr>
        <p:spPr>
          <a:xfrm>
            <a:off x="7776260" y="2960014"/>
            <a:ext cx="118974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20 Days of </a:t>
            </a:r>
          </a:p>
          <a:p>
            <a:pPr algn="ctr"/>
            <a:r>
              <a:rPr lang="en-US" sz="1100" b="1" dirty="0" smtClean="0">
                <a:hlinkClick r:id=""/>
              </a:rPr>
              <a:t>Number Sense </a:t>
            </a:r>
          </a:p>
          <a:p>
            <a:pPr algn="ctr"/>
            <a:r>
              <a:rPr lang="en-US" sz="1100" b="1" dirty="0" smtClean="0">
                <a:hlinkClick r:id=""/>
              </a:rPr>
              <a:t>&amp; Rich Math Talk</a:t>
            </a:r>
            <a:endParaRPr lang="en-US" sz="1100" b="1" dirty="0" smtClean="0"/>
          </a:p>
        </p:txBody>
      </p:sp>
      <p:pic>
        <p:nvPicPr>
          <p:cNvPr id="28" name="Picture 2" descr="C:\Users\Steve Wyborney\Desktop\8.8.2018 Desktop\Estimation Clipboard Desktop Materials\Bundle 1 Glasses Pic.jpg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294" y="2060019"/>
            <a:ext cx="1250801" cy="938101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4590561" y="3074321"/>
            <a:ext cx="140270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hlinkClick r:id="rId17"/>
              </a:rPr>
              <a:t>The Original 40 Estimation Clipboard Sets</a:t>
            </a:r>
            <a:endParaRPr lang="en-US" sz="1100" b="1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61544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0" y="3848205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3">
            <a:hlinkClick r:id="rId18"/>
          </p:cNvPr>
          <p:cNvPicPr>
            <a:picLocks noChangeAspect="1" noChangeArrowheads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24"/>
          <a:stretch/>
        </p:blipFill>
        <p:spPr bwMode="auto">
          <a:xfrm>
            <a:off x="5105400" y="4466329"/>
            <a:ext cx="3962400" cy="136434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6" name="TextBox 35">
            <a:hlinkClick r:id="rId6"/>
          </p:cNvPr>
          <p:cNvSpPr txBox="1"/>
          <p:nvPr/>
        </p:nvSpPr>
        <p:spPr>
          <a:xfrm>
            <a:off x="393026" y="2971800"/>
            <a:ext cx="11929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rId6"/>
              </a:rPr>
              <a:t>51 </a:t>
            </a:r>
            <a:r>
              <a:rPr lang="en-US" sz="1100" b="1" dirty="0" err="1" smtClean="0">
                <a:hlinkClick r:id="rId6"/>
              </a:rPr>
              <a:t>Esti</a:t>
            </a:r>
            <a:r>
              <a:rPr lang="en-US" sz="1100" b="1" dirty="0" smtClean="0">
                <a:hlinkClick r:id="rId6"/>
              </a:rPr>
              <a:t>-Mysteries</a:t>
            </a:r>
            <a:endParaRPr lang="en-US" sz="1100" b="1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53075"/>
            <a:ext cx="340971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0" y="3886200"/>
            <a:ext cx="4953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To Access The Multiplication Course…</a:t>
            </a:r>
          </a:p>
          <a:p>
            <a:endParaRPr lang="en-US" sz="1100" b="1" dirty="0" smtClean="0"/>
          </a:p>
          <a:p>
            <a:pPr marL="342900" indent="-342900">
              <a:buAutoNum type="arabicPeriod"/>
            </a:pPr>
            <a:r>
              <a:rPr lang="en-US" sz="1100" b="1" dirty="0" smtClean="0"/>
              <a:t>Click </a:t>
            </a:r>
            <a:r>
              <a:rPr lang="en-US" sz="1200" b="1" dirty="0" smtClean="0">
                <a:hlinkClick r:id="rId18"/>
              </a:rPr>
              <a:t>here</a:t>
            </a:r>
            <a:r>
              <a:rPr lang="en-US" sz="1200" b="1" dirty="0"/>
              <a:t> </a:t>
            </a:r>
            <a:r>
              <a:rPr lang="en-US" sz="1100" b="1" dirty="0" smtClean="0"/>
              <a:t>to see the chapter playlists on my YouTube channel.</a:t>
            </a:r>
          </a:p>
          <a:p>
            <a:pPr marL="342900" indent="-342900">
              <a:buAutoNum type="arabicPeriod"/>
            </a:pPr>
            <a:r>
              <a:rPr lang="en-US" sz="1100" b="1" dirty="0"/>
              <a:t>C</a:t>
            </a:r>
            <a:r>
              <a:rPr lang="en-US" sz="1100" b="1" dirty="0" smtClean="0"/>
              <a:t>lick on “sort by” (on the right side) and choose </a:t>
            </a:r>
            <a:r>
              <a:rPr lang="en-US" sz="1100" b="1" i="1" u="sng" dirty="0" smtClean="0"/>
              <a:t>Date created (oldest)</a:t>
            </a:r>
          </a:p>
          <a:p>
            <a:pPr marL="342900" indent="-342900">
              <a:buAutoNum type="arabicPeriod"/>
            </a:pPr>
            <a:r>
              <a:rPr lang="en-US" sz="1100" b="1" dirty="0" smtClean="0"/>
              <a:t>You’ll see all 12 chapters in the course.</a:t>
            </a:r>
          </a:p>
          <a:p>
            <a:pPr marL="342900" indent="-342900">
              <a:buAutoNum type="arabicPeriod"/>
            </a:pPr>
            <a:endParaRPr lang="en-US" sz="1100" b="1" dirty="0"/>
          </a:p>
          <a:p>
            <a:r>
              <a:rPr lang="en-US" sz="1100" b="1" dirty="0" smtClean="0"/>
              <a:t>Tips for Using the Multiplication Course</a:t>
            </a:r>
          </a:p>
          <a:p>
            <a:endParaRPr lang="en-US" sz="1100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When looking at playlists, click on the words “View Full Playlist” instead of the thumbnail or the chapter title.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Then click on the share button.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Copy the link and send it to your class.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Begin with 1 lesson (1 video) per day and then adjust the pacing to meet the needs of your class.</a:t>
            </a:r>
          </a:p>
          <a:p>
            <a:endParaRPr lang="en-US" sz="1100" b="1" dirty="0"/>
          </a:p>
          <a:p>
            <a:r>
              <a:rPr lang="en-US" sz="1100" b="1" dirty="0" smtClean="0"/>
              <a:t>For more information read the blog post about The Multiplication Course </a:t>
            </a:r>
            <a:r>
              <a:rPr lang="en-US" sz="1100" b="1" dirty="0" smtClean="0">
                <a:hlinkClick r:id="rId21"/>
              </a:rPr>
              <a:t>here</a:t>
            </a:r>
            <a:r>
              <a:rPr lang="en-US" sz="1100" b="1" dirty="0" smtClean="0"/>
              <a:t>. </a:t>
            </a:r>
            <a:endParaRPr lang="en-US" sz="11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2269308" y="449759"/>
            <a:ext cx="16930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hlinkClick r:id="rId22"/>
              </a:rPr>
              <a:t>New </a:t>
            </a:r>
            <a:r>
              <a:rPr lang="en-US" sz="1100" b="1" dirty="0" err="1" smtClean="0">
                <a:hlinkClick r:id="rId22"/>
              </a:rPr>
              <a:t>Esti</a:t>
            </a:r>
            <a:r>
              <a:rPr lang="en-US" sz="1100" b="1" dirty="0" smtClean="0">
                <a:hlinkClick r:id="rId22"/>
              </a:rPr>
              <a:t>-Mysteries and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Number Sense Resources </a:t>
            </a:r>
          </a:p>
          <a:p>
            <a:r>
              <a:rPr lang="en-US" sz="1100" b="1" dirty="0" smtClean="0">
                <a:hlinkClick r:id=""/>
              </a:rPr>
              <a:t>Every </a:t>
            </a:r>
            <a:r>
              <a:rPr lang="en-US" sz="1100" b="1" dirty="0" smtClean="0">
                <a:hlinkClick r:id="rId22"/>
              </a:rPr>
              <a:t>Day for the Rest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of the School Year</a:t>
            </a:r>
            <a:endParaRPr lang="en-US" sz="1100" b="1" dirty="0"/>
          </a:p>
        </p:txBody>
      </p:sp>
      <p:pic>
        <p:nvPicPr>
          <p:cNvPr id="2052" name="Picture 4" descr="C:\Users\Steve Wyborney\Desktop\STEVES Esti-Mystery Clue Toolkit and Templates FALL 2020.jpg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61" y="152400"/>
            <a:ext cx="1739900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2071361" y="153888"/>
            <a:ext cx="2018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November  1 – January 8</a:t>
            </a:r>
            <a:endParaRPr lang="en-US" sz="1400" b="1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4572000" y="0"/>
            <a:ext cx="0" cy="1600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018453" y="449759"/>
            <a:ext cx="20569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hlinkClick r:id="rId2"/>
              </a:rPr>
              <a:t>Part 2 - New </a:t>
            </a:r>
            <a:r>
              <a:rPr lang="en-US" sz="1100" b="1" dirty="0" err="1" smtClean="0">
                <a:hlinkClick r:id="rId2"/>
              </a:rPr>
              <a:t>Esti</a:t>
            </a:r>
            <a:r>
              <a:rPr lang="en-US" sz="1100" b="1" dirty="0" smtClean="0">
                <a:hlinkClick r:id="rId2"/>
              </a:rPr>
              <a:t>-Mysteries and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Number Sense Resources </a:t>
            </a:r>
          </a:p>
          <a:p>
            <a:r>
              <a:rPr lang="en-US" sz="1100" b="1" dirty="0" smtClean="0">
                <a:hlinkClick r:id=""/>
              </a:rPr>
              <a:t>Every </a:t>
            </a:r>
            <a:r>
              <a:rPr lang="en-US" sz="1100" b="1" dirty="0" smtClean="0">
                <a:hlinkClick r:id="rId2"/>
              </a:rPr>
              <a:t>Day for the Rest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of the School Year</a:t>
            </a:r>
            <a:endParaRPr lang="en-US" sz="11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820506" y="153888"/>
            <a:ext cx="18700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January 11 - (ongoing) 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81030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 txBox="1">
            <a:spLocks/>
          </p:cNvSpPr>
          <p:nvPr/>
        </p:nvSpPr>
        <p:spPr>
          <a:xfrm>
            <a:off x="0" y="19589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 smtClean="0">
                <a:solidFill>
                  <a:srgbClr val="FFFF00"/>
                </a:solidFill>
              </a:rPr>
              <a:t>“Melting Ice Cubes and the Color of the Sun”</a:t>
            </a:r>
            <a:endParaRPr lang="en-US" sz="60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43200" y="3390900"/>
            <a:ext cx="3974306" cy="34671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Important Note: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can see this box, then the slide show is not playing and the reveal won’t work. 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Here is the solution: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PowerPoint, click on Slide Show, then click on From Current Slide.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Google Slides, click on View then Present.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1524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solidFill>
                  <a:schemeClr val="bg1"/>
                </a:solidFill>
              </a:rPr>
              <a:t>To make this </a:t>
            </a:r>
            <a:r>
              <a:rPr lang="en-US" sz="1800" dirty="0" err="1" smtClean="0">
                <a:solidFill>
                  <a:schemeClr val="bg1"/>
                </a:solidFill>
              </a:rPr>
              <a:t>Esti</a:t>
            </a:r>
            <a:r>
              <a:rPr lang="en-US" sz="1800" dirty="0" smtClean="0">
                <a:solidFill>
                  <a:schemeClr val="bg1"/>
                </a:solidFill>
              </a:rPr>
              <a:t>-Mystery, I used food coloring, water and 4 ice cube trays.  I put the trays in the freezer the night before I made the </a:t>
            </a:r>
            <a:r>
              <a:rPr lang="en-US" sz="1800" dirty="0" err="1" smtClean="0">
                <a:solidFill>
                  <a:schemeClr val="bg1"/>
                </a:solidFill>
              </a:rPr>
              <a:t>Esti</a:t>
            </a:r>
            <a:r>
              <a:rPr lang="en-US" sz="1800" dirty="0" smtClean="0">
                <a:solidFill>
                  <a:schemeClr val="bg1"/>
                </a:solidFill>
              </a:rPr>
              <a:t>-Mystery.  In the morning, I took the ice cubes outside to take the pictures.  However, it was warmer than I expected.  The result inspired this title.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2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17294" y="1295400"/>
            <a:ext cx="3974306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As the clues appear, use the information to narrow the possibilities to a smaller set.  After each clue, use estimation again to determine which of the remaining answers is the most reasonable.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029200" y="76200"/>
            <a:ext cx="3974306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How many ice cubes 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are in the vase?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29200" y="3810000"/>
            <a:ext cx="3974306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Write down your first estimate.  After each clue, you’ll see if your estimate is still a possibility.  After each clue, if it is no longer possible write down a new estimate – and be prepared to explain why you chose it.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  <p:pic>
        <p:nvPicPr>
          <p:cNvPr id="9" name="Picture 2" descr="C:\Users\Steve Wyborney\Desktop\SHRUNKEN FOLDER\Picture2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01"/>
          <a:stretch/>
        </p:blipFill>
        <p:spPr bwMode="auto">
          <a:xfrm>
            <a:off x="381000" y="38100"/>
            <a:ext cx="3886200" cy="5712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1727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Users\Steve Wyborney\Desktop\SHRUNKEN FOLDER\Picture2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01"/>
          <a:stretch/>
        </p:blipFill>
        <p:spPr bwMode="auto">
          <a:xfrm>
            <a:off x="381000" y="38100"/>
            <a:ext cx="3886200" cy="5712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5029200" y="152400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Clue #1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029200" y="14477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Clue #2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029200" y="2743200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#3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029200" y="40385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029200" y="53339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#5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029200" y="152401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 smtClean="0">
                <a:solidFill>
                  <a:schemeClr val="tx1"/>
                </a:solidFill>
              </a:rPr>
              <a:t>Clue #1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 answer is greater than 15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and less than 45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029200" y="14478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 smtClean="0">
                <a:solidFill>
                  <a:schemeClr val="tx1"/>
                </a:solidFill>
              </a:rPr>
              <a:t>Clue #2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There is a 5 on the die.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Count by 5’s and cross off those numbers.  5, 10, 15 …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029200" y="27432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Clue #3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Count by 2’s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and cross off those numbers.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029200" y="40386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Clue #4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There is a </a:t>
            </a:r>
            <a:r>
              <a:rPr lang="en-US" b="1" dirty="0" smtClean="0">
                <a:solidFill>
                  <a:schemeClr val="tx1"/>
                </a:solidFill>
              </a:rPr>
              <a:t>3 </a:t>
            </a:r>
            <a:r>
              <a:rPr lang="en-US" b="1" dirty="0">
                <a:solidFill>
                  <a:schemeClr val="tx1"/>
                </a:solidFill>
              </a:rPr>
              <a:t>on the die.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 answer does not include the digit 3.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029200" y="5333999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Clue #5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 answer does not include the digit 7 or the digit 9.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001999"/>
              </p:ext>
            </p:extLst>
          </p:nvPr>
        </p:nvGraphicFramePr>
        <p:xfrm>
          <a:off x="152400" y="5334000"/>
          <a:ext cx="4419600" cy="1282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</a:tblGrid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430883"/>
              </p:ext>
            </p:extLst>
          </p:nvPr>
        </p:nvGraphicFramePr>
        <p:xfrm>
          <a:off x="152400" y="5334000"/>
          <a:ext cx="4419600" cy="1282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</a:tblGrid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13385"/>
              </p:ext>
            </p:extLst>
          </p:nvPr>
        </p:nvGraphicFramePr>
        <p:xfrm>
          <a:off x="152400" y="5334000"/>
          <a:ext cx="4419600" cy="1282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</a:tblGrid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215573"/>
              </p:ext>
            </p:extLst>
          </p:nvPr>
        </p:nvGraphicFramePr>
        <p:xfrm>
          <a:off x="152400" y="5334000"/>
          <a:ext cx="4419600" cy="1282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</a:tblGrid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115102"/>
              </p:ext>
            </p:extLst>
          </p:nvPr>
        </p:nvGraphicFramePr>
        <p:xfrm>
          <a:off x="152400" y="5334000"/>
          <a:ext cx="4419600" cy="1282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</a:tblGrid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066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5029200" y="2209800"/>
            <a:ext cx="3974306" cy="2362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After seeing the clues, you have narrowed the possibilities to a small set of numbers.  Before you see the answer, select your final estimate.  Write it down, and explain to someone why you chose that number.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  <p:pic>
        <p:nvPicPr>
          <p:cNvPr id="6" name="Picture 2" descr="C:\Users\Steve Wyborney\Desktop\SHRUNKEN FOLDER\Picture2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01"/>
          <a:stretch/>
        </p:blipFill>
        <p:spPr bwMode="auto">
          <a:xfrm>
            <a:off x="381000" y="38100"/>
            <a:ext cx="3886200" cy="5712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7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5029200" y="152401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21 ice cubes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20519" y="174586"/>
            <a:ext cx="3974306" cy="114300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The Reveal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Click to see the answer.</a:t>
            </a:r>
          </a:p>
        </p:txBody>
      </p:sp>
      <p:sp>
        <p:nvSpPr>
          <p:cNvPr id="6" name="Rectangle 5"/>
          <p:cNvSpPr/>
          <p:nvPr/>
        </p:nvSpPr>
        <p:spPr>
          <a:xfrm>
            <a:off x="4296107" y="876300"/>
            <a:ext cx="3974306" cy="34671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Important Note: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can see this box, then the slide show is not playing and the reveal won’t work. 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Here is the solution: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PowerPoint, click on Slide Show, then click on From Beginning.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Google Slides, click on View then Present.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  <p:pic>
        <p:nvPicPr>
          <p:cNvPr id="13" name="Picture 2" descr="C:\Users\Steve Wyborney\Desktop\SHRUNKEN FOLDER\Picture2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01"/>
          <a:stretch/>
        </p:blipFill>
        <p:spPr bwMode="auto">
          <a:xfrm>
            <a:off x="381000" y="38100"/>
            <a:ext cx="3886200" cy="5712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6381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teve Wyborney\Desktop\Blog Post Pics and email too\Clipboard Dic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606" y="152400"/>
            <a:ext cx="1739901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C:\Users\Steve Wyborney\Desktop\Presentation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717" y="2057400"/>
            <a:ext cx="1221978" cy="916483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6019800" y="3029831"/>
            <a:ext cx="15199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80 Cube Conversations</a:t>
            </a:r>
          </a:p>
          <a:p>
            <a:pPr algn="ctr"/>
            <a:r>
              <a:rPr lang="en-US" sz="1100" b="1" dirty="0" smtClean="0">
                <a:hlinkClick r:id=""/>
              </a:rPr>
              <a:t>Lessons</a:t>
            </a:r>
            <a:endParaRPr lang="en-US" sz="1100" b="1" dirty="0" smtClean="0"/>
          </a:p>
        </p:txBody>
      </p:sp>
      <p:pic>
        <p:nvPicPr>
          <p:cNvPr id="30" name="Picture 29">
            <a:hlinkClick r:id="rId6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059047"/>
            <a:ext cx="1217004" cy="912753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026" name="Picture 2" descr="C:\Users\Steve Wyborney\Desktop\20 Days Title Pic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036" y="2029306"/>
            <a:ext cx="1240944" cy="930708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Steve Wyborney\Desktop\SPLAT blog post folder\Splat Promo Images and GIFs\Splat Level 3 B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0574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828804" y="2960013"/>
            <a:ext cx="12170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50 Splat! Lessons </a:t>
            </a:r>
            <a:endParaRPr lang="en-US" sz="1100" b="1" dirty="0"/>
          </a:p>
        </p:txBody>
      </p:sp>
      <p:pic>
        <p:nvPicPr>
          <p:cNvPr id="16" name="Picture 7" descr="C:\Users\Steve Wyborney\Desktop\Splat Promos HUGE SET\Slide6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6821" y="20574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3352801" y="2995136"/>
            <a:ext cx="100860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20 Fraction </a:t>
            </a:r>
          </a:p>
          <a:p>
            <a:pPr algn="ctr"/>
            <a:r>
              <a:rPr lang="en-US" sz="1100" b="1" dirty="0" smtClean="0">
                <a:hlinkClick r:id=""/>
              </a:rPr>
              <a:t>Splat! Lessons</a:t>
            </a:r>
            <a:endParaRPr lang="en-US" sz="11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81000" y="1600200"/>
            <a:ext cx="41419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More Free, Downloadable Resources From Blog Posts</a:t>
            </a:r>
            <a:endParaRPr lang="en-US" sz="1400" b="1" dirty="0"/>
          </a:p>
        </p:txBody>
      </p:sp>
      <p:sp>
        <p:nvSpPr>
          <p:cNvPr id="20" name="TextBox 19">
            <a:hlinkClick r:id="rId14"/>
          </p:cNvPr>
          <p:cNvSpPr txBox="1"/>
          <p:nvPr/>
        </p:nvSpPr>
        <p:spPr>
          <a:xfrm>
            <a:off x="7776260" y="2960014"/>
            <a:ext cx="118974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20 Days of </a:t>
            </a:r>
          </a:p>
          <a:p>
            <a:pPr algn="ctr"/>
            <a:r>
              <a:rPr lang="en-US" sz="1100" b="1" dirty="0" smtClean="0">
                <a:hlinkClick r:id=""/>
              </a:rPr>
              <a:t>Number Sense </a:t>
            </a:r>
          </a:p>
          <a:p>
            <a:pPr algn="ctr"/>
            <a:r>
              <a:rPr lang="en-US" sz="1100" b="1" dirty="0" smtClean="0">
                <a:hlinkClick r:id=""/>
              </a:rPr>
              <a:t>&amp; Rich Math Talk</a:t>
            </a:r>
            <a:endParaRPr lang="en-US" sz="1100" b="1" dirty="0" smtClean="0"/>
          </a:p>
        </p:txBody>
      </p:sp>
      <p:pic>
        <p:nvPicPr>
          <p:cNvPr id="28" name="Picture 2" descr="C:\Users\Steve Wyborney\Desktop\8.8.2018 Desktop\Estimation Clipboard Desktop Materials\Bundle 1 Glasses Pic.jpg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294" y="2060019"/>
            <a:ext cx="1250801" cy="938101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4590561" y="3074321"/>
            <a:ext cx="140270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hlinkClick r:id="rId17"/>
              </a:rPr>
              <a:t>The Original 40 Estimation Clipboard Sets</a:t>
            </a:r>
            <a:endParaRPr lang="en-US" sz="1100" b="1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61544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0" y="3848205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3">
            <a:hlinkClick r:id="rId18"/>
          </p:cNvPr>
          <p:cNvPicPr>
            <a:picLocks noChangeAspect="1" noChangeArrowheads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24"/>
          <a:stretch/>
        </p:blipFill>
        <p:spPr bwMode="auto">
          <a:xfrm>
            <a:off x="5105400" y="4466329"/>
            <a:ext cx="3962400" cy="136434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6" name="TextBox 35">
            <a:hlinkClick r:id="rId6"/>
          </p:cNvPr>
          <p:cNvSpPr txBox="1"/>
          <p:nvPr/>
        </p:nvSpPr>
        <p:spPr>
          <a:xfrm>
            <a:off x="393026" y="2971800"/>
            <a:ext cx="11929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rId6"/>
              </a:rPr>
              <a:t>51 </a:t>
            </a:r>
            <a:r>
              <a:rPr lang="en-US" sz="1100" b="1" dirty="0" err="1" smtClean="0">
                <a:hlinkClick r:id="rId6"/>
              </a:rPr>
              <a:t>Esti</a:t>
            </a:r>
            <a:r>
              <a:rPr lang="en-US" sz="1100" b="1" dirty="0" smtClean="0">
                <a:hlinkClick r:id="rId6"/>
              </a:rPr>
              <a:t>-Mysteries</a:t>
            </a:r>
            <a:endParaRPr lang="en-US" sz="1100" b="1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53075"/>
            <a:ext cx="340971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0" y="3886200"/>
            <a:ext cx="4953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To Access The Multiplication Course…</a:t>
            </a:r>
          </a:p>
          <a:p>
            <a:endParaRPr lang="en-US" sz="1100" b="1" dirty="0" smtClean="0"/>
          </a:p>
          <a:p>
            <a:pPr marL="342900" indent="-342900">
              <a:buAutoNum type="arabicPeriod"/>
            </a:pPr>
            <a:r>
              <a:rPr lang="en-US" sz="1100" b="1" dirty="0" smtClean="0"/>
              <a:t>Click </a:t>
            </a:r>
            <a:r>
              <a:rPr lang="en-US" sz="1200" b="1" dirty="0" smtClean="0">
                <a:hlinkClick r:id="rId18"/>
              </a:rPr>
              <a:t>here</a:t>
            </a:r>
            <a:r>
              <a:rPr lang="en-US" sz="1200" b="1" dirty="0"/>
              <a:t> </a:t>
            </a:r>
            <a:r>
              <a:rPr lang="en-US" sz="1100" b="1" dirty="0" smtClean="0"/>
              <a:t>to see the chapter playlists on my YouTube channel.</a:t>
            </a:r>
          </a:p>
          <a:p>
            <a:pPr marL="342900" indent="-342900">
              <a:buAutoNum type="arabicPeriod"/>
            </a:pPr>
            <a:r>
              <a:rPr lang="en-US" sz="1100" b="1" dirty="0"/>
              <a:t>C</a:t>
            </a:r>
            <a:r>
              <a:rPr lang="en-US" sz="1100" b="1" dirty="0" smtClean="0"/>
              <a:t>lick on “sort by” (on the right side) and choose </a:t>
            </a:r>
            <a:r>
              <a:rPr lang="en-US" sz="1100" b="1" i="1" u="sng" dirty="0" smtClean="0"/>
              <a:t>Date created (oldest)</a:t>
            </a:r>
          </a:p>
          <a:p>
            <a:pPr marL="342900" indent="-342900">
              <a:buAutoNum type="arabicPeriod"/>
            </a:pPr>
            <a:r>
              <a:rPr lang="en-US" sz="1100" b="1" dirty="0" smtClean="0"/>
              <a:t>You’ll see all 12 chapters in the course.</a:t>
            </a:r>
          </a:p>
          <a:p>
            <a:pPr marL="342900" indent="-342900">
              <a:buAutoNum type="arabicPeriod"/>
            </a:pPr>
            <a:endParaRPr lang="en-US" sz="1100" b="1" dirty="0"/>
          </a:p>
          <a:p>
            <a:r>
              <a:rPr lang="en-US" sz="1100" b="1" dirty="0" smtClean="0"/>
              <a:t>Tips for Using the Multiplication Course</a:t>
            </a:r>
          </a:p>
          <a:p>
            <a:endParaRPr lang="en-US" sz="1100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When looking at playlists, click on the words “View Full Playlist” instead of the thumbnail or the chapter title.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Then click on the share button.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Copy the link and send it to your class.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Begin with 1 lesson (1 video) per day and then adjust the pacing to meet the needs of your class.</a:t>
            </a:r>
          </a:p>
          <a:p>
            <a:endParaRPr lang="en-US" sz="1100" b="1" dirty="0"/>
          </a:p>
          <a:p>
            <a:r>
              <a:rPr lang="en-US" sz="1100" b="1" dirty="0" smtClean="0"/>
              <a:t>For more information read the blog post about The Multiplication Course </a:t>
            </a:r>
            <a:r>
              <a:rPr lang="en-US" sz="1100" b="1" dirty="0" smtClean="0">
                <a:hlinkClick r:id="rId21"/>
              </a:rPr>
              <a:t>here</a:t>
            </a:r>
            <a:r>
              <a:rPr lang="en-US" sz="1100" b="1" dirty="0" smtClean="0"/>
              <a:t>. </a:t>
            </a:r>
            <a:endParaRPr lang="en-US" sz="11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2269308" y="449759"/>
            <a:ext cx="16930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hlinkClick r:id="rId22"/>
              </a:rPr>
              <a:t>New </a:t>
            </a:r>
            <a:r>
              <a:rPr lang="en-US" sz="1100" b="1" dirty="0" err="1" smtClean="0">
                <a:hlinkClick r:id="rId22"/>
              </a:rPr>
              <a:t>Esti</a:t>
            </a:r>
            <a:r>
              <a:rPr lang="en-US" sz="1100" b="1" dirty="0" smtClean="0">
                <a:hlinkClick r:id="rId22"/>
              </a:rPr>
              <a:t>-Mysteries and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Number Sense Resources </a:t>
            </a:r>
          </a:p>
          <a:p>
            <a:r>
              <a:rPr lang="en-US" sz="1100" b="1" dirty="0" smtClean="0">
                <a:hlinkClick r:id=""/>
              </a:rPr>
              <a:t>Every </a:t>
            </a:r>
            <a:r>
              <a:rPr lang="en-US" sz="1100" b="1" dirty="0" smtClean="0">
                <a:hlinkClick r:id="rId22"/>
              </a:rPr>
              <a:t>Day for the Rest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of the School Year</a:t>
            </a:r>
            <a:endParaRPr lang="en-US" sz="1100" b="1" dirty="0"/>
          </a:p>
        </p:txBody>
      </p:sp>
      <p:pic>
        <p:nvPicPr>
          <p:cNvPr id="2052" name="Picture 4" descr="C:\Users\Steve Wyborney\Desktop\STEVES Esti-Mystery Clue Toolkit and Templates FALL 2020.jpg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61" y="152400"/>
            <a:ext cx="1739900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2071361" y="153888"/>
            <a:ext cx="2018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November  1 – January 8</a:t>
            </a:r>
            <a:endParaRPr lang="en-US" sz="1400" b="1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4572000" y="0"/>
            <a:ext cx="0" cy="1600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018453" y="449759"/>
            <a:ext cx="20569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hlinkClick r:id="rId2"/>
              </a:rPr>
              <a:t>Part 2 - New </a:t>
            </a:r>
            <a:r>
              <a:rPr lang="en-US" sz="1100" b="1" dirty="0" err="1" smtClean="0">
                <a:hlinkClick r:id="rId2"/>
              </a:rPr>
              <a:t>Esti</a:t>
            </a:r>
            <a:r>
              <a:rPr lang="en-US" sz="1100" b="1" dirty="0" smtClean="0">
                <a:hlinkClick r:id="rId2"/>
              </a:rPr>
              <a:t>-Mysteries and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Number Sense Resources </a:t>
            </a:r>
          </a:p>
          <a:p>
            <a:r>
              <a:rPr lang="en-US" sz="1100" b="1" dirty="0" smtClean="0">
                <a:hlinkClick r:id=""/>
              </a:rPr>
              <a:t>Every </a:t>
            </a:r>
            <a:r>
              <a:rPr lang="en-US" sz="1100" b="1" dirty="0" smtClean="0">
                <a:hlinkClick r:id="rId2"/>
              </a:rPr>
              <a:t>Day for the Rest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of the School Year</a:t>
            </a:r>
            <a:endParaRPr lang="en-US" sz="11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820506" y="153888"/>
            <a:ext cx="18700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January 11 - (ongoing) 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81030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 txBox="1">
            <a:spLocks/>
          </p:cNvSpPr>
          <p:nvPr/>
        </p:nvSpPr>
        <p:spPr>
          <a:xfrm>
            <a:off x="0" y="19589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 smtClean="0">
                <a:solidFill>
                  <a:srgbClr val="FFFF00"/>
                </a:solidFill>
              </a:rPr>
              <a:t>“Melting Ice Cubes and the Color of the Sun”</a:t>
            </a:r>
            <a:endParaRPr lang="en-US" sz="60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43200" y="3390900"/>
            <a:ext cx="3974306" cy="34671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Important Note: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can see this box, then the slide show is not playing and the reveal won’t work. 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Here is the solution: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PowerPoint, click on Slide Show, then click on From Current Slide.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Google Slides, click on View then Present.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1524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solidFill>
                  <a:schemeClr val="bg1"/>
                </a:solidFill>
              </a:rPr>
              <a:t>To make this </a:t>
            </a:r>
            <a:r>
              <a:rPr lang="en-US" sz="1800" dirty="0" err="1" smtClean="0">
                <a:solidFill>
                  <a:schemeClr val="bg1"/>
                </a:solidFill>
              </a:rPr>
              <a:t>Esti</a:t>
            </a:r>
            <a:r>
              <a:rPr lang="en-US" sz="1800" dirty="0" smtClean="0">
                <a:solidFill>
                  <a:schemeClr val="bg1"/>
                </a:solidFill>
              </a:rPr>
              <a:t>-Mystery, I used food coloring, water and 4 ice cube trays.  I put the trays in the freezer the night before I made the </a:t>
            </a:r>
            <a:r>
              <a:rPr lang="en-US" sz="1800" dirty="0" err="1" smtClean="0">
                <a:solidFill>
                  <a:schemeClr val="bg1"/>
                </a:solidFill>
              </a:rPr>
              <a:t>Esti</a:t>
            </a:r>
            <a:r>
              <a:rPr lang="en-US" sz="1800" dirty="0" smtClean="0">
                <a:solidFill>
                  <a:schemeClr val="bg1"/>
                </a:solidFill>
              </a:rPr>
              <a:t>-Mystery.  In the morning, I took the ice cubes outside to take the pictures.  However, it was warmer than I expected.  The result inspired this title.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18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17294" y="1295400"/>
            <a:ext cx="3974306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As the clues appear, use the information to narrow the possibilities to a smaller set.  After each clue, use estimation again to determine which of the remaining answers is the most reasonable.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029200" y="76200"/>
            <a:ext cx="3974306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How many ice cubes 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are in the vase?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29200" y="3810000"/>
            <a:ext cx="3974306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Write down your first estimate.  After each clue, you’ll see if your estimate is still a possibility.  After each clue, if it is no longer possible write down a new estimate – and be prepared to explain why you chose it.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  <p:pic>
        <p:nvPicPr>
          <p:cNvPr id="9" name="Picture 2" descr="C:\Users\Steve Wyborney\Desktop\SHRUNKEN FOLDER\Picture2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01"/>
          <a:stretch/>
        </p:blipFill>
        <p:spPr bwMode="auto">
          <a:xfrm>
            <a:off x="381000" y="38100"/>
            <a:ext cx="3886200" cy="5712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5346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Users\Steve Wyborney\Desktop\SHRUNKEN FOLDER\Picture2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01"/>
          <a:stretch/>
        </p:blipFill>
        <p:spPr bwMode="auto">
          <a:xfrm>
            <a:off x="381000" y="38100"/>
            <a:ext cx="3886200" cy="5712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5029200" y="152400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Clue #1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029200" y="14477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Clue #2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029200" y="2743200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#3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029200" y="40385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029200" y="53339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#5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029200" y="152401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 smtClean="0">
                <a:solidFill>
                  <a:schemeClr val="tx1"/>
                </a:solidFill>
              </a:rPr>
              <a:t>Clue #1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 answer is greater than 15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and less than 45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029200" y="14478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 smtClean="0">
                <a:solidFill>
                  <a:schemeClr val="tx1"/>
                </a:solidFill>
              </a:rPr>
              <a:t>Clue #2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There is a 5 on the die.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Count by 5’s and cross off those numbers.  5, 10, 15 …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029200" y="27432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Clue #3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Count by 2’s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and cross off those numbers.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029200" y="40386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Clue #4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There is a </a:t>
            </a:r>
            <a:r>
              <a:rPr lang="en-US" b="1" dirty="0" smtClean="0">
                <a:solidFill>
                  <a:schemeClr val="tx1"/>
                </a:solidFill>
              </a:rPr>
              <a:t>3 </a:t>
            </a:r>
            <a:r>
              <a:rPr lang="en-US" b="1" dirty="0">
                <a:solidFill>
                  <a:schemeClr val="tx1"/>
                </a:solidFill>
              </a:rPr>
              <a:t>on the die.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 answer does not include the digit 3.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029200" y="5333999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Clue #5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 answer does not include the digit 7 or the digit 9.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947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5029200" y="2209800"/>
            <a:ext cx="3974306" cy="2362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After seeing the clues, you have narrowed the possibilities to a small set of numbers.  Before you see the answer, select your final estimate.  Write it down, and explain to someone why you chose that number.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  <p:pic>
        <p:nvPicPr>
          <p:cNvPr id="6" name="Picture 2" descr="C:\Users\Steve Wyborney\Desktop\SHRUNKEN FOLDER\Picture2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01"/>
          <a:stretch/>
        </p:blipFill>
        <p:spPr bwMode="auto">
          <a:xfrm>
            <a:off x="381000" y="38100"/>
            <a:ext cx="3886200" cy="5712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901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5029200" y="152401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21 ice cubes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20519" y="174586"/>
            <a:ext cx="3974306" cy="114300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The Reveal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Click to see the answer.</a:t>
            </a:r>
          </a:p>
        </p:txBody>
      </p:sp>
      <p:sp>
        <p:nvSpPr>
          <p:cNvPr id="6" name="Rectangle 5"/>
          <p:cNvSpPr/>
          <p:nvPr/>
        </p:nvSpPr>
        <p:spPr>
          <a:xfrm>
            <a:off x="4296107" y="876300"/>
            <a:ext cx="3974306" cy="34671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Important Note: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can see this box, then the slide show is not playing and the reveal won’t work. 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Here is the solution: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PowerPoint, click on Slide Show, then click on From Beginning.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Google Slides, click on View then Present.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  <p:pic>
        <p:nvPicPr>
          <p:cNvPr id="13" name="Picture 2" descr="C:\Users\Steve Wyborney\Desktop\SHRUNKEN FOLDER\Picture2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01"/>
          <a:stretch/>
        </p:blipFill>
        <p:spPr bwMode="auto">
          <a:xfrm>
            <a:off x="381000" y="38100"/>
            <a:ext cx="3886200" cy="5712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080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teve Wyborney\Desktop\Blog Post Pics and email too\Clipboard Dic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606" y="152400"/>
            <a:ext cx="1739901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C:\Users\Steve Wyborney\Desktop\Presentation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717" y="2057400"/>
            <a:ext cx="1221978" cy="916483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6019800" y="3029831"/>
            <a:ext cx="15199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80 Cube Conversations</a:t>
            </a:r>
          </a:p>
          <a:p>
            <a:pPr algn="ctr"/>
            <a:r>
              <a:rPr lang="en-US" sz="1100" b="1" dirty="0" smtClean="0">
                <a:hlinkClick r:id=""/>
              </a:rPr>
              <a:t>Lessons</a:t>
            </a:r>
            <a:endParaRPr lang="en-US" sz="1100" b="1" dirty="0" smtClean="0"/>
          </a:p>
        </p:txBody>
      </p:sp>
      <p:pic>
        <p:nvPicPr>
          <p:cNvPr id="30" name="Picture 29">
            <a:hlinkClick r:id="rId6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059047"/>
            <a:ext cx="1217004" cy="912753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026" name="Picture 2" descr="C:\Users\Steve Wyborney\Desktop\20 Days Title Pic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036" y="2029306"/>
            <a:ext cx="1240944" cy="930708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Steve Wyborney\Desktop\SPLAT blog post folder\Splat Promo Images and GIFs\Splat Level 3 B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0574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828804" y="2960013"/>
            <a:ext cx="12170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50 Splat! Lessons </a:t>
            </a:r>
            <a:endParaRPr lang="en-US" sz="1100" b="1" dirty="0"/>
          </a:p>
        </p:txBody>
      </p:sp>
      <p:pic>
        <p:nvPicPr>
          <p:cNvPr id="16" name="Picture 7" descr="C:\Users\Steve Wyborney\Desktop\Splat Promos HUGE SET\Slide6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6821" y="20574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3352801" y="2995136"/>
            <a:ext cx="100860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20 Fraction </a:t>
            </a:r>
          </a:p>
          <a:p>
            <a:pPr algn="ctr"/>
            <a:r>
              <a:rPr lang="en-US" sz="1100" b="1" dirty="0" smtClean="0">
                <a:hlinkClick r:id=""/>
              </a:rPr>
              <a:t>Splat! Lessons</a:t>
            </a:r>
            <a:endParaRPr lang="en-US" sz="11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81000" y="1600200"/>
            <a:ext cx="41419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More Free, Downloadable Resources From Blog Posts</a:t>
            </a:r>
            <a:endParaRPr lang="en-US" sz="1400" b="1" dirty="0"/>
          </a:p>
        </p:txBody>
      </p:sp>
      <p:sp>
        <p:nvSpPr>
          <p:cNvPr id="20" name="TextBox 19">
            <a:hlinkClick r:id="rId14"/>
          </p:cNvPr>
          <p:cNvSpPr txBox="1"/>
          <p:nvPr/>
        </p:nvSpPr>
        <p:spPr>
          <a:xfrm>
            <a:off x="7776260" y="2960014"/>
            <a:ext cx="118974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20 Days of </a:t>
            </a:r>
          </a:p>
          <a:p>
            <a:pPr algn="ctr"/>
            <a:r>
              <a:rPr lang="en-US" sz="1100" b="1" dirty="0" smtClean="0">
                <a:hlinkClick r:id=""/>
              </a:rPr>
              <a:t>Number Sense </a:t>
            </a:r>
          </a:p>
          <a:p>
            <a:pPr algn="ctr"/>
            <a:r>
              <a:rPr lang="en-US" sz="1100" b="1" dirty="0" smtClean="0">
                <a:hlinkClick r:id=""/>
              </a:rPr>
              <a:t>&amp; Rich Math Talk</a:t>
            </a:r>
            <a:endParaRPr lang="en-US" sz="1100" b="1" dirty="0" smtClean="0"/>
          </a:p>
        </p:txBody>
      </p:sp>
      <p:pic>
        <p:nvPicPr>
          <p:cNvPr id="28" name="Picture 2" descr="C:\Users\Steve Wyborney\Desktop\8.8.2018 Desktop\Estimation Clipboard Desktop Materials\Bundle 1 Glasses Pic.jpg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294" y="2060019"/>
            <a:ext cx="1250801" cy="938101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4590561" y="3074321"/>
            <a:ext cx="140270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hlinkClick r:id="rId17"/>
              </a:rPr>
              <a:t>The Original 40 Estimation Clipboard Sets</a:t>
            </a:r>
            <a:endParaRPr lang="en-US" sz="1100" b="1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61544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0" y="3848205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3">
            <a:hlinkClick r:id="rId18"/>
          </p:cNvPr>
          <p:cNvPicPr>
            <a:picLocks noChangeAspect="1" noChangeArrowheads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24"/>
          <a:stretch/>
        </p:blipFill>
        <p:spPr bwMode="auto">
          <a:xfrm>
            <a:off x="5105400" y="4466329"/>
            <a:ext cx="3962400" cy="136434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6" name="TextBox 35">
            <a:hlinkClick r:id="rId6"/>
          </p:cNvPr>
          <p:cNvSpPr txBox="1"/>
          <p:nvPr/>
        </p:nvSpPr>
        <p:spPr>
          <a:xfrm>
            <a:off x="393026" y="2971800"/>
            <a:ext cx="11929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rId6"/>
              </a:rPr>
              <a:t>51 </a:t>
            </a:r>
            <a:r>
              <a:rPr lang="en-US" sz="1100" b="1" dirty="0" err="1" smtClean="0">
                <a:hlinkClick r:id="rId6"/>
              </a:rPr>
              <a:t>Esti</a:t>
            </a:r>
            <a:r>
              <a:rPr lang="en-US" sz="1100" b="1" dirty="0" smtClean="0">
                <a:hlinkClick r:id="rId6"/>
              </a:rPr>
              <a:t>-Mysteries</a:t>
            </a:r>
            <a:endParaRPr lang="en-US" sz="1100" b="1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53075"/>
            <a:ext cx="340971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0" y="3886200"/>
            <a:ext cx="4953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To Access The Multiplication Course…</a:t>
            </a:r>
          </a:p>
          <a:p>
            <a:endParaRPr lang="en-US" sz="1100" b="1" dirty="0" smtClean="0"/>
          </a:p>
          <a:p>
            <a:pPr marL="342900" indent="-342900">
              <a:buAutoNum type="arabicPeriod"/>
            </a:pPr>
            <a:r>
              <a:rPr lang="en-US" sz="1100" b="1" dirty="0" smtClean="0"/>
              <a:t>Click </a:t>
            </a:r>
            <a:r>
              <a:rPr lang="en-US" sz="1200" b="1" dirty="0" smtClean="0">
                <a:hlinkClick r:id="rId18"/>
              </a:rPr>
              <a:t>here</a:t>
            </a:r>
            <a:r>
              <a:rPr lang="en-US" sz="1200" b="1" dirty="0"/>
              <a:t> </a:t>
            </a:r>
            <a:r>
              <a:rPr lang="en-US" sz="1100" b="1" dirty="0" smtClean="0"/>
              <a:t>to see the chapter playlists on my YouTube channel.</a:t>
            </a:r>
          </a:p>
          <a:p>
            <a:pPr marL="342900" indent="-342900">
              <a:buAutoNum type="arabicPeriod"/>
            </a:pPr>
            <a:r>
              <a:rPr lang="en-US" sz="1100" b="1" dirty="0"/>
              <a:t>C</a:t>
            </a:r>
            <a:r>
              <a:rPr lang="en-US" sz="1100" b="1" dirty="0" smtClean="0"/>
              <a:t>lick on “sort by” (on the right side) and choose </a:t>
            </a:r>
            <a:r>
              <a:rPr lang="en-US" sz="1100" b="1" i="1" u="sng" dirty="0" smtClean="0"/>
              <a:t>Date created (oldest)</a:t>
            </a:r>
          </a:p>
          <a:p>
            <a:pPr marL="342900" indent="-342900">
              <a:buAutoNum type="arabicPeriod"/>
            </a:pPr>
            <a:r>
              <a:rPr lang="en-US" sz="1100" b="1" dirty="0" smtClean="0"/>
              <a:t>You’ll see all 12 chapters in the course.</a:t>
            </a:r>
          </a:p>
          <a:p>
            <a:pPr marL="342900" indent="-342900">
              <a:buAutoNum type="arabicPeriod"/>
            </a:pPr>
            <a:endParaRPr lang="en-US" sz="1100" b="1" dirty="0"/>
          </a:p>
          <a:p>
            <a:r>
              <a:rPr lang="en-US" sz="1100" b="1" dirty="0" smtClean="0"/>
              <a:t>Tips for Using the Multiplication Course</a:t>
            </a:r>
          </a:p>
          <a:p>
            <a:endParaRPr lang="en-US" sz="1100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When looking at playlists, click on the words “View Full Playlist” instead of the thumbnail or the chapter title.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Then click on the share button.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Copy the link and send it to your class.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Begin with 1 lesson (1 video) per day and then adjust the pacing to meet the needs of your class.</a:t>
            </a:r>
          </a:p>
          <a:p>
            <a:endParaRPr lang="en-US" sz="1100" b="1" dirty="0"/>
          </a:p>
          <a:p>
            <a:r>
              <a:rPr lang="en-US" sz="1100" b="1" dirty="0" smtClean="0"/>
              <a:t>For more information read the blog post about The Multiplication Course </a:t>
            </a:r>
            <a:r>
              <a:rPr lang="en-US" sz="1100" b="1" dirty="0" smtClean="0">
                <a:hlinkClick r:id="rId21"/>
              </a:rPr>
              <a:t>here</a:t>
            </a:r>
            <a:r>
              <a:rPr lang="en-US" sz="1100" b="1" dirty="0" smtClean="0"/>
              <a:t>. </a:t>
            </a:r>
            <a:endParaRPr lang="en-US" sz="11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2269308" y="449759"/>
            <a:ext cx="16930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hlinkClick r:id="rId22"/>
              </a:rPr>
              <a:t>New </a:t>
            </a:r>
            <a:r>
              <a:rPr lang="en-US" sz="1100" b="1" dirty="0" err="1" smtClean="0">
                <a:hlinkClick r:id="rId22"/>
              </a:rPr>
              <a:t>Esti</a:t>
            </a:r>
            <a:r>
              <a:rPr lang="en-US" sz="1100" b="1" dirty="0" smtClean="0">
                <a:hlinkClick r:id="rId22"/>
              </a:rPr>
              <a:t>-Mysteries and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Number Sense Resources </a:t>
            </a:r>
          </a:p>
          <a:p>
            <a:r>
              <a:rPr lang="en-US" sz="1100" b="1" dirty="0" smtClean="0">
                <a:hlinkClick r:id=""/>
              </a:rPr>
              <a:t>Every </a:t>
            </a:r>
            <a:r>
              <a:rPr lang="en-US" sz="1100" b="1" dirty="0" smtClean="0">
                <a:hlinkClick r:id="rId22"/>
              </a:rPr>
              <a:t>Day for the Rest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of the School Year</a:t>
            </a:r>
            <a:endParaRPr lang="en-US" sz="1100" b="1" dirty="0"/>
          </a:p>
        </p:txBody>
      </p:sp>
      <p:pic>
        <p:nvPicPr>
          <p:cNvPr id="2052" name="Picture 4" descr="C:\Users\Steve Wyborney\Desktop\STEVES Esti-Mystery Clue Toolkit and Templates FALL 2020.jpg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61" y="152400"/>
            <a:ext cx="1739900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2071361" y="153888"/>
            <a:ext cx="2018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November  1 – January 8</a:t>
            </a:r>
            <a:endParaRPr lang="en-US" sz="1400" b="1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4572000" y="0"/>
            <a:ext cx="0" cy="1600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018453" y="449759"/>
            <a:ext cx="20569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hlinkClick r:id="rId2"/>
              </a:rPr>
              <a:t>Part 2 - New </a:t>
            </a:r>
            <a:r>
              <a:rPr lang="en-US" sz="1100" b="1" dirty="0" err="1" smtClean="0">
                <a:hlinkClick r:id="rId2"/>
              </a:rPr>
              <a:t>Esti</a:t>
            </a:r>
            <a:r>
              <a:rPr lang="en-US" sz="1100" b="1" dirty="0" smtClean="0">
                <a:hlinkClick r:id="rId2"/>
              </a:rPr>
              <a:t>-Mysteries and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Number Sense Resources </a:t>
            </a:r>
          </a:p>
          <a:p>
            <a:r>
              <a:rPr lang="en-US" sz="1100" b="1" dirty="0" smtClean="0">
                <a:hlinkClick r:id=""/>
              </a:rPr>
              <a:t>Every </a:t>
            </a:r>
            <a:r>
              <a:rPr lang="en-US" sz="1100" b="1" dirty="0" smtClean="0">
                <a:hlinkClick r:id="rId2"/>
              </a:rPr>
              <a:t>Day for the Rest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of the School Year</a:t>
            </a:r>
            <a:endParaRPr lang="en-US" sz="11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820506" y="153888"/>
            <a:ext cx="18700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January 11 - (ongoing) 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01344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 txBox="1">
            <a:spLocks/>
          </p:cNvSpPr>
          <p:nvPr/>
        </p:nvSpPr>
        <p:spPr>
          <a:xfrm>
            <a:off x="0" y="19589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 smtClean="0">
                <a:solidFill>
                  <a:srgbClr val="FFFF00"/>
                </a:solidFill>
              </a:rPr>
              <a:t>“Melting Ice Cubes and the Color of the Sun”</a:t>
            </a:r>
            <a:endParaRPr lang="en-US" sz="60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43200" y="3390900"/>
            <a:ext cx="3974306" cy="34671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Important Note: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can see this box, then the slide show is not playing and the reveal won’t work. 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Here is the solution: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PowerPoint, click on Slide Show, then click on From Current Slide.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Google Slides, click on View then Present.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1524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solidFill>
                  <a:schemeClr val="bg1"/>
                </a:solidFill>
              </a:rPr>
              <a:t>To make this </a:t>
            </a:r>
            <a:r>
              <a:rPr lang="en-US" sz="1800" dirty="0" err="1" smtClean="0">
                <a:solidFill>
                  <a:schemeClr val="bg1"/>
                </a:solidFill>
              </a:rPr>
              <a:t>Esti</a:t>
            </a:r>
            <a:r>
              <a:rPr lang="en-US" sz="1800" dirty="0" smtClean="0">
                <a:solidFill>
                  <a:schemeClr val="bg1"/>
                </a:solidFill>
              </a:rPr>
              <a:t>-Mystery, I used food coloring, water and 4 ice cube trays.  I put the trays in the freezer the night before I made the </a:t>
            </a:r>
            <a:r>
              <a:rPr lang="en-US" sz="1800" dirty="0" err="1" smtClean="0">
                <a:solidFill>
                  <a:schemeClr val="bg1"/>
                </a:solidFill>
              </a:rPr>
              <a:t>Esti</a:t>
            </a:r>
            <a:r>
              <a:rPr lang="en-US" sz="1800" dirty="0" smtClean="0">
                <a:solidFill>
                  <a:schemeClr val="bg1"/>
                </a:solidFill>
              </a:rPr>
              <a:t>-Mystery.  In the morning, I took the ice cubes outside to take the pictures.  However, it was warmer than I expected.  The result inspired this title.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2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17294" y="1295400"/>
            <a:ext cx="3974306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As the clues appear, use the information to narrow the possibilities to a smaller set.  After each clue, use estimation again to determine which of the remaining answers is the most reasonable.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029200" y="76200"/>
            <a:ext cx="3974306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How many ice cubes 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are in the vase?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29200" y="3810000"/>
            <a:ext cx="3974306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Write down your first estimate.  After each clue, you’ll see if your estimate is still a possibility.  After each clue, if it is no longer possible write down a new estimate – and be prepared to explain why you chose it.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  <p:pic>
        <p:nvPicPr>
          <p:cNvPr id="9" name="Picture 2" descr="C:\Users\Steve Wyborney\Desktop\SHRUNKEN FOLDER\Picture2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01"/>
          <a:stretch/>
        </p:blipFill>
        <p:spPr bwMode="auto">
          <a:xfrm>
            <a:off x="381000" y="38100"/>
            <a:ext cx="3886200" cy="5712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1727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2635</Words>
  <Application>Microsoft Office PowerPoint</Application>
  <PresentationFormat>On-screen Show (4:3)</PresentationFormat>
  <Paragraphs>592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Wyborney</dc:creator>
  <cp:lastModifiedBy>Steve Wyborney</cp:lastModifiedBy>
  <cp:revision>23</cp:revision>
  <dcterms:created xsi:type="dcterms:W3CDTF">2020-11-09T02:38:45Z</dcterms:created>
  <dcterms:modified xsi:type="dcterms:W3CDTF">2021-02-23T03:44:48Z</dcterms:modified>
</cp:coreProperties>
</file>