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6" r:id="rId2"/>
    <p:sldId id="348" r:id="rId3"/>
    <p:sldId id="349" r:id="rId4"/>
    <p:sldId id="398" r:id="rId5"/>
    <p:sldId id="399" r:id="rId6"/>
    <p:sldId id="400" r:id="rId7"/>
    <p:sldId id="397" r:id="rId8"/>
    <p:sldId id="354" r:id="rId9"/>
    <p:sldId id="355" r:id="rId10"/>
    <p:sldId id="401" r:id="rId11"/>
    <p:sldId id="402" r:id="rId12"/>
    <p:sldId id="427" r:id="rId13"/>
    <p:sldId id="403" r:id="rId14"/>
    <p:sldId id="360" r:id="rId15"/>
    <p:sldId id="361" r:id="rId16"/>
    <p:sldId id="405" r:id="rId17"/>
    <p:sldId id="406" r:id="rId18"/>
    <p:sldId id="407" r:id="rId19"/>
    <p:sldId id="408" r:id="rId20"/>
    <p:sldId id="366" r:id="rId21"/>
    <p:sldId id="367" r:id="rId22"/>
    <p:sldId id="368" r:id="rId23"/>
    <p:sldId id="409" r:id="rId24"/>
    <p:sldId id="410" r:id="rId25"/>
    <p:sldId id="411" r:id="rId26"/>
    <p:sldId id="412" r:id="rId27"/>
    <p:sldId id="373" r:id="rId28"/>
    <p:sldId id="374" r:id="rId29"/>
    <p:sldId id="375" r:id="rId30"/>
    <p:sldId id="413" r:id="rId31"/>
    <p:sldId id="414" r:id="rId32"/>
    <p:sldId id="415" r:id="rId33"/>
    <p:sldId id="416" r:id="rId34"/>
    <p:sldId id="380" r:id="rId35"/>
    <p:sldId id="381" r:id="rId36"/>
    <p:sldId id="382" r:id="rId37"/>
    <p:sldId id="417" r:id="rId38"/>
    <p:sldId id="418" r:id="rId39"/>
    <p:sldId id="419" r:id="rId40"/>
    <p:sldId id="420" r:id="rId41"/>
    <p:sldId id="387" r:id="rId42"/>
    <p:sldId id="388" r:id="rId43"/>
    <p:sldId id="389" r:id="rId44"/>
    <p:sldId id="421" r:id="rId45"/>
    <p:sldId id="422" r:id="rId46"/>
    <p:sldId id="423" r:id="rId47"/>
    <p:sldId id="424" r:id="rId48"/>
    <p:sldId id="425" r:id="rId49"/>
    <p:sldId id="39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-146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7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8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6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3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9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3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1AC6-0A78-4452-9847-E0E5958EE35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1AC6-0A78-4452-9847-E0E5958EE35F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2265-08B1-4407-9BC7-A35970EA8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r8AlXA3X0" TargetMode="External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Stxsi0jenY" TargetMode="External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r8AlXA3X0" TargetMode="External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Stxsi0jenY" TargetMode="External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Stxsi0jenY" TargetMode="External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hyperlink" Target="https://www.stevewyborney.com/?p=1483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21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hyperlink" Target="https://stevewyborney.com/2019/02/20-days-of-number-sense-rich-math-talk/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://www.stevewyborney.com/?p=1253" TargetMode="External"/><Relationship Id="rId16" Type="http://schemas.openxmlformats.org/officeDocument/2006/relationships/hyperlink" Target="https://www.youtube.com/c/SteveWyborneyMath/playlists?view=1&amp;sort=da&amp;flow=grid" TargetMode="External"/><Relationship Id="rId20" Type="http://schemas.openxmlformats.org/officeDocument/2006/relationships/hyperlink" Target="https://stevewyborney.com/2020/11/new-esti-mysteries-and-number-sense-resources-every-day-for-the-rest-of-the-school-ye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hyperlink" Target="https://stevewyborney.com/2018/04/the-estimation-clipboard/" TargetMode="External"/><Relationship Id="rId10" Type="http://schemas.openxmlformats.org/officeDocument/2006/relationships/hyperlink" Target="http://www.stevewyborney.com/?p=1028" TargetMode="External"/><Relationship Id="rId19" Type="http://schemas.openxmlformats.org/officeDocument/2006/relationships/hyperlink" Target="https://stevewyborney.com/2020/08/the-multiplication-course-by-steve-wyborney/" TargetMode="External"/><Relationship Id="rId4" Type="http://schemas.openxmlformats.org/officeDocument/2006/relationships/hyperlink" Target="https://stevewyborney.com/2019/09/51-esti-mysteries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r8AlXA3X0" TargetMode="External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Steve </a:t>
            </a:r>
            <a:r>
              <a:rPr lang="en-US" sz="6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Wyborney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 #3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778698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10" name="Picture 4" descr="C:\Users\Steve Wyborney\Desktop\STEVES Esti-Mystery Clue Toolkit and Templates FALL 20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00675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989339" y="166155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76162" y="153509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6466" y="6858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94313" y="89955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60825" y="356853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53908" y="442339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439362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09776" y="404239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67400" y="25146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28776" y="2569029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6200000">
            <a:off x="2595787" y="1250521"/>
            <a:ext cx="5379085" cy="558373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200000">
            <a:off x="2595789" y="1250521"/>
            <a:ext cx="5379084" cy="558373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10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blue shapes do you see?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shapes are under the splat?  How do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else could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splat to see how many shapes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32778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" grpId="0" animBg="1"/>
      <p:bldP spid="5" grpId="0" animBg="1"/>
      <p:bldP spid="10" grpId="0" animBg="1"/>
      <p:bldP spid="11" grpId="0" animBg="1"/>
      <p:bldP spid="13" grpId="0" animBg="1"/>
      <p:bldP spid="28" grpId="0" animBg="1"/>
      <p:bldP spid="29" grpId="0" animBg="1"/>
      <p:bldP spid="7" grpId="0" animBg="1"/>
      <p:bldP spid="23" grpId="0" animBg="1"/>
      <p:bldP spid="23" grpId="1" animBg="1"/>
      <p:bldP spid="24" grpId="0" animBg="1"/>
      <p:bldP spid="21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64768" y="89927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72284" y="459596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1992" y="23359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7825" y="101357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40717" y="3156077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5028" y="34290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6200000">
            <a:off x="1248978" y="342708"/>
            <a:ext cx="5571112" cy="578307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6200000">
            <a:off x="1248980" y="342708"/>
            <a:ext cx="5571112" cy="578307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31855" y="1188942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03279" y="20574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7403" y="535796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34908" y="421835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11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25034" y="497696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6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9" grpId="0" animBg="1"/>
      <p:bldP spid="10" grpId="0" animBg="1"/>
      <p:bldP spid="11" grpId="0" animBg="1"/>
      <p:bldP spid="13" grpId="0" animBg="1"/>
      <p:bldP spid="18" grpId="0" animBg="1"/>
      <p:bldP spid="18" grpId="1" animBg="1"/>
      <p:bldP spid="19" grpId="0" animBg="1"/>
      <p:bldP spid="3" grpId="0" animBg="1"/>
      <p:bldP spid="6" grpId="0" animBg="1"/>
      <p:bldP spid="7" grpId="0" animBg="1"/>
      <p:bldP spid="15" grpId="0" animBg="1"/>
      <p:bldP spid="14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698171" y="345077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07771" y="476172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52800" y="407592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88915" y="291737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917371" y="169817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6200000">
            <a:off x="298992" y="850955"/>
            <a:ext cx="3700491" cy="384128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200000">
            <a:off x="298995" y="850956"/>
            <a:ext cx="3700490" cy="384128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3592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14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13716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3400" y="232332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81800" y="185523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65571" y="476172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02285" y="306355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98029" y="267090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800600" y="344455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00600" y="460932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91943" y="409101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3" grpId="0" animBg="1"/>
      <p:bldP spid="25" grpId="0" animBg="1"/>
      <p:bldP spid="22" grpId="0" animBg="1"/>
      <p:bldP spid="22" grpId="1" animBg="1"/>
      <p:bldP spid="24" grpId="0" animBg="1"/>
      <p:bldP spid="35" grpId="0" animBg="1"/>
      <p:bldP spid="5" grpId="0" animBg="1"/>
      <p:bldP spid="6" grpId="0" animBg="1"/>
      <p:bldP spid="7" grpId="0" animBg="1"/>
      <p:bldP spid="12" grpId="0" animBg="1"/>
      <p:bldP spid="13" grpId="0" animBg="1"/>
      <p:bldP spid="15" grpId="0" animBg="1"/>
      <p:bldP spid="26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06113" y="3840217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37580" y="353955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21650" y="494508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56008" y="215883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23695" y="223305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99300" y="109005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56008" y="3635296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31309" y="403068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80300" y="517785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23780" y="1165086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16904" y="109005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40650" y="277755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6200000">
            <a:off x="2202491" y="821742"/>
            <a:ext cx="5067883" cy="526069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6200000">
            <a:off x="2202493" y="821741"/>
            <a:ext cx="5067882" cy="526069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12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6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8" grpId="0" animBg="1"/>
      <p:bldP spid="3" grpId="0" animBg="1"/>
      <p:bldP spid="5" grpId="0" animBg="1"/>
      <p:bldP spid="7" grpId="0" animBg="1"/>
      <p:bldP spid="9" grpId="0" animBg="1"/>
      <p:bldP spid="10" grpId="0" animBg="1"/>
      <p:bldP spid="19" grpId="0" animBg="1"/>
      <p:bldP spid="20" grpId="0" animBg="1"/>
      <p:bldP spid="21" grpId="0" animBg="1"/>
      <p:bldP spid="16" grpId="0" animBg="1"/>
      <p:bldP spid="16" grpId="1" animBg="1"/>
      <p:bldP spid="1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2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4876800"/>
            <a:ext cx="5181600" cy="1447800"/>
            <a:chOff x="304800" y="4876800"/>
            <a:chExt cx="5181600" cy="1447800"/>
          </a:xfrm>
        </p:grpSpPr>
        <p:sp>
          <p:nvSpPr>
            <p:cNvPr id="10" name="Rectangle 9">
              <a:hlinkClick r:id="rId3"/>
            </p:cNvPr>
            <p:cNvSpPr/>
            <p:nvPr/>
          </p:nvSpPr>
          <p:spPr>
            <a:xfrm>
              <a:off x="304800" y="4876800"/>
              <a:ext cx="51816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 descr="C:\Users\Steve Wyborney\Desktop\SPLAT VIDE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25" y="5029200"/>
              <a:ext cx="1531487" cy="11486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999276" y="5141842"/>
              <a:ext cx="34500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To see the YouTube video of </a:t>
              </a:r>
            </a:p>
            <a:p>
              <a:pPr algn="ctr"/>
              <a:r>
                <a:rPr lang="en-US" b="1" dirty="0" smtClean="0"/>
                <a:t>Steve </a:t>
              </a:r>
              <a:r>
                <a:rPr lang="en-US" b="1" dirty="0" err="1" smtClean="0"/>
                <a:t>Wyborney</a:t>
              </a:r>
              <a:r>
                <a:rPr lang="en-US" b="1" dirty="0" smtClean="0"/>
                <a:t> solving this splat,</a:t>
              </a:r>
            </a:p>
            <a:p>
              <a:pPr algn="ctr"/>
              <a:r>
                <a:rPr lang="en-US" b="1" dirty="0" smtClean="0">
                  <a:hlinkClick r:id="rId3"/>
                </a:rPr>
                <a:t>click here</a:t>
              </a:r>
              <a:r>
                <a:rPr lang="en-US" b="1" dirty="0" smtClean="0"/>
                <a:t>.  </a:t>
              </a:r>
              <a:endParaRPr lang="en-US" b="1" dirty="0"/>
            </a:p>
          </p:txBody>
        </p:sp>
      </p:grpSp>
      <p:sp>
        <p:nvSpPr>
          <p:cNvPr id="13" name="Right Arrow 12"/>
          <p:cNvSpPr/>
          <p:nvPr/>
        </p:nvSpPr>
        <p:spPr>
          <a:xfrm rot="9000000">
            <a:off x="5608189" y="4163182"/>
            <a:ext cx="2362200" cy="126841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24-Point Star 13"/>
          <p:cNvSpPr/>
          <p:nvPr/>
        </p:nvSpPr>
        <p:spPr>
          <a:xfrm>
            <a:off x="7231814" y="4593291"/>
            <a:ext cx="1794882" cy="1794882"/>
          </a:xfrm>
          <a:prstGeom prst="star2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Find the Splat in the Video on Side 12.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848790" y="417842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09675" y="514103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81122" y="193455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11734" y="265611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343105" y="42769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78178" y="332410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84166" y="188747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23905" y="411687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3582678" y="1538697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3582680" y="1538697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14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195647" y="11430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1385" y="206828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89019" y="103994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48790" y="251644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64407" y="356288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blue shapes do you see?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shapes are under the splat?  How do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else could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splat to see how many shapes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764992" y="484711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24359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8" grpId="0" animBg="1"/>
      <p:bldP spid="20" grpId="0" animBg="1"/>
      <p:bldP spid="23" grpId="0" animBg="1"/>
      <p:bldP spid="25" grpId="0" animBg="1"/>
      <p:bldP spid="27" grpId="0" animBg="1"/>
      <p:bldP spid="37" grpId="0" animBg="1"/>
      <p:bldP spid="37" grpId="1" animBg="1"/>
      <p:bldP spid="38" grpId="0" animBg="1"/>
      <p:bldP spid="35" grpId="0" animBg="1"/>
      <p:bldP spid="3" grpId="0" animBg="1"/>
      <p:bldP spid="5" grpId="0" animBg="1"/>
      <p:bldP spid="7" grpId="0" animBg="1"/>
      <p:bldP spid="9" grpId="0" animBg="1"/>
      <p:bldP spid="15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966188" y="356697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63219" y="356697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70082" y="202454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92571" y="261236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04932" y="212681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6200000">
            <a:off x="1560550" y="923956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200000">
            <a:off x="1560552" y="923956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11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81476" y="64635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57676" y="463810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94131" y="68659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80733" y="229568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46647" y="461633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32789" y="489936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19" grpId="0" animBg="1"/>
      <p:bldP spid="23" grpId="0" animBg="1"/>
      <p:bldP spid="22" grpId="0" animBg="1"/>
      <p:bldP spid="22" grpId="1" animBg="1"/>
      <p:bldP spid="24" grpId="0" animBg="1"/>
      <p:bldP spid="35" grpId="0" animBg="1"/>
      <p:bldP spid="5" grpId="0" animBg="1"/>
      <p:bldP spid="7" grpId="0" animBg="1"/>
      <p:bldP spid="11" grpId="0" animBg="1"/>
      <p:bldP spid="13" grpId="0" animBg="1"/>
      <p:bldP spid="16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922806" y="448938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26708" y="459230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16686" y="475063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75935" y="451990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47800" y="333477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91566" y="243674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32432" y="355077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73177" y="333477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49501" y="296294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04515" y="230643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48479" y="17638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32433" y="118671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41714" y="148062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84171" y="49680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57315" y="356368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79262" y="114177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8592" y="230643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1232729" y="700945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1232731" y="700945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  <p:bldP spid="21" grpId="0" animBg="1"/>
      <p:bldP spid="27" grpId="0" animBg="1"/>
      <p:bldP spid="6" grpId="0" animBg="1"/>
      <p:bldP spid="7" grpId="0" animBg="1"/>
      <p:bldP spid="12" grpId="0" animBg="1"/>
      <p:bldP spid="15" grpId="0" animBg="1"/>
      <p:bldP spid="18" grpId="0" animBg="1"/>
      <p:bldP spid="19" grpId="0" animBg="1"/>
      <p:bldP spid="23" grpId="0" animBg="1"/>
      <p:bldP spid="25" grpId="0" animBg="1"/>
      <p:bldP spid="5" grpId="0" animBg="1"/>
      <p:bldP spid="11" grpId="0" animBg="1"/>
      <p:bldP spid="20" grpId="0" animBg="1"/>
      <p:bldP spid="24" grpId="0" animBg="1"/>
      <p:bldP spid="28" grpId="0" animBg="1"/>
      <p:bldP spid="29" grpId="0" animBg="1"/>
      <p:bldP spid="29" grpId="1" animBg="1"/>
      <p:bldP spid="30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29774" y="412322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17837" y="5240935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78348" y="258590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24710" y="5053761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09236" y="262430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30795" y="381631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16772" y="501135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07609" y="3522403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3443" y="1703078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99225" y="411023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07610" y="5011352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6881" y="2290907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21993" y="2858716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2739919" y="1298800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2739921" y="1298800"/>
            <a:ext cx="4682704" cy="48608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78348" y="1115249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495779" y="1093964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52945" y="703000"/>
            <a:ext cx="587829" cy="58782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3" grpId="0" animBg="1"/>
      <p:bldP spid="15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7" grpId="0" animBg="1"/>
      <p:bldP spid="28" grpId="0" animBg="1"/>
      <p:bldP spid="29" grpId="0" animBg="1"/>
      <p:bldP spid="29" grpId="1" animBg="1"/>
      <p:bldP spid="30" grpId="0" animBg="1"/>
      <p:bldP spid="22" grpId="0" animBg="1"/>
      <p:bldP spid="35" grpId="0" animBg="1"/>
      <p:bldP spid="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1113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 smtClean="0"/>
              <a:t>Directions</a:t>
            </a:r>
          </a:p>
          <a:p>
            <a:endParaRPr lang="en-US" sz="2800" b="1" dirty="0" smtClean="0"/>
          </a:p>
          <a:p>
            <a:r>
              <a:rPr lang="en-US" sz="2800" dirty="0" smtClean="0"/>
              <a:t>Find the level that matches your grade level.  </a:t>
            </a:r>
          </a:p>
          <a:p>
            <a:endParaRPr lang="en-US" sz="2800" dirty="0"/>
          </a:p>
          <a:p>
            <a:r>
              <a:rPr lang="en-US" sz="2800" dirty="0" smtClean="0"/>
              <a:t>The first slide of each level has guiding questions.</a:t>
            </a:r>
          </a:p>
          <a:p>
            <a:endParaRPr lang="en-US" sz="2800" b="1" dirty="0"/>
          </a:p>
          <a:p>
            <a:r>
              <a:rPr lang="en-US" sz="2800" b="1" i="1" u="sng" dirty="0" smtClean="0"/>
              <a:t>Remember if there are multiple splats (Levels 3-8) that each splat is covering the same number.</a:t>
            </a:r>
          </a:p>
          <a:p>
            <a:endParaRPr lang="en-US" sz="2800" dirty="0"/>
          </a:p>
          <a:p>
            <a:r>
              <a:rPr lang="en-US" sz="2800" dirty="0" smtClean="0"/>
              <a:t>You may also consider using the grade levels that are </a:t>
            </a:r>
            <a:r>
              <a:rPr lang="en-US" sz="2800" b="1" i="1" u="sng" dirty="0" smtClean="0"/>
              <a:t>adjacent</a:t>
            </a:r>
            <a:r>
              <a:rPr lang="en-US" sz="2800" dirty="0" smtClean="0"/>
              <a:t> to your grade level.  For example, a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grade class may want to use levels 1, </a:t>
            </a:r>
            <a:r>
              <a:rPr lang="en-US" sz="2800" dirty="0"/>
              <a:t>2</a:t>
            </a:r>
            <a:r>
              <a:rPr lang="en-US" sz="2800" dirty="0" smtClean="0"/>
              <a:t>, and 3.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Steve </a:t>
            </a:r>
            <a:r>
              <a:rPr lang="en-US" sz="1200" b="1" dirty="0" smtClean="0"/>
              <a:t>Wyborney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031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9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3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85800"/>
            <a:ext cx="8534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when there are multiple splats – that all of the splats that are the same color, like the ones on these slides – are covering the same number.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42719" y="741889"/>
            <a:ext cx="5799567" cy="5361709"/>
            <a:chOff x="1538210" y="1657853"/>
            <a:chExt cx="5799567" cy="5361709"/>
          </a:xfrm>
        </p:grpSpPr>
        <p:sp>
          <p:nvSpPr>
            <p:cNvPr id="3" name="Oval 2"/>
            <p:cNvSpPr/>
            <p:nvPr/>
          </p:nvSpPr>
          <p:spPr>
            <a:xfrm>
              <a:off x="3331871" y="200785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512818" y="297278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381891" y="381352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0098" y="643173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749948" y="307076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59709" y="584941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287489" y="171394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50099" y="437860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552690" y="165785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38210" y="561615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596986" y="440259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789204" y="495776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 38"/>
          <p:cNvSpPr/>
          <p:nvPr/>
        </p:nvSpPr>
        <p:spPr>
          <a:xfrm rot="16200000">
            <a:off x="1328222" y="3140142"/>
            <a:ext cx="3256722" cy="338062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6200000">
            <a:off x="1328222" y="3140141"/>
            <a:ext cx="3256721" cy="338062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4301330" y="442269"/>
            <a:ext cx="3256722" cy="338062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4301330" y="442267"/>
            <a:ext cx="3256719" cy="338062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12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total number of shapes is…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shapes are under each splat?  How do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angular Callout 33"/>
          <p:cNvSpPr/>
          <p:nvPr/>
        </p:nvSpPr>
        <p:spPr>
          <a:xfrm>
            <a:off x="303394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else could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303394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splats to see how many shapes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304800" y="304800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89909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37" grpId="0" animBg="1"/>
      <p:bldP spid="37" grpId="1" animBg="1"/>
      <p:bldP spid="38" grpId="0" animBg="1"/>
      <p:bldP spid="35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1665211"/>
            <a:ext cx="7640893" cy="3631491"/>
            <a:chOff x="1857762" y="1985560"/>
            <a:chExt cx="7640893" cy="3631491"/>
          </a:xfrm>
        </p:grpSpPr>
        <p:sp>
          <p:nvSpPr>
            <p:cNvPr id="6" name="Oval 5"/>
            <p:cNvSpPr/>
            <p:nvPr/>
          </p:nvSpPr>
          <p:spPr>
            <a:xfrm>
              <a:off x="3277240" y="502922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6248" y="1985560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068978" y="414244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57762" y="211891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34289" y="397133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542288" y="296640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43571" y="208060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570899" y="220540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045047" y="393324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676625" y="292410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910826" y="391809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277093" y="486648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670842" y="367742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321848" y="274998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14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rot="16200000">
            <a:off x="254235" y="368556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254235" y="368555"/>
            <a:ext cx="2880476" cy="299006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4057516" y="272281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4057518" y="272280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5479919" y="3136793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5479921" y="3136792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1680205" y="3372799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680207" y="3372798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5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3109" y="536328"/>
            <a:ext cx="7746684" cy="6039450"/>
            <a:chOff x="703109" y="536328"/>
            <a:chExt cx="7746684" cy="6039450"/>
          </a:xfrm>
        </p:grpSpPr>
        <p:grpSp>
          <p:nvGrpSpPr>
            <p:cNvPr id="4" name="Group 3"/>
            <p:cNvGrpSpPr/>
            <p:nvPr/>
          </p:nvGrpSpPr>
          <p:grpSpPr>
            <a:xfrm>
              <a:off x="703109" y="536328"/>
              <a:ext cx="6714395" cy="6039450"/>
              <a:chOff x="1762926" y="660082"/>
              <a:chExt cx="6714395" cy="603945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762926" y="1970314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479974" y="701348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877303" y="3820885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479974" y="2688897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773054" y="882945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823122" y="6111703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250945" y="5425749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16601" y="2177141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449770" y="2892219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453538" y="660082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680619" y="4201885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901730" y="5229959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498394" y="2058602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750369" y="2946127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244994" y="3820885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301663" y="5208276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178626" y="4403398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868320" y="995263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418099" y="3749349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889492" y="660083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850177" y="2177140"/>
                <a:ext cx="587829" cy="587829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5896556" y="152518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841913" y="152518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115139" y="471416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861964" y="185242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Freeform 31"/>
          <p:cNvSpPr/>
          <p:nvPr/>
        </p:nvSpPr>
        <p:spPr>
          <a:xfrm rot="16200000">
            <a:off x="243367" y="142246"/>
            <a:ext cx="3395016" cy="352418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4199048" y="189405"/>
            <a:ext cx="3395016" cy="352418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6200000">
            <a:off x="1603558" y="3364417"/>
            <a:ext cx="3395016" cy="352418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243367" y="142245"/>
            <a:ext cx="3395014" cy="352418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4199049" y="189403"/>
            <a:ext cx="3395015" cy="352418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603559" y="3364416"/>
            <a:ext cx="3395014" cy="352418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45" grpId="0" animBg="1"/>
      <p:bldP spid="45" grpId="1" animBg="1"/>
      <p:bldP spid="33" grpId="0" animBg="1"/>
      <p:bldP spid="37" grpId="0" animBg="1"/>
      <p:bldP spid="46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565753"/>
            <a:ext cx="7640893" cy="4912468"/>
            <a:chOff x="1857762" y="886102"/>
            <a:chExt cx="7640893" cy="4912468"/>
          </a:xfrm>
        </p:grpSpPr>
        <p:sp>
          <p:nvSpPr>
            <p:cNvPr id="6" name="Oval 5"/>
            <p:cNvSpPr/>
            <p:nvPr/>
          </p:nvSpPr>
          <p:spPr>
            <a:xfrm>
              <a:off x="3277240" y="502922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18835" y="115824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54189" y="521074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57762" y="2118913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706596" y="139773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150402" y="3971335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039762" y="421749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43571" y="2080606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277092" y="88610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161656" y="152402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045047" y="3933249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676625" y="2924107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910826" y="3918091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910825" y="502922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277093" y="4866488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321848" y="2749982"/>
              <a:ext cx="587829" cy="5878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 rot="16200000">
            <a:off x="254235" y="368556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4057516" y="272281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5479919" y="3136793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1680205" y="3372799"/>
            <a:ext cx="2880478" cy="29900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254235" y="368555"/>
            <a:ext cx="2880476" cy="299006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4057518" y="272280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5479921" y="3136792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1680207" y="3372798"/>
            <a:ext cx="2880477" cy="29900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7" grpId="0" animBg="1"/>
      <p:bldP spid="37" grpId="1" animBg="1"/>
      <p:bldP spid="30" grpId="0" animBg="1"/>
      <p:bldP spid="32" grpId="0" animBg="1"/>
      <p:bldP spid="34" grpId="0" animBg="1"/>
      <p:bldP spid="46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2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4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0" y="4310649"/>
            <a:ext cx="6629400" cy="1975236"/>
            <a:chOff x="2286000" y="4310649"/>
            <a:chExt cx="6629400" cy="1975236"/>
          </a:xfrm>
        </p:grpSpPr>
        <p:grpSp>
          <p:nvGrpSpPr>
            <p:cNvPr id="13" name="Group 12"/>
            <p:cNvGrpSpPr/>
            <p:nvPr/>
          </p:nvGrpSpPr>
          <p:grpSpPr>
            <a:xfrm>
              <a:off x="2286000" y="4310649"/>
              <a:ext cx="6629400" cy="1975236"/>
              <a:chOff x="-990600" y="5073617"/>
              <a:chExt cx="6629400" cy="1250983"/>
            </a:xfrm>
          </p:grpSpPr>
          <p:sp>
            <p:nvSpPr>
              <p:cNvPr id="14" name="Rectangle 13">
                <a:hlinkClick r:id="rId3"/>
              </p:cNvPr>
              <p:cNvSpPr/>
              <p:nvPr/>
            </p:nvSpPr>
            <p:spPr>
              <a:xfrm>
                <a:off x="-990600" y="5073617"/>
                <a:ext cx="6477000" cy="1250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hlinkClick r:id="rId3"/>
              </p:cNvPr>
              <p:cNvSpPr txBox="1"/>
              <p:nvPr/>
            </p:nvSpPr>
            <p:spPr>
              <a:xfrm>
                <a:off x="1330569" y="5320699"/>
                <a:ext cx="4308231" cy="76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To see the YouTube video of </a:t>
                </a:r>
              </a:p>
              <a:p>
                <a:pPr algn="ctr"/>
                <a:r>
                  <a:rPr lang="en-US" b="1" dirty="0" smtClean="0"/>
                  <a:t>Steve </a:t>
                </a:r>
                <a:r>
                  <a:rPr lang="en-US" b="1" dirty="0" err="1" smtClean="0"/>
                  <a:t>Wyborney</a:t>
                </a:r>
                <a:r>
                  <a:rPr lang="en-US" b="1" dirty="0" smtClean="0"/>
                  <a:t> solving </a:t>
                </a:r>
              </a:p>
              <a:p>
                <a:pPr algn="ctr"/>
                <a:r>
                  <a:rPr lang="en-US" b="1" dirty="0" smtClean="0"/>
                  <a:t>this fraction splat,</a:t>
                </a:r>
              </a:p>
              <a:p>
                <a:pPr algn="ctr"/>
                <a:r>
                  <a:rPr lang="en-US" b="1" dirty="0" smtClean="0"/>
                  <a:t> </a:t>
                </a:r>
                <a:r>
                  <a:rPr lang="en-US" b="1" dirty="0" smtClean="0">
                    <a:hlinkClick r:id="rId3"/>
                  </a:rPr>
                  <a:t>click here</a:t>
                </a:r>
                <a:r>
                  <a:rPr lang="en-US" b="1" dirty="0" smtClean="0"/>
                  <a:t>.  </a:t>
                </a:r>
                <a:endParaRPr lang="en-US" b="1" dirty="0"/>
              </a:p>
            </p:txBody>
          </p:sp>
        </p:grpSp>
        <p:pic>
          <p:nvPicPr>
            <p:cNvPr id="17" name="Picture 2" descr="C:\Users\Steve Wyborney\Desktop\YT fraction splat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951" y="4495800"/>
              <a:ext cx="2147049" cy="16102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 rot="2546673">
            <a:off x="304800" y="2693987"/>
            <a:ext cx="2362200" cy="126841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24-Point Star 4"/>
          <p:cNvSpPr/>
          <p:nvPr/>
        </p:nvSpPr>
        <p:spPr>
          <a:xfrm>
            <a:off x="186318" y="4593291"/>
            <a:ext cx="1794882" cy="1794882"/>
          </a:xfrm>
          <a:prstGeom prst="star2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Find the Splat in the Video on Side 33.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1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122714"/>
            <a:ext cx="8534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with fraction splats you don’t need to find the exact symbols under the splat.  Instead, you are supposed to determine the </a:t>
            </a:r>
            <a:r>
              <a:rPr lang="en-US" sz="2800" b="1" i="1" u="sng" dirty="0" smtClean="0">
                <a:solidFill>
                  <a:schemeClr val="tx1"/>
                </a:solidFill>
              </a:rPr>
              <a:t>value</a:t>
            </a:r>
            <a:r>
              <a:rPr lang="en-US" sz="2800" b="1" dirty="0" smtClean="0">
                <a:solidFill>
                  <a:schemeClr val="tx1"/>
                </a:solidFill>
              </a:rPr>
              <a:t> under each splat.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Kindergarten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4876800"/>
            <a:ext cx="5181600" cy="1447800"/>
            <a:chOff x="304800" y="4876800"/>
            <a:chExt cx="5181600" cy="1447800"/>
          </a:xfrm>
        </p:grpSpPr>
        <p:sp>
          <p:nvSpPr>
            <p:cNvPr id="3" name="Rectangle 2">
              <a:hlinkClick r:id="rId3"/>
            </p:cNvPr>
            <p:cNvSpPr/>
            <p:nvPr/>
          </p:nvSpPr>
          <p:spPr>
            <a:xfrm>
              <a:off x="304800" y="4876800"/>
              <a:ext cx="51816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7" name="Picture 3" descr="C:\Users\Steve Wyborney\Desktop\SPLAT VIDE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25" y="5029200"/>
              <a:ext cx="1531487" cy="11486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99276" y="5141842"/>
              <a:ext cx="34500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To see the YouTube video of </a:t>
              </a:r>
            </a:p>
            <a:p>
              <a:pPr algn="ctr"/>
              <a:r>
                <a:rPr lang="en-US" b="1" dirty="0" smtClean="0"/>
                <a:t>Steve </a:t>
              </a:r>
              <a:r>
                <a:rPr lang="en-US" b="1" dirty="0" err="1" smtClean="0"/>
                <a:t>Wyborney</a:t>
              </a:r>
              <a:r>
                <a:rPr lang="en-US" b="1" dirty="0" smtClean="0"/>
                <a:t> solving this splat,</a:t>
              </a:r>
            </a:p>
            <a:p>
              <a:pPr algn="ctr"/>
              <a:r>
                <a:rPr lang="en-US" b="1" dirty="0" smtClean="0">
                  <a:hlinkClick r:id="rId3"/>
                </a:rPr>
                <a:t>click here</a:t>
              </a:r>
              <a:r>
                <a:rPr lang="en-US" b="1" dirty="0" smtClean="0"/>
                <a:t>.  </a:t>
              </a:r>
              <a:endParaRPr lang="en-US" b="1" dirty="0"/>
            </a:p>
          </p:txBody>
        </p:sp>
      </p:grpSp>
      <p:sp>
        <p:nvSpPr>
          <p:cNvPr id="10" name="Right Arrow 9"/>
          <p:cNvSpPr/>
          <p:nvPr/>
        </p:nvSpPr>
        <p:spPr>
          <a:xfrm rot="9000000">
            <a:off x="5608189" y="4163182"/>
            <a:ext cx="2362200" cy="126841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24-Point Star 10"/>
          <p:cNvSpPr/>
          <p:nvPr/>
        </p:nvSpPr>
        <p:spPr>
          <a:xfrm>
            <a:off x="7231814" y="4593291"/>
            <a:ext cx="1794882" cy="1794882"/>
          </a:xfrm>
          <a:prstGeom prst="star2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Find the Splat in the Video on Side 12.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5089989" y="357097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50438" y="4127528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4276538" y="2339938"/>
            <a:ext cx="848620" cy="848620"/>
            <a:chOff x="457200" y="-3634962"/>
            <a:chExt cx="1126895" cy="1126895"/>
          </a:xfrm>
        </p:grpSpPr>
        <p:grpSp>
          <p:nvGrpSpPr>
            <p:cNvPr id="110" name="Group 109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Pie 113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>
              <a:stCxn id="113" idx="0"/>
              <a:endCxn id="113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3" idx="2"/>
              <a:endCxn id="114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6156856" y="4218863"/>
            <a:ext cx="848620" cy="848620"/>
            <a:chOff x="457200" y="-3634962"/>
            <a:chExt cx="1126895" cy="1126895"/>
          </a:xfrm>
        </p:grpSpPr>
        <p:grpSp>
          <p:nvGrpSpPr>
            <p:cNvPr id="122" name="Group 121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Pie 125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3" name="Straight Connector 122"/>
            <p:cNvCxnSpPr>
              <a:stCxn id="125" idx="0"/>
              <a:endCxn id="125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5" idx="2"/>
              <a:endCxn id="126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6116981" y="2498429"/>
            <a:ext cx="848620" cy="848620"/>
            <a:chOff x="457200" y="-3634962"/>
            <a:chExt cx="1126895" cy="1126895"/>
          </a:xfrm>
        </p:grpSpPr>
        <p:grpSp>
          <p:nvGrpSpPr>
            <p:cNvPr id="104" name="Group 10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Pie 10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5" name="Straight Connector 104"/>
            <p:cNvCxnSpPr>
              <a:stCxn id="107" idx="0"/>
              <a:endCxn id="10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07" idx="2"/>
              <a:endCxn id="10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reeform 44"/>
          <p:cNvSpPr/>
          <p:nvPr/>
        </p:nvSpPr>
        <p:spPr>
          <a:xfrm rot="16200000">
            <a:off x="2862589" y="1950341"/>
            <a:ext cx="4370757" cy="453704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2862589" y="1950341"/>
            <a:ext cx="4370751" cy="453704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250438" y="650852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295400" y="4419600"/>
            <a:ext cx="848620" cy="848620"/>
            <a:chOff x="457200" y="-3634962"/>
            <a:chExt cx="1126895" cy="1126895"/>
          </a:xfrm>
        </p:grpSpPr>
        <p:grpSp>
          <p:nvGrpSpPr>
            <p:cNvPr id="116" name="Group 115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Pie 119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7" name="Straight Connector 116"/>
            <p:cNvCxnSpPr>
              <a:stCxn id="119" idx="0"/>
              <a:endCxn id="119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9" idx="2"/>
              <a:endCxn id="120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ular Callout 33"/>
          <p:cNvSpPr/>
          <p:nvPr/>
        </p:nvSpPr>
        <p:spPr>
          <a:xfrm>
            <a:off x="381000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number does this represent?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381000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Splat!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381000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is the total under the splat?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How do you know?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379594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How else could you know?</a:t>
            </a:r>
          </a:p>
        </p:txBody>
      </p:sp>
      <p:sp>
        <p:nvSpPr>
          <p:cNvPr id="43" name="Rectangular Callout 42"/>
          <p:cNvSpPr/>
          <p:nvPr/>
        </p:nvSpPr>
        <p:spPr>
          <a:xfrm>
            <a:off x="379594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Let’s look under the splat to see the total.</a:t>
            </a:r>
          </a:p>
        </p:txBody>
      </p:sp>
      <p:sp>
        <p:nvSpPr>
          <p:cNvPr id="44" name="Rectangular Callout 43"/>
          <p:cNvSpPr/>
          <p:nvPr/>
        </p:nvSpPr>
        <p:spPr>
          <a:xfrm>
            <a:off x="381000" y="3810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can we learn from this picture?</a:t>
            </a:r>
          </a:p>
        </p:txBody>
      </p:sp>
      <p:sp>
        <p:nvSpPr>
          <p:cNvPr id="48" name="Oval 47"/>
          <p:cNvSpPr/>
          <p:nvPr/>
        </p:nvSpPr>
        <p:spPr>
          <a:xfrm>
            <a:off x="1930822" y="258037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16764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 animBg="1"/>
      <p:bldP spid="45" grpId="1" animBg="1"/>
      <p:bldP spid="46" grpId="0" animBg="1"/>
      <p:bldP spid="35" grpId="0" animBg="1"/>
      <p:bldP spid="37" grpId="0" animBg="1"/>
      <p:bldP spid="34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8" grpId="0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/>
          <p:cNvSpPr/>
          <p:nvPr/>
        </p:nvSpPr>
        <p:spPr>
          <a:xfrm>
            <a:off x="4374415" y="439643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719072" y="1332362"/>
            <a:ext cx="848624" cy="852820"/>
            <a:chOff x="2251598" y="991391"/>
            <a:chExt cx="848624" cy="852820"/>
          </a:xfrm>
        </p:grpSpPr>
        <p:sp>
          <p:nvSpPr>
            <p:cNvPr id="82" name="Oval 8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84" name="Pie 83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Pie 86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Pie 87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6" name="Oval 65"/>
          <p:cNvSpPr/>
          <p:nvPr/>
        </p:nvSpPr>
        <p:spPr>
          <a:xfrm>
            <a:off x="4571624" y="1513572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3567696" y="3058145"/>
            <a:ext cx="848624" cy="852820"/>
            <a:chOff x="2251598" y="991391"/>
            <a:chExt cx="848624" cy="852820"/>
          </a:xfrm>
        </p:grpSpPr>
        <p:sp>
          <p:nvSpPr>
            <p:cNvPr id="68" name="Oval 6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0" name="Pie 6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Pie 7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Pie 7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75" name="Oval 74"/>
          <p:cNvSpPr/>
          <p:nvPr/>
        </p:nvSpPr>
        <p:spPr>
          <a:xfrm>
            <a:off x="5961234" y="309487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266034" y="1363023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16200000">
            <a:off x="2957527" y="1011709"/>
            <a:ext cx="4370757" cy="453704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6200000">
            <a:off x="2957527" y="1011709"/>
            <a:ext cx="4370751" cy="453704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133557" y="79247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557862" y="3090678"/>
            <a:ext cx="848624" cy="852820"/>
            <a:chOff x="2251598" y="991391"/>
            <a:chExt cx="848624" cy="852820"/>
          </a:xfrm>
        </p:grpSpPr>
        <p:sp>
          <p:nvSpPr>
            <p:cNvPr id="34" name="Oval 3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39" name="Pie 38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Pie 41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Pie 42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89" name="Oval 88"/>
          <p:cNvSpPr/>
          <p:nvPr/>
        </p:nvSpPr>
        <p:spPr>
          <a:xfrm>
            <a:off x="2513391" y="4973582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75" grpId="0" animBg="1"/>
      <p:bldP spid="90" grpId="0" animBg="1"/>
      <p:bldP spid="64" grpId="0" animBg="1"/>
      <p:bldP spid="64" grpId="1" animBg="1"/>
      <p:bldP spid="65" grpId="0" animBg="1"/>
      <p:bldP spid="37" grpId="0" animBg="1"/>
      <p:bldP spid="89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/>
          <p:cNvSpPr/>
          <p:nvPr/>
        </p:nvSpPr>
        <p:spPr>
          <a:xfrm>
            <a:off x="5274362" y="263411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4780225" y="5043298"/>
            <a:ext cx="850255" cy="848619"/>
            <a:chOff x="4044126" y="46154"/>
            <a:chExt cx="1129066" cy="1126895"/>
          </a:xfrm>
        </p:grpSpPr>
        <p:sp>
          <p:nvSpPr>
            <p:cNvPr id="94" name="Oval 93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ie 94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6275383" y="390364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3280398" y="1765357"/>
            <a:ext cx="4370757" cy="453704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3280398" y="1765357"/>
            <a:ext cx="4370751" cy="4537042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2772124" y="2682046"/>
            <a:ext cx="850255" cy="848619"/>
            <a:chOff x="4044126" y="46154"/>
            <a:chExt cx="1129066" cy="1126895"/>
          </a:xfrm>
        </p:grpSpPr>
        <p:sp>
          <p:nvSpPr>
            <p:cNvPr id="68" name="Oval 67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ie 68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790342" y="971748"/>
            <a:ext cx="850255" cy="848619"/>
            <a:chOff x="4044126" y="46154"/>
            <a:chExt cx="1129066" cy="1126895"/>
          </a:xfrm>
        </p:grpSpPr>
        <p:sp>
          <p:nvSpPr>
            <p:cNvPr id="74" name="Oval 73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ie 74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108898" y="547436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444204" y="4366778"/>
            <a:ext cx="850255" cy="848619"/>
            <a:chOff x="4044126" y="46154"/>
            <a:chExt cx="1129066" cy="1126895"/>
          </a:xfrm>
        </p:grpSpPr>
        <p:sp>
          <p:nvSpPr>
            <p:cNvPr id="97" name="Oval 96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Pie 97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951044" y="205740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2" grpId="0" animBg="1"/>
      <p:bldP spid="32" grpId="0" animBg="1"/>
      <p:bldP spid="32" grpId="1" animBg="1"/>
      <p:bldP spid="33" grpId="0" animBg="1"/>
      <p:bldP spid="35" grpId="0" animBg="1"/>
      <p:bldP spid="37" grpId="0" animBg="1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1810838" y="1492741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613849" y="2789026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577057" y="5017442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10838" y="326562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580083" y="350370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545288" y="176035"/>
            <a:ext cx="848620" cy="848620"/>
            <a:chOff x="457200" y="-3634962"/>
            <a:chExt cx="1126895" cy="1126895"/>
          </a:xfrm>
        </p:grpSpPr>
        <p:grpSp>
          <p:nvGrpSpPr>
            <p:cNvPr id="68" name="Group 67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Pie 71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9" name="Straight Connector 68"/>
            <p:cNvCxnSpPr>
              <a:stCxn id="71" idx="0"/>
              <a:endCxn id="71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71" idx="2"/>
              <a:endCxn id="72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346274" y="1243645"/>
            <a:ext cx="848620" cy="848620"/>
            <a:chOff x="457200" y="-3634962"/>
            <a:chExt cx="1126895" cy="1126895"/>
          </a:xfrm>
        </p:grpSpPr>
        <p:grpSp>
          <p:nvGrpSpPr>
            <p:cNvPr id="74" name="Group 7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ie 7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77" idx="0"/>
              <a:endCxn id="7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7" idx="2"/>
              <a:endCxn id="7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5264229" y="1528699"/>
            <a:ext cx="848620" cy="848620"/>
            <a:chOff x="457200" y="-3634962"/>
            <a:chExt cx="1126895" cy="1126895"/>
          </a:xfrm>
        </p:grpSpPr>
        <p:grpSp>
          <p:nvGrpSpPr>
            <p:cNvPr id="80" name="Group 79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Pie 85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1" name="Straight Connector 80"/>
            <p:cNvCxnSpPr>
              <a:stCxn id="85" idx="0"/>
              <a:endCxn id="85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5" idx="2"/>
              <a:endCxn id="86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245429" y="3999005"/>
            <a:ext cx="848620" cy="848620"/>
            <a:chOff x="457200" y="-3634962"/>
            <a:chExt cx="1126895" cy="1126895"/>
          </a:xfrm>
        </p:grpSpPr>
        <p:grpSp>
          <p:nvGrpSpPr>
            <p:cNvPr id="88" name="Group 87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Pie 91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89" name="Straight Connector 88"/>
            <p:cNvCxnSpPr>
              <a:stCxn id="91" idx="0"/>
              <a:endCxn id="91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1" idx="2"/>
              <a:endCxn id="92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6609839" y="5475980"/>
            <a:ext cx="848620" cy="848620"/>
            <a:chOff x="457200" y="-3634962"/>
            <a:chExt cx="1126895" cy="1126895"/>
          </a:xfrm>
        </p:grpSpPr>
        <p:grpSp>
          <p:nvGrpSpPr>
            <p:cNvPr id="94" name="Group 9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Pie 9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5" name="Straight Connector 94"/>
            <p:cNvCxnSpPr>
              <a:stCxn id="97" idx="0"/>
              <a:endCxn id="9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7" idx="2"/>
              <a:endCxn id="9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3348034" y="4721419"/>
            <a:ext cx="848620" cy="848620"/>
            <a:chOff x="457200" y="-3634962"/>
            <a:chExt cx="1126895" cy="1126895"/>
          </a:xfrm>
        </p:grpSpPr>
        <p:grpSp>
          <p:nvGrpSpPr>
            <p:cNvPr id="100" name="Group 99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Pie 103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1" name="Straight Connector 100"/>
            <p:cNvCxnSpPr>
              <a:stCxn id="103" idx="0"/>
              <a:endCxn id="103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03" idx="2"/>
              <a:endCxn id="104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812447" y="2341362"/>
            <a:ext cx="848620" cy="848620"/>
            <a:chOff x="457200" y="-3634962"/>
            <a:chExt cx="1126895" cy="1126895"/>
          </a:xfrm>
        </p:grpSpPr>
        <p:grpSp>
          <p:nvGrpSpPr>
            <p:cNvPr id="106" name="Group 105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Pie 109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Straight Connector 106"/>
            <p:cNvCxnSpPr>
              <a:stCxn id="109" idx="0"/>
              <a:endCxn id="109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9" idx="2"/>
              <a:endCxn id="110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5158972" y="5145729"/>
            <a:ext cx="848620" cy="848620"/>
            <a:chOff x="457200" y="-3634962"/>
            <a:chExt cx="1126895" cy="1126895"/>
          </a:xfrm>
        </p:grpSpPr>
        <p:grpSp>
          <p:nvGrpSpPr>
            <p:cNvPr id="112" name="Group 111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Pie 115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3" name="Straight Connector 112"/>
            <p:cNvCxnSpPr>
              <a:stCxn id="115" idx="0"/>
              <a:endCxn id="115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5" idx="2"/>
              <a:endCxn id="116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Freeform 81"/>
          <p:cNvSpPr/>
          <p:nvPr/>
        </p:nvSpPr>
        <p:spPr>
          <a:xfrm rot="16200000">
            <a:off x="1621380" y="620392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 rot="16200000">
            <a:off x="1621381" y="620392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82" grpId="0" animBg="1"/>
      <p:bldP spid="82" grpId="1" animBg="1"/>
      <p:bldP spid="83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5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5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0" y="4310649"/>
            <a:ext cx="6629400" cy="1975236"/>
            <a:chOff x="2286000" y="4310649"/>
            <a:chExt cx="6629400" cy="1975236"/>
          </a:xfrm>
        </p:grpSpPr>
        <p:grpSp>
          <p:nvGrpSpPr>
            <p:cNvPr id="10" name="Group 9"/>
            <p:cNvGrpSpPr/>
            <p:nvPr/>
          </p:nvGrpSpPr>
          <p:grpSpPr>
            <a:xfrm>
              <a:off x="2286000" y="4310649"/>
              <a:ext cx="6629400" cy="1975236"/>
              <a:chOff x="-990600" y="5073617"/>
              <a:chExt cx="6629400" cy="1250983"/>
            </a:xfrm>
          </p:grpSpPr>
          <p:sp>
            <p:nvSpPr>
              <p:cNvPr id="12" name="Rectangle 11">
                <a:hlinkClick r:id="rId3"/>
              </p:cNvPr>
              <p:cNvSpPr/>
              <p:nvPr/>
            </p:nvSpPr>
            <p:spPr>
              <a:xfrm>
                <a:off x="-990600" y="5073617"/>
                <a:ext cx="6477000" cy="1250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hlinkClick r:id="rId3"/>
              </p:cNvPr>
              <p:cNvSpPr txBox="1"/>
              <p:nvPr/>
            </p:nvSpPr>
            <p:spPr>
              <a:xfrm>
                <a:off x="1330569" y="5320699"/>
                <a:ext cx="4308231" cy="76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To see the YouTube video of </a:t>
                </a:r>
              </a:p>
              <a:p>
                <a:pPr algn="ctr"/>
                <a:r>
                  <a:rPr lang="en-US" b="1" dirty="0" smtClean="0"/>
                  <a:t>Steve </a:t>
                </a:r>
                <a:r>
                  <a:rPr lang="en-US" b="1" dirty="0" err="1" smtClean="0"/>
                  <a:t>Wyborney</a:t>
                </a:r>
                <a:r>
                  <a:rPr lang="en-US" b="1" dirty="0" smtClean="0"/>
                  <a:t> solving </a:t>
                </a:r>
              </a:p>
              <a:p>
                <a:pPr algn="ctr"/>
                <a:r>
                  <a:rPr lang="en-US" b="1" dirty="0" smtClean="0"/>
                  <a:t>this fraction splat,</a:t>
                </a:r>
              </a:p>
              <a:p>
                <a:pPr algn="ctr"/>
                <a:r>
                  <a:rPr lang="en-US" b="1" dirty="0" smtClean="0"/>
                  <a:t> </a:t>
                </a:r>
                <a:r>
                  <a:rPr lang="en-US" b="1" dirty="0" smtClean="0">
                    <a:hlinkClick r:id="rId3"/>
                  </a:rPr>
                  <a:t>click here</a:t>
                </a:r>
                <a:r>
                  <a:rPr lang="en-US" b="1" dirty="0" smtClean="0"/>
                  <a:t>.  </a:t>
                </a:r>
                <a:endParaRPr lang="en-US" b="1" dirty="0"/>
              </a:p>
            </p:txBody>
          </p:sp>
        </p:grpSp>
        <p:pic>
          <p:nvPicPr>
            <p:cNvPr id="11" name="Picture 2" descr="C:\Users\Steve Wyborney\Desktop\YT fraction splat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951" y="4495800"/>
              <a:ext cx="2147049" cy="16102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ight Arrow 13"/>
          <p:cNvSpPr/>
          <p:nvPr/>
        </p:nvSpPr>
        <p:spPr>
          <a:xfrm rot="2546673">
            <a:off x="304800" y="2693987"/>
            <a:ext cx="2362200" cy="126841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24-Point Star 14"/>
          <p:cNvSpPr/>
          <p:nvPr/>
        </p:nvSpPr>
        <p:spPr>
          <a:xfrm>
            <a:off x="186318" y="4593291"/>
            <a:ext cx="1794882" cy="1794882"/>
          </a:xfrm>
          <a:prstGeom prst="star2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Find the Splat in the Video on Side 33.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122714"/>
            <a:ext cx="8534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with fraction splats you don’t need to find the exact symbols under the splat.  Instead, you are supposed to determine the </a:t>
            </a:r>
            <a:r>
              <a:rPr lang="en-US" sz="2800" b="1" i="1" u="sng" dirty="0" smtClean="0">
                <a:solidFill>
                  <a:schemeClr val="tx1"/>
                </a:solidFill>
              </a:rPr>
              <a:t>value</a:t>
            </a:r>
            <a:r>
              <a:rPr lang="en-US" sz="2800" b="1" dirty="0" smtClean="0">
                <a:solidFill>
                  <a:schemeClr val="tx1"/>
                </a:solidFill>
              </a:rPr>
              <a:t> under each splat.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/>
          <p:cNvSpPr/>
          <p:nvPr/>
        </p:nvSpPr>
        <p:spPr>
          <a:xfrm>
            <a:off x="3128927" y="3837926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433610" y="1662856"/>
            <a:ext cx="848624" cy="852820"/>
            <a:chOff x="2251598" y="991391"/>
            <a:chExt cx="848624" cy="852820"/>
          </a:xfrm>
        </p:grpSpPr>
        <p:sp>
          <p:nvSpPr>
            <p:cNvPr id="54" name="Oval 5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56" name="Pie 5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Pie 5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ie 5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5817031" y="810035"/>
            <a:ext cx="848624" cy="852820"/>
            <a:chOff x="2251598" y="991391"/>
            <a:chExt cx="848624" cy="852820"/>
          </a:xfrm>
        </p:grpSpPr>
        <p:sp>
          <p:nvSpPr>
            <p:cNvPr id="62" name="Oval 6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7" name="Pie 76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Pie 79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Pie 80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2" name="Group 81"/>
          <p:cNvGrpSpPr/>
          <p:nvPr/>
        </p:nvGrpSpPr>
        <p:grpSpPr>
          <a:xfrm>
            <a:off x="4813100" y="3837926"/>
            <a:ext cx="848624" cy="852820"/>
            <a:chOff x="2251598" y="991391"/>
            <a:chExt cx="848624" cy="852820"/>
          </a:xfrm>
        </p:grpSpPr>
        <p:sp>
          <p:nvSpPr>
            <p:cNvPr id="83" name="Oval 82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85" name="Pie 84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Pie 87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Pie 88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0" name="Group 89"/>
          <p:cNvGrpSpPr/>
          <p:nvPr/>
        </p:nvGrpSpPr>
        <p:grpSpPr>
          <a:xfrm>
            <a:off x="4702612" y="5446335"/>
            <a:ext cx="848624" cy="852820"/>
            <a:chOff x="2251598" y="991391"/>
            <a:chExt cx="848624" cy="852820"/>
          </a:xfrm>
        </p:grpSpPr>
        <p:sp>
          <p:nvSpPr>
            <p:cNvPr id="91" name="Oval 90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93" name="Pie 92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Pie 95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Pie 96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6820964" y="1818164"/>
            <a:ext cx="848624" cy="852820"/>
            <a:chOff x="2251598" y="991391"/>
            <a:chExt cx="848624" cy="852820"/>
          </a:xfrm>
        </p:grpSpPr>
        <p:sp>
          <p:nvSpPr>
            <p:cNvPr id="99" name="Oval 98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01" name="Pie 100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Pie 10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Pie 10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7" name="Oval 36"/>
          <p:cNvSpPr/>
          <p:nvPr/>
        </p:nvSpPr>
        <p:spPr>
          <a:xfrm>
            <a:off x="2826140" y="130266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5603362" y="2670985"/>
            <a:ext cx="848624" cy="852820"/>
            <a:chOff x="2251598" y="991391"/>
            <a:chExt cx="848624" cy="852820"/>
          </a:xfrm>
        </p:grpSpPr>
        <p:sp>
          <p:nvSpPr>
            <p:cNvPr id="108" name="Oval 10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10" name="Pie 10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Pie 11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Pie 11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73" name="Oval 72"/>
          <p:cNvSpPr/>
          <p:nvPr/>
        </p:nvSpPr>
        <p:spPr>
          <a:xfrm>
            <a:off x="6883478" y="4260578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 rot="16200000">
            <a:off x="2855786" y="1364629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6200000">
            <a:off x="2855787" y="1364629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angular Callout 63"/>
          <p:cNvSpPr/>
          <p:nvPr/>
        </p:nvSpPr>
        <p:spPr>
          <a:xfrm>
            <a:off x="381000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The total is…</a:t>
            </a:r>
          </a:p>
        </p:txBody>
      </p:sp>
      <p:sp>
        <p:nvSpPr>
          <p:cNvPr id="65" name="Rectangular Callout 64"/>
          <p:cNvSpPr/>
          <p:nvPr/>
        </p:nvSpPr>
        <p:spPr>
          <a:xfrm>
            <a:off x="381000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Splat!</a:t>
            </a:r>
          </a:p>
        </p:txBody>
      </p:sp>
      <p:sp>
        <p:nvSpPr>
          <p:cNvPr id="66" name="Rectangular Callout 65"/>
          <p:cNvSpPr/>
          <p:nvPr/>
        </p:nvSpPr>
        <p:spPr>
          <a:xfrm>
            <a:off x="381000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number is under the splat?</a:t>
            </a:r>
          </a:p>
        </p:txBody>
      </p:sp>
      <p:sp>
        <p:nvSpPr>
          <p:cNvPr id="67" name="Rectangular Callout 66"/>
          <p:cNvSpPr/>
          <p:nvPr/>
        </p:nvSpPr>
        <p:spPr>
          <a:xfrm>
            <a:off x="379594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Let’s look under the splat to see what number is there.</a:t>
            </a:r>
          </a:p>
        </p:txBody>
      </p:sp>
      <p:sp>
        <p:nvSpPr>
          <p:cNvPr id="68" name="Rectangular Callout 67"/>
          <p:cNvSpPr/>
          <p:nvPr/>
        </p:nvSpPr>
        <p:spPr>
          <a:xfrm>
            <a:off x="381000" y="228600"/>
            <a:ext cx="2055994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can we learn from this picture?</a:t>
            </a:r>
          </a:p>
        </p:txBody>
      </p:sp>
      <p:sp>
        <p:nvSpPr>
          <p:cNvPr id="72" name="Oval 71"/>
          <p:cNvSpPr/>
          <p:nvPr/>
        </p:nvSpPr>
        <p:spPr>
          <a:xfrm>
            <a:off x="918136" y="426057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7244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73" grpId="0" animBg="1"/>
      <p:bldP spid="69" grpId="0" animBg="1"/>
      <p:bldP spid="69" grpId="1" animBg="1"/>
      <p:bldP spid="70" grpId="0" animBg="1"/>
      <p:bldP spid="35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1451089" y="1449884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32387" y="430946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451089" y="322277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20334" y="3460848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4796024" y="1495212"/>
            <a:ext cx="848620" cy="848620"/>
            <a:chOff x="457200" y="-3634962"/>
            <a:chExt cx="1126895" cy="1126895"/>
          </a:xfrm>
        </p:grpSpPr>
        <p:grpSp>
          <p:nvGrpSpPr>
            <p:cNvPr id="148" name="Group 147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Pie 151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9" name="Straight Connector 148"/>
            <p:cNvCxnSpPr>
              <a:stCxn id="151" idx="0"/>
              <a:endCxn id="151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1" idx="2"/>
              <a:endCxn id="152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986525" y="1200788"/>
            <a:ext cx="848620" cy="848620"/>
            <a:chOff x="457200" y="-3634962"/>
            <a:chExt cx="1126895" cy="1126895"/>
          </a:xfrm>
        </p:grpSpPr>
        <p:grpSp>
          <p:nvGrpSpPr>
            <p:cNvPr id="154" name="Group 15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Pie 15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55" name="Straight Connector 154"/>
            <p:cNvCxnSpPr>
              <a:stCxn id="157" idx="0"/>
              <a:endCxn id="15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57" idx="2"/>
              <a:endCxn id="15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3410835" y="2798460"/>
            <a:ext cx="848620" cy="848620"/>
            <a:chOff x="457200" y="-3634962"/>
            <a:chExt cx="1126895" cy="1126895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ie 163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1" name="Straight Connector 160"/>
            <p:cNvCxnSpPr>
              <a:stCxn id="163" idx="0"/>
              <a:endCxn id="163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63" idx="2"/>
              <a:endCxn id="164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6452698" y="2298505"/>
            <a:ext cx="848620" cy="848620"/>
            <a:chOff x="457200" y="-3634962"/>
            <a:chExt cx="1126895" cy="1126895"/>
          </a:xfrm>
        </p:grpSpPr>
        <p:grpSp>
          <p:nvGrpSpPr>
            <p:cNvPr id="184" name="Group 183"/>
            <p:cNvGrpSpPr/>
            <p:nvPr/>
          </p:nvGrpSpPr>
          <p:grpSpPr>
            <a:xfrm>
              <a:off x="457200" y="-3634962"/>
              <a:ext cx="1126895" cy="1126895"/>
              <a:chOff x="1270404" y="811874"/>
              <a:chExt cx="1126895" cy="1126895"/>
            </a:xfrm>
          </p:grpSpPr>
          <p:sp>
            <p:nvSpPr>
              <p:cNvPr id="187" name="Oval 186"/>
              <p:cNvSpPr/>
              <p:nvPr/>
            </p:nvSpPr>
            <p:spPr>
              <a:xfrm>
                <a:off x="1270404" y="811874"/>
                <a:ext cx="1126895" cy="11268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ie 187"/>
              <p:cNvSpPr/>
              <p:nvPr/>
            </p:nvSpPr>
            <p:spPr>
              <a:xfrm>
                <a:off x="1270404" y="811874"/>
                <a:ext cx="1126895" cy="1126895"/>
              </a:xfrm>
              <a:prstGeom prst="pie">
                <a:avLst>
                  <a:gd name="adj1" fmla="val 0"/>
                  <a:gd name="adj2" fmla="val 543571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85" name="Straight Connector 184"/>
            <p:cNvCxnSpPr>
              <a:stCxn id="187" idx="0"/>
              <a:endCxn id="187" idx="4"/>
            </p:cNvCxnSpPr>
            <p:nvPr/>
          </p:nvCxnSpPr>
          <p:spPr>
            <a:xfrm>
              <a:off x="1020648" y="-3634962"/>
              <a:ext cx="0" cy="112689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87" idx="2"/>
              <a:endCxn id="188" idx="0"/>
            </p:cNvCxnSpPr>
            <p:nvPr/>
          </p:nvCxnSpPr>
          <p:spPr>
            <a:xfrm>
              <a:off x="457200" y="-3071514"/>
              <a:ext cx="11268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6840380" y="3965313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922684" y="13464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16200000">
            <a:off x="1118914" y="840766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rot="16200000">
            <a:off x="1118915" y="840766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9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217308" y="497458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59455" y="5171822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63" grpId="0" animBg="1"/>
      <p:bldP spid="31" grpId="0" animBg="1"/>
      <p:bldP spid="61" grpId="0" animBg="1"/>
      <p:bldP spid="38" grpId="0" animBg="1"/>
      <p:bldP spid="59" grpId="0" animBg="1"/>
      <p:bldP spid="59" grpId="1" animBg="1"/>
      <p:bldP spid="60" grpId="0" animBg="1"/>
      <p:bldP spid="35" grpId="0" animBg="1"/>
      <p:bldP spid="41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4910855" y="344882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38944" y="494436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20127" y="4195459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7772400" y="2996388"/>
            <a:ext cx="848624" cy="852820"/>
            <a:chOff x="2251598" y="991391"/>
            <a:chExt cx="848624" cy="852820"/>
          </a:xfrm>
        </p:grpSpPr>
        <p:sp>
          <p:nvSpPr>
            <p:cNvPr id="108" name="Oval 10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10" name="Pie 10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Pie 11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Pie 11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3100277" y="4091547"/>
            <a:ext cx="848624" cy="852820"/>
            <a:chOff x="2251598" y="991391"/>
            <a:chExt cx="848624" cy="852820"/>
          </a:xfrm>
        </p:grpSpPr>
        <p:sp>
          <p:nvSpPr>
            <p:cNvPr id="116" name="Oval 115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18" name="Pie 117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Pie 120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Pie 121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7" name="Oval 36"/>
          <p:cNvSpPr/>
          <p:nvPr/>
        </p:nvSpPr>
        <p:spPr>
          <a:xfrm>
            <a:off x="4638944" y="1965980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16200000">
            <a:off x="2752099" y="1549548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6200000">
            <a:off x="2752100" y="1549548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6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825148" y="520905"/>
            <a:ext cx="848624" cy="852820"/>
            <a:chOff x="2251598" y="991391"/>
            <a:chExt cx="848624" cy="852820"/>
          </a:xfrm>
        </p:grpSpPr>
        <p:sp>
          <p:nvSpPr>
            <p:cNvPr id="54" name="Oval 5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56" name="Pie 5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Pie 5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ie 5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1" name="Group 60"/>
          <p:cNvGrpSpPr/>
          <p:nvPr/>
        </p:nvGrpSpPr>
        <p:grpSpPr>
          <a:xfrm>
            <a:off x="1090222" y="4246855"/>
            <a:ext cx="848624" cy="852820"/>
            <a:chOff x="2251598" y="991391"/>
            <a:chExt cx="848624" cy="852820"/>
          </a:xfrm>
        </p:grpSpPr>
        <p:sp>
          <p:nvSpPr>
            <p:cNvPr id="62" name="Oval 6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7" name="Pie 76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Pie 79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Pie 80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2" name="Group 81"/>
          <p:cNvGrpSpPr/>
          <p:nvPr/>
        </p:nvGrpSpPr>
        <p:grpSpPr>
          <a:xfrm>
            <a:off x="510603" y="2390291"/>
            <a:ext cx="848624" cy="852820"/>
            <a:chOff x="2251598" y="991391"/>
            <a:chExt cx="848624" cy="852820"/>
          </a:xfrm>
        </p:grpSpPr>
        <p:sp>
          <p:nvSpPr>
            <p:cNvPr id="83" name="Oval 82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85" name="Pie 84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Pie 87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9" name="Pie 88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2404764" y="2194972"/>
            <a:ext cx="848624" cy="852820"/>
            <a:chOff x="2251598" y="991391"/>
            <a:chExt cx="848624" cy="852820"/>
          </a:xfrm>
        </p:grpSpPr>
        <p:sp>
          <p:nvSpPr>
            <p:cNvPr id="99" name="Oval 98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01" name="Pie 100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Pie 10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Pie 10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5132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0" grpId="0" animBg="1"/>
      <p:bldP spid="31" grpId="0" animBg="1"/>
      <p:bldP spid="37" grpId="0" animBg="1"/>
      <p:bldP spid="64" grpId="0" animBg="1"/>
      <p:bldP spid="64" grpId="1" animBg="1"/>
      <p:bldP spid="65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778836" y="77543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73685" y="3284096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0800" y="3432748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47215" y="241702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35685" y="462756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85862" y="203602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8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rot="16200000">
            <a:off x="3264267" y="1374264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16200000">
            <a:off x="3264269" y="1374264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blue shapes do you see?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many shapes are under the splat?  How do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else could you know?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531994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Let’s look under the splat to see how many shapes are there.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533400" y="275892"/>
            <a:ext cx="1925748" cy="1476708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What can we learn from this picture?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05003" y="241702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67400" y="51054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If you are using Google Slides, click on View then Present.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1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21" grpId="0" animBg="1"/>
      <p:bldP spid="23" grpId="0" animBg="1"/>
      <p:bldP spid="23" grpId="1" animBg="1"/>
      <p:bldP spid="2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7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64"/>
          <p:cNvSpPr/>
          <p:nvPr/>
        </p:nvSpPr>
        <p:spPr>
          <a:xfrm rot="16200000">
            <a:off x="1473659" y="1196434"/>
            <a:ext cx="5118992" cy="531375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016938" y="2786267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60503" y="4591253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41686" y="3842345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66530" y="1616924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552013" y="1856686"/>
            <a:ext cx="850257" cy="848621"/>
            <a:chOff x="4044126" y="46154"/>
            <a:chExt cx="1129066" cy="1126895"/>
          </a:xfrm>
        </p:grpSpPr>
        <p:sp>
          <p:nvSpPr>
            <p:cNvPr id="66" name="Oval 65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ie 66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706048" y="3742632"/>
            <a:ext cx="850257" cy="848621"/>
            <a:chOff x="4044126" y="46154"/>
            <a:chExt cx="1129066" cy="1126895"/>
          </a:xfrm>
        </p:grpSpPr>
        <p:sp>
          <p:nvSpPr>
            <p:cNvPr id="69" name="Oval 68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ie 69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394411" y="1622490"/>
            <a:ext cx="850257" cy="848621"/>
            <a:chOff x="4044126" y="46154"/>
            <a:chExt cx="1129066" cy="1126895"/>
          </a:xfrm>
        </p:grpSpPr>
        <p:sp>
          <p:nvSpPr>
            <p:cNvPr id="72" name="Oval 71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ie 72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764756" y="3075886"/>
            <a:ext cx="850257" cy="848621"/>
            <a:chOff x="4044126" y="46154"/>
            <a:chExt cx="1129066" cy="1126895"/>
          </a:xfrm>
        </p:grpSpPr>
        <p:sp>
          <p:nvSpPr>
            <p:cNvPr id="75" name="Oval 74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ie 89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Freeform 63"/>
          <p:cNvSpPr/>
          <p:nvPr/>
        </p:nvSpPr>
        <p:spPr>
          <a:xfrm rot="16200000">
            <a:off x="1473658" y="1196434"/>
            <a:ext cx="5118999" cy="531375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92712" y="347611"/>
            <a:ext cx="848621" cy="84862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8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809423" y="5439874"/>
            <a:ext cx="850257" cy="848621"/>
            <a:chOff x="4044126" y="46154"/>
            <a:chExt cx="1129066" cy="1126895"/>
          </a:xfrm>
        </p:grpSpPr>
        <p:sp>
          <p:nvSpPr>
            <p:cNvPr id="25" name="Oval 24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ie 25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90188" y="5334000"/>
            <a:ext cx="850257" cy="848621"/>
            <a:chOff x="4044126" y="46154"/>
            <a:chExt cx="1129066" cy="1126895"/>
          </a:xfrm>
        </p:grpSpPr>
        <p:sp>
          <p:nvSpPr>
            <p:cNvPr id="28" name="Oval 27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ie 28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6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0" grpId="0" animBg="1"/>
      <p:bldP spid="30" grpId="0" animBg="1"/>
      <p:bldP spid="31" grpId="0" animBg="1"/>
      <p:bldP spid="32" grpId="0" animBg="1"/>
      <p:bldP spid="64" grpId="0" animBg="1"/>
      <p:bldP spid="64" grpId="1" animBg="1"/>
      <p:bldP spid="37" grpId="0" animBg="1"/>
      <p:bldP spid="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Levels 6-8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0" y="4310649"/>
            <a:ext cx="6629400" cy="1975236"/>
            <a:chOff x="2286000" y="4310649"/>
            <a:chExt cx="6629400" cy="1975236"/>
          </a:xfrm>
        </p:grpSpPr>
        <p:grpSp>
          <p:nvGrpSpPr>
            <p:cNvPr id="10" name="Group 9"/>
            <p:cNvGrpSpPr/>
            <p:nvPr/>
          </p:nvGrpSpPr>
          <p:grpSpPr>
            <a:xfrm>
              <a:off x="2286000" y="4310649"/>
              <a:ext cx="6629400" cy="1975236"/>
              <a:chOff x="-990600" y="5073617"/>
              <a:chExt cx="6629400" cy="1250983"/>
            </a:xfrm>
          </p:grpSpPr>
          <p:sp>
            <p:nvSpPr>
              <p:cNvPr id="12" name="Rectangle 11">
                <a:hlinkClick r:id="rId3"/>
              </p:cNvPr>
              <p:cNvSpPr/>
              <p:nvPr/>
            </p:nvSpPr>
            <p:spPr>
              <a:xfrm>
                <a:off x="-990600" y="5073617"/>
                <a:ext cx="6477000" cy="12509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hlinkClick r:id="rId3"/>
              </p:cNvPr>
              <p:cNvSpPr txBox="1"/>
              <p:nvPr/>
            </p:nvSpPr>
            <p:spPr>
              <a:xfrm>
                <a:off x="1330569" y="5320699"/>
                <a:ext cx="4308231" cy="76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To see the YouTube video of </a:t>
                </a:r>
              </a:p>
              <a:p>
                <a:pPr algn="ctr"/>
                <a:r>
                  <a:rPr lang="en-US" b="1" dirty="0" smtClean="0"/>
                  <a:t>Steve </a:t>
                </a:r>
                <a:r>
                  <a:rPr lang="en-US" b="1" dirty="0" err="1" smtClean="0"/>
                  <a:t>Wyborney</a:t>
                </a:r>
                <a:r>
                  <a:rPr lang="en-US" b="1" dirty="0" smtClean="0"/>
                  <a:t> solving </a:t>
                </a:r>
              </a:p>
              <a:p>
                <a:pPr algn="ctr"/>
                <a:r>
                  <a:rPr lang="en-US" b="1" dirty="0" smtClean="0"/>
                  <a:t>this fraction splat,</a:t>
                </a:r>
              </a:p>
              <a:p>
                <a:pPr algn="ctr"/>
                <a:r>
                  <a:rPr lang="en-US" b="1" dirty="0" smtClean="0"/>
                  <a:t> </a:t>
                </a:r>
                <a:r>
                  <a:rPr lang="en-US" b="1" dirty="0" smtClean="0">
                    <a:hlinkClick r:id="rId3"/>
                  </a:rPr>
                  <a:t>click here</a:t>
                </a:r>
                <a:r>
                  <a:rPr lang="en-US" b="1" dirty="0" smtClean="0"/>
                  <a:t>.  </a:t>
                </a:r>
                <a:endParaRPr lang="en-US" b="1" dirty="0"/>
              </a:p>
            </p:txBody>
          </p:sp>
        </p:grpSp>
        <p:pic>
          <p:nvPicPr>
            <p:cNvPr id="11" name="Picture 2" descr="C:\Users\Steve Wyborney\Desktop\YT fraction splat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951" y="4495800"/>
              <a:ext cx="2147049" cy="161028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ight Arrow 13"/>
          <p:cNvSpPr/>
          <p:nvPr/>
        </p:nvSpPr>
        <p:spPr>
          <a:xfrm rot="2546673">
            <a:off x="304800" y="2693987"/>
            <a:ext cx="2362200" cy="126841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24-Point Star 14"/>
          <p:cNvSpPr/>
          <p:nvPr/>
        </p:nvSpPr>
        <p:spPr>
          <a:xfrm>
            <a:off x="186318" y="4593291"/>
            <a:ext cx="1794882" cy="1794882"/>
          </a:xfrm>
          <a:prstGeom prst="star2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Find the Splat in the Video on Side 33.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85800"/>
            <a:ext cx="8534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when there are </a:t>
            </a:r>
            <a:r>
              <a:rPr lang="en-US" sz="2800" b="1" i="1" u="sng" dirty="0" smtClean="0">
                <a:solidFill>
                  <a:schemeClr val="tx1"/>
                </a:solidFill>
              </a:rPr>
              <a:t>multiple splats</a:t>
            </a:r>
            <a:r>
              <a:rPr lang="en-US" sz="2800" b="1" dirty="0" smtClean="0">
                <a:solidFill>
                  <a:schemeClr val="tx1"/>
                </a:solidFill>
              </a:rPr>
              <a:t> – that all of the splats that are the same color, like the ones on these slides – are covering the same number.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429000"/>
            <a:ext cx="85344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Remember that with </a:t>
            </a:r>
            <a:r>
              <a:rPr lang="en-US" sz="2800" b="1" i="1" u="sng" dirty="0" smtClean="0">
                <a:solidFill>
                  <a:schemeClr val="tx1"/>
                </a:solidFill>
              </a:rPr>
              <a:t>fraction splats</a:t>
            </a:r>
            <a:r>
              <a:rPr lang="en-US" sz="2800" b="1" dirty="0" smtClean="0">
                <a:solidFill>
                  <a:schemeClr val="tx1"/>
                </a:solidFill>
              </a:rPr>
              <a:t> you don’t need to find the exact symbols under the splat.  Instead, you are supposed to determine the </a:t>
            </a:r>
            <a:r>
              <a:rPr lang="en-US" sz="2800" b="1" i="1" u="sng" dirty="0" smtClean="0">
                <a:solidFill>
                  <a:schemeClr val="tx1"/>
                </a:solidFill>
              </a:rPr>
              <a:t>value</a:t>
            </a:r>
            <a:r>
              <a:rPr lang="en-US" sz="2800" b="1" dirty="0" smtClean="0">
                <a:solidFill>
                  <a:schemeClr val="tx1"/>
                </a:solidFill>
              </a:rPr>
              <a:t> under each splat.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6390314" y="1953384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147095" y="284117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367117" y="328938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468199" y="2604069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393065" y="3730356"/>
            <a:ext cx="588962" cy="587829"/>
            <a:chOff x="4044126" y="46154"/>
            <a:chExt cx="1129066" cy="1126895"/>
          </a:xfrm>
        </p:grpSpPr>
        <p:sp>
          <p:nvSpPr>
            <p:cNvPr id="41" name="Oval 40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ie 41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90035" y="3550167"/>
            <a:ext cx="588962" cy="587829"/>
            <a:chOff x="4044126" y="46154"/>
            <a:chExt cx="1129066" cy="1126895"/>
          </a:xfrm>
        </p:grpSpPr>
        <p:sp>
          <p:nvSpPr>
            <p:cNvPr id="105" name="Oval 104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Pie 105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2354253" y="2541378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954947" y="1771696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73176" y="3033215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373925" y="4348415"/>
            <a:ext cx="588962" cy="587829"/>
            <a:chOff x="4044126" y="46154"/>
            <a:chExt cx="1129066" cy="1126895"/>
          </a:xfrm>
        </p:grpSpPr>
        <p:sp>
          <p:nvSpPr>
            <p:cNvPr id="36" name="Oval 35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ie 36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46765" y="3693911"/>
            <a:ext cx="588962" cy="587829"/>
            <a:chOff x="4044126" y="46154"/>
            <a:chExt cx="1129066" cy="1126895"/>
          </a:xfrm>
        </p:grpSpPr>
        <p:sp>
          <p:nvSpPr>
            <p:cNvPr id="39" name="Oval 38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ie 42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 rot="16200000">
            <a:off x="1452764" y="2311534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6200000">
            <a:off x="5410829" y="1717663"/>
            <a:ext cx="2840408" cy="294847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6200000">
            <a:off x="1452765" y="2311535"/>
            <a:ext cx="2840402" cy="29484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rot="16200000">
            <a:off x="5410829" y="1717664"/>
            <a:ext cx="2840403" cy="294847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9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381000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The total is…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381000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Splat!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381000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What number is under each splat?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379594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How do you know?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381000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Let’s look under the splats to see what number is there.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382406" y="304800"/>
            <a:ext cx="2286000" cy="1385253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can we learn from this picture?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click on Slide Show, 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click on View then Present.</a:t>
            </a:r>
          </a:p>
        </p:txBody>
      </p:sp>
    </p:spTree>
    <p:extLst>
      <p:ext uri="{BB962C8B-B14F-4D97-AF65-F5344CB8AC3E}">
        <p14:creationId xmlns:p14="http://schemas.microsoft.com/office/powerpoint/2010/main" val="342499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68" grpId="0" animBg="1"/>
      <p:bldP spid="28" grpId="0" animBg="1"/>
      <p:bldP spid="31" grpId="0" animBg="1"/>
      <p:bldP spid="32" grpId="0" animBg="1"/>
      <p:bldP spid="24" grpId="0" animBg="1"/>
      <p:bldP spid="24" grpId="1" animBg="1"/>
      <p:bldP spid="29" grpId="0" animBg="1"/>
      <p:bldP spid="29" grpId="1" animBg="1"/>
      <p:bldP spid="25" grpId="0" animBg="1"/>
      <p:bldP spid="30" grpId="0" animBg="1"/>
      <p:bldP spid="35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/>
          <p:cNvSpPr/>
          <p:nvPr/>
        </p:nvSpPr>
        <p:spPr>
          <a:xfrm>
            <a:off x="3263216" y="4751046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1960703" y="4961568"/>
            <a:ext cx="587832" cy="590738"/>
            <a:chOff x="2251598" y="991391"/>
            <a:chExt cx="848624" cy="852820"/>
          </a:xfrm>
        </p:grpSpPr>
        <p:sp>
          <p:nvSpPr>
            <p:cNvPr id="164" name="Oval 16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66" name="Pie 16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Pie 16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Pie 16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01" name="Group 200"/>
          <p:cNvGrpSpPr/>
          <p:nvPr/>
        </p:nvGrpSpPr>
        <p:grpSpPr>
          <a:xfrm>
            <a:off x="4278084" y="5284055"/>
            <a:ext cx="587832" cy="590738"/>
            <a:chOff x="2251598" y="991391"/>
            <a:chExt cx="848624" cy="852820"/>
          </a:xfrm>
        </p:grpSpPr>
        <p:sp>
          <p:nvSpPr>
            <p:cNvPr id="202" name="Oval 20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04" name="Pie 203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5" name="Group 204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06" name="Oval 205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Pie 206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Pie 207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49" name="Oval 48"/>
          <p:cNvSpPr/>
          <p:nvPr/>
        </p:nvSpPr>
        <p:spPr>
          <a:xfrm>
            <a:off x="3876588" y="184513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2362200" y="1877081"/>
            <a:ext cx="587832" cy="590738"/>
            <a:chOff x="2251598" y="991391"/>
            <a:chExt cx="848624" cy="852820"/>
          </a:xfrm>
        </p:grpSpPr>
        <p:sp>
          <p:nvSpPr>
            <p:cNvPr id="126" name="Oval 125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28" name="Pie 127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Pie 130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Pie 131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77" name="Group 276"/>
          <p:cNvGrpSpPr/>
          <p:nvPr/>
        </p:nvGrpSpPr>
        <p:grpSpPr>
          <a:xfrm>
            <a:off x="6452206" y="1838081"/>
            <a:ext cx="587832" cy="590738"/>
            <a:chOff x="2251598" y="991391"/>
            <a:chExt cx="848624" cy="852820"/>
          </a:xfrm>
        </p:grpSpPr>
        <p:sp>
          <p:nvSpPr>
            <p:cNvPr id="278" name="Oval 27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80" name="Pie 27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1" name="Group 28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82" name="Oval 28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Pie 28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Pie 28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70" name="Oval 69"/>
          <p:cNvSpPr/>
          <p:nvPr/>
        </p:nvSpPr>
        <p:spPr>
          <a:xfrm>
            <a:off x="1272700" y="2575399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32261" y="3135085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950032" y="3722915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Group 238"/>
          <p:cNvGrpSpPr/>
          <p:nvPr/>
        </p:nvGrpSpPr>
        <p:grpSpPr>
          <a:xfrm>
            <a:off x="7772400" y="1812431"/>
            <a:ext cx="587832" cy="590738"/>
            <a:chOff x="2251598" y="991391"/>
            <a:chExt cx="848624" cy="852820"/>
          </a:xfrm>
        </p:grpSpPr>
        <p:sp>
          <p:nvSpPr>
            <p:cNvPr id="240" name="Oval 239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42" name="Pie 241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3" name="Group 24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44" name="Oval 24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Pie 24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6" name="Pie 24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7" name="Oval 66"/>
          <p:cNvSpPr/>
          <p:nvPr/>
        </p:nvSpPr>
        <p:spPr>
          <a:xfrm>
            <a:off x="4167852" y="3924676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452208" y="3775646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562600" y="3135085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165123" y="65421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356314" y="745236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577291" y="1677466"/>
            <a:ext cx="587832" cy="590738"/>
            <a:chOff x="2251598" y="991391"/>
            <a:chExt cx="848624" cy="852820"/>
          </a:xfrm>
        </p:grpSpPr>
        <p:sp>
          <p:nvSpPr>
            <p:cNvPr id="88" name="Oval 8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90" name="Pie 8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Pie 9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Pie 9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73" name="Oval 72"/>
          <p:cNvSpPr/>
          <p:nvPr/>
        </p:nvSpPr>
        <p:spPr>
          <a:xfrm>
            <a:off x="5286874" y="882547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16200000">
            <a:off x="114651" y="144496"/>
            <a:ext cx="3276606" cy="34012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rot="16200000">
            <a:off x="5274471" y="1437769"/>
            <a:ext cx="3276606" cy="34012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6200000">
            <a:off x="1761271" y="3422429"/>
            <a:ext cx="3276606" cy="34012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16200000">
            <a:off x="114652" y="144497"/>
            <a:ext cx="3276601" cy="340126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16200000">
            <a:off x="5274472" y="1437770"/>
            <a:ext cx="3276601" cy="340126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6200000">
            <a:off x="1761272" y="3422430"/>
            <a:ext cx="3276601" cy="340126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13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49" grpId="0" animBg="1"/>
      <p:bldP spid="70" grpId="0" animBg="1"/>
      <p:bldP spid="50" grpId="0" animBg="1"/>
      <p:bldP spid="68" grpId="0" animBg="1"/>
      <p:bldP spid="67" grpId="0" animBg="1"/>
      <p:bldP spid="69" grpId="0" animBg="1"/>
      <p:bldP spid="72" grpId="0" animBg="1"/>
      <p:bldP spid="47" grpId="0" animBg="1"/>
      <p:bldP spid="48" grpId="0" animBg="1"/>
      <p:bldP spid="73" grpId="0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  <p:bldP spid="62" grpId="0" animBg="1"/>
      <p:bldP spid="64" grpId="0" animBg="1"/>
      <p:bldP spid="66" grpId="0" animBg="1"/>
      <p:bldP spid="3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5973097" y="3963669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92284" y="4878921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2778931" y="4151214"/>
            <a:ext cx="588962" cy="587829"/>
            <a:chOff x="4044126" y="46154"/>
            <a:chExt cx="1129066" cy="1126895"/>
          </a:xfrm>
        </p:grpSpPr>
        <p:sp>
          <p:nvSpPr>
            <p:cNvPr id="105" name="Oval 104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Pie 105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751000" y="2904384"/>
            <a:ext cx="588962" cy="587829"/>
            <a:chOff x="4044126" y="46154"/>
            <a:chExt cx="1129066" cy="1126895"/>
          </a:xfrm>
        </p:grpSpPr>
        <p:sp>
          <p:nvSpPr>
            <p:cNvPr id="143" name="Oval 142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ie 143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085504" y="4878921"/>
            <a:ext cx="588962" cy="587829"/>
            <a:chOff x="4044126" y="46154"/>
            <a:chExt cx="1129066" cy="1126895"/>
          </a:xfrm>
        </p:grpSpPr>
        <p:sp>
          <p:nvSpPr>
            <p:cNvPr id="181" name="Oval 180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Pie 181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339373" y="2050975"/>
            <a:ext cx="588962" cy="587829"/>
            <a:chOff x="4044126" y="46154"/>
            <a:chExt cx="1129066" cy="1126895"/>
          </a:xfrm>
        </p:grpSpPr>
        <p:sp>
          <p:nvSpPr>
            <p:cNvPr id="219" name="Oval 218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Pie 219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780063" y="1358476"/>
            <a:ext cx="588962" cy="587829"/>
            <a:chOff x="4044126" y="46154"/>
            <a:chExt cx="1129066" cy="1126895"/>
          </a:xfrm>
        </p:grpSpPr>
        <p:sp>
          <p:nvSpPr>
            <p:cNvPr id="257" name="Oval 256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Pie 257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5" name="Oval 374"/>
          <p:cNvSpPr/>
          <p:nvPr/>
        </p:nvSpPr>
        <p:spPr>
          <a:xfrm>
            <a:off x="3752675" y="3419006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911913" y="2243217"/>
            <a:ext cx="588962" cy="587829"/>
            <a:chOff x="4044126" y="46154"/>
            <a:chExt cx="1129066" cy="1126895"/>
          </a:xfrm>
        </p:grpSpPr>
        <p:sp>
          <p:nvSpPr>
            <p:cNvPr id="43" name="Oval 42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ie 43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73097" y="1143000"/>
            <a:ext cx="588962" cy="587829"/>
            <a:chOff x="4044126" y="46154"/>
            <a:chExt cx="1129066" cy="1126895"/>
          </a:xfrm>
        </p:grpSpPr>
        <p:sp>
          <p:nvSpPr>
            <p:cNvPr id="46" name="Oval 45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ie 47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575668" y="2791748"/>
            <a:ext cx="588962" cy="587829"/>
            <a:chOff x="4044126" y="46154"/>
            <a:chExt cx="1129066" cy="1126895"/>
          </a:xfrm>
        </p:grpSpPr>
        <p:sp>
          <p:nvSpPr>
            <p:cNvPr id="51" name="Oval 50"/>
            <p:cNvSpPr/>
            <p:nvPr/>
          </p:nvSpPr>
          <p:spPr>
            <a:xfrm>
              <a:off x="4044126" y="46154"/>
              <a:ext cx="1126895" cy="11268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ie 51"/>
            <p:cNvSpPr/>
            <p:nvPr/>
          </p:nvSpPr>
          <p:spPr>
            <a:xfrm>
              <a:off x="4046297" y="46154"/>
              <a:ext cx="1126895" cy="1126895"/>
            </a:xfrm>
            <a:prstGeom prst="pie">
              <a:avLst>
                <a:gd name="adj1" fmla="val 0"/>
                <a:gd name="adj2" fmla="val 10807702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 rot="16200000">
            <a:off x="664452" y="2584769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6200000">
            <a:off x="3940231" y="807981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4897009" y="3630689"/>
            <a:ext cx="2840408" cy="294847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664453" y="2584770"/>
            <a:ext cx="2840402" cy="29484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6200000">
            <a:off x="3940231" y="807982"/>
            <a:ext cx="2840401" cy="29484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6200000">
            <a:off x="4897009" y="3630690"/>
            <a:ext cx="2840403" cy="294847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8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445812" y="2153729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3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375" grpId="0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1" grpId="0" animBg="1"/>
      <p:bldP spid="33" grpId="0" animBg="1"/>
      <p:bldP spid="36" grpId="0" animBg="1"/>
      <p:bldP spid="35" grpId="0" animBg="1"/>
      <p:bldP spid="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812260" y="5023742"/>
            <a:ext cx="587832" cy="590738"/>
            <a:chOff x="2251598" y="991391"/>
            <a:chExt cx="848624" cy="852820"/>
          </a:xfrm>
        </p:grpSpPr>
        <p:sp>
          <p:nvSpPr>
            <p:cNvPr id="88" name="Oval 8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90" name="Pie 8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Pie 9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Pie 9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16" name="Group 115"/>
          <p:cNvGrpSpPr/>
          <p:nvPr/>
        </p:nvGrpSpPr>
        <p:grpSpPr>
          <a:xfrm>
            <a:off x="6013858" y="5258888"/>
            <a:ext cx="587832" cy="590738"/>
            <a:chOff x="2251598" y="991391"/>
            <a:chExt cx="848624" cy="852820"/>
          </a:xfrm>
        </p:grpSpPr>
        <p:sp>
          <p:nvSpPr>
            <p:cNvPr id="117" name="Oval 116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19" name="Pie 118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Pie 121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Pie 122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59" name="Oval 58"/>
          <p:cNvSpPr/>
          <p:nvPr/>
        </p:nvSpPr>
        <p:spPr>
          <a:xfrm>
            <a:off x="2150553" y="387843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1161225" y="4799483"/>
            <a:ext cx="587832" cy="590738"/>
            <a:chOff x="2251598" y="991391"/>
            <a:chExt cx="848624" cy="852820"/>
          </a:xfrm>
        </p:grpSpPr>
        <p:sp>
          <p:nvSpPr>
            <p:cNvPr id="126" name="Oval 125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28" name="Pie 127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9" name="Group 128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30" name="Oval 129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Pie 130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Pie 131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6013856" y="3586541"/>
            <a:ext cx="587832" cy="590738"/>
            <a:chOff x="2251598" y="991391"/>
            <a:chExt cx="848624" cy="852820"/>
          </a:xfrm>
        </p:grpSpPr>
        <p:sp>
          <p:nvSpPr>
            <p:cNvPr id="77" name="Oval 76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9" name="Pie 78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Pie 81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Pie 82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84" name="Group 83"/>
          <p:cNvGrpSpPr/>
          <p:nvPr/>
        </p:nvGrpSpPr>
        <p:grpSpPr>
          <a:xfrm>
            <a:off x="7009956" y="3691211"/>
            <a:ext cx="587832" cy="590738"/>
            <a:chOff x="2251598" y="991391"/>
            <a:chExt cx="848624" cy="852820"/>
          </a:xfrm>
        </p:grpSpPr>
        <p:sp>
          <p:nvSpPr>
            <p:cNvPr id="85" name="Oval 84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95" name="Pie 94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Pie 97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Pie 98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0" name="Group 99"/>
          <p:cNvGrpSpPr/>
          <p:nvPr/>
        </p:nvGrpSpPr>
        <p:grpSpPr>
          <a:xfrm>
            <a:off x="7009951" y="4756080"/>
            <a:ext cx="587832" cy="590738"/>
            <a:chOff x="2251598" y="991391"/>
            <a:chExt cx="848624" cy="852820"/>
          </a:xfrm>
        </p:grpSpPr>
        <p:sp>
          <p:nvSpPr>
            <p:cNvPr id="101" name="Oval 100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03" name="Pie 102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Pie 105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Pie 106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8" name="Group 107"/>
          <p:cNvGrpSpPr/>
          <p:nvPr/>
        </p:nvGrpSpPr>
        <p:grpSpPr>
          <a:xfrm>
            <a:off x="5223279" y="4668840"/>
            <a:ext cx="587832" cy="590738"/>
            <a:chOff x="2251598" y="991391"/>
            <a:chExt cx="848624" cy="852820"/>
          </a:xfrm>
        </p:grpSpPr>
        <p:sp>
          <p:nvSpPr>
            <p:cNvPr id="109" name="Oval 108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11" name="Pie 110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13" name="Oval 112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Pie 113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Pie 114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4" name="Group 123"/>
          <p:cNvGrpSpPr/>
          <p:nvPr/>
        </p:nvGrpSpPr>
        <p:grpSpPr>
          <a:xfrm>
            <a:off x="4061482" y="3261163"/>
            <a:ext cx="587832" cy="590738"/>
            <a:chOff x="2251598" y="991391"/>
            <a:chExt cx="848624" cy="852820"/>
          </a:xfrm>
        </p:grpSpPr>
        <p:sp>
          <p:nvSpPr>
            <p:cNvPr id="133" name="Oval 132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35" name="Pie 134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37" name="Oval 136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Pie 137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Pie 138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47" name="Oval 46"/>
          <p:cNvSpPr/>
          <p:nvPr/>
        </p:nvSpPr>
        <p:spPr>
          <a:xfrm>
            <a:off x="2519490" y="55517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68445" y="754533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1468652" y="685609"/>
            <a:ext cx="587832" cy="590738"/>
            <a:chOff x="2251598" y="991391"/>
            <a:chExt cx="848624" cy="852820"/>
          </a:xfrm>
        </p:grpSpPr>
        <p:sp>
          <p:nvSpPr>
            <p:cNvPr id="164" name="Oval 16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66" name="Pie 16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Pie 16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Pie 16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01" name="Group 200"/>
          <p:cNvGrpSpPr/>
          <p:nvPr/>
        </p:nvGrpSpPr>
        <p:grpSpPr>
          <a:xfrm>
            <a:off x="4382817" y="1704977"/>
            <a:ext cx="587832" cy="590738"/>
            <a:chOff x="2251598" y="991391"/>
            <a:chExt cx="848624" cy="852820"/>
          </a:xfrm>
        </p:grpSpPr>
        <p:sp>
          <p:nvSpPr>
            <p:cNvPr id="202" name="Oval 201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04" name="Pie 203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5" name="Group 204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06" name="Oval 205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Pie 206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Pie 207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39" name="Group 238"/>
          <p:cNvGrpSpPr/>
          <p:nvPr/>
        </p:nvGrpSpPr>
        <p:grpSpPr>
          <a:xfrm>
            <a:off x="2444467" y="1600307"/>
            <a:ext cx="587832" cy="590738"/>
            <a:chOff x="2251598" y="991391"/>
            <a:chExt cx="848624" cy="852820"/>
          </a:xfrm>
        </p:grpSpPr>
        <p:sp>
          <p:nvSpPr>
            <p:cNvPr id="240" name="Oval 239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42" name="Pie 241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3" name="Group 24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44" name="Oval 24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Pie 24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6" name="Pie 24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77" name="Group 276"/>
          <p:cNvGrpSpPr/>
          <p:nvPr/>
        </p:nvGrpSpPr>
        <p:grpSpPr>
          <a:xfrm>
            <a:off x="6262359" y="1816277"/>
            <a:ext cx="587832" cy="590738"/>
            <a:chOff x="2251598" y="991391"/>
            <a:chExt cx="848624" cy="852820"/>
          </a:xfrm>
        </p:grpSpPr>
        <p:sp>
          <p:nvSpPr>
            <p:cNvPr id="278" name="Oval 27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280" name="Pie 279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81" name="Group 280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282" name="Oval 281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Pie 282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Pie 283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65" name="Freeform 64"/>
          <p:cNvSpPr/>
          <p:nvPr/>
        </p:nvSpPr>
        <p:spPr>
          <a:xfrm rot="16200000">
            <a:off x="564280" y="246308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6200000">
            <a:off x="4115516" y="366723"/>
            <a:ext cx="2840406" cy="294847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rot="16200000">
            <a:off x="5001920" y="3374965"/>
            <a:ext cx="2840408" cy="294847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rot="16200000">
            <a:off x="881626" y="3523308"/>
            <a:ext cx="2840408" cy="294847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6200000">
            <a:off x="564281" y="246309"/>
            <a:ext cx="2840402" cy="294846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6200000">
            <a:off x="4115516" y="366724"/>
            <a:ext cx="2840401" cy="29484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16200000">
            <a:off x="5001920" y="3374966"/>
            <a:ext cx="2840403" cy="294847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 rot="16200000">
            <a:off x="881626" y="3523309"/>
            <a:ext cx="2840403" cy="294847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8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445175" y="2804144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TextBox 382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4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7" grpId="0" animBg="1"/>
      <p:bldP spid="68" grpId="0" animBg="1"/>
      <p:bldP spid="65" grpId="0" animBg="1"/>
      <p:bldP spid="65" grpId="1" animBg="1"/>
      <p:bldP spid="67" grpId="0" animBg="1"/>
      <p:bldP spid="67" grpId="1" animBg="1"/>
      <p:bldP spid="71" grpId="0" animBg="1"/>
      <p:bldP spid="71" grpId="1" animBg="1"/>
      <p:bldP spid="73" grpId="0" animBg="1"/>
      <p:bldP spid="73" grpId="1" animBg="1"/>
      <p:bldP spid="66" grpId="0" animBg="1"/>
      <p:bldP spid="70" grpId="0" animBg="1"/>
      <p:bldP spid="72" grpId="0" animBg="1"/>
      <p:bldP spid="74" grpId="0" animBg="1"/>
      <p:bldP spid="35" grpId="0" animBg="1"/>
      <p:bldP spid="6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1214596" y="2196607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527768" y="3494006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062413" y="5192060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7661968" y="1631776"/>
            <a:ext cx="587832" cy="590738"/>
            <a:chOff x="2251598" y="991391"/>
            <a:chExt cx="848624" cy="852820"/>
          </a:xfrm>
        </p:grpSpPr>
        <p:sp>
          <p:nvSpPr>
            <p:cNvPr id="164" name="Oval 16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66" name="Pie 165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Pie 168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Pie 169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2500805" y="1418743"/>
            <a:ext cx="587832" cy="590738"/>
            <a:chOff x="2251598" y="991391"/>
            <a:chExt cx="848624" cy="852820"/>
          </a:xfrm>
        </p:grpSpPr>
        <p:sp>
          <p:nvSpPr>
            <p:cNvPr id="44" name="Oval 43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52" name="Pie 51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Pie 54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Pie 55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3196214" y="5152224"/>
            <a:ext cx="587832" cy="590738"/>
            <a:chOff x="2251598" y="991391"/>
            <a:chExt cx="848624" cy="852820"/>
          </a:xfrm>
        </p:grpSpPr>
        <p:sp>
          <p:nvSpPr>
            <p:cNvPr id="58" name="Oval 57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61" name="Pie 60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Pie 63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Pie 64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6527769" y="1527106"/>
            <a:ext cx="587832" cy="590738"/>
            <a:chOff x="2251598" y="991391"/>
            <a:chExt cx="848624" cy="852820"/>
          </a:xfrm>
        </p:grpSpPr>
        <p:sp>
          <p:nvSpPr>
            <p:cNvPr id="67" name="Oval 66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1" name="Pie 70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Pie 73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Pie 74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7603174" y="2828289"/>
            <a:ext cx="587832" cy="590738"/>
            <a:chOff x="2251598" y="991391"/>
            <a:chExt cx="848624" cy="852820"/>
          </a:xfrm>
        </p:grpSpPr>
        <p:sp>
          <p:nvSpPr>
            <p:cNvPr id="77" name="Oval 76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79" name="Pie 78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0" name="Group 79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Pie 81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Pie 82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00" name="Group 99"/>
          <p:cNvGrpSpPr/>
          <p:nvPr/>
        </p:nvGrpSpPr>
        <p:grpSpPr>
          <a:xfrm>
            <a:off x="5787157" y="2787135"/>
            <a:ext cx="587832" cy="590738"/>
            <a:chOff x="2251598" y="991391"/>
            <a:chExt cx="848624" cy="852820"/>
          </a:xfrm>
        </p:grpSpPr>
        <p:sp>
          <p:nvSpPr>
            <p:cNvPr id="101" name="Oval 100"/>
            <p:cNvSpPr/>
            <p:nvPr/>
          </p:nvSpPr>
          <p:spPr>
            <a:xfrm>
              <a:off x="2251604" y="991391"/>
              <a:ext cx="848618" cy="848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2251598" y="991391"/>
              <a:ext cx="848624" cy="852820"/>
              <a:chOff x="13030197" y="-2630370"/>
              <a:chExt cx="1126902" cy="1132473"/>
            </a:xfrm>
          </p:grpSpPr>
          <p:sp>
            <p:nvSpPr>
              <p:cNvPr id="103" name="Pie 102"/>
              <p:cNvSpPr/>
              <p:nvPr/>
            </p:nvSpPr>
            <p:spPr>
              <a:xfrm rot="14400000">
                <a:off x="13030197" y="-2624793"/>
                <a:ext cx="1126895" cy="1126896"/>
              </a:xfrm>
              <a:prstGeom prst="pie">
                <a:avLst>
                  <a:gd name="adj1" fmla="val 0"/>
                  <a:gd name="adj2" fmla="val 7190987"/>
                </a:avLst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 rot="10800000">
                <a:off x="13030200" y="-2630370"/>
                <a:ext cx="1126899" cy="1132473"/>
                <a:chOff x="13030196" y="-2630369"/>
                <a:chExt cx="1126899" cy="1132473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13030196" y="-2624791"/>
                  <a:ext cx="1126895" cy="112689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Pie 105"/>
                <p:cNvSpPr/>
                <p:nvPr/>
              </p:nvSpPr>
              <p:spPr>
                <a:xfrm rot="3600000">
                  <a:off x="13030200" y="-2630369"/>
                  <a:ext cx="1126895" cy="1126895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Pie 106"/>
                <p:cNvSpPr/>
                <p:nvPr/>
              </p:nvSpPr>
              <p:spPr>
                <a:xfrm rot="10800000">
                  <a:off x="13030200" y="-2629045"/>
                  <a:ext cx="1126895" cy="1126894"/>
                </a:xfrm>
                <a:prstGeom prst="pie">
                  <a:avLst>
                    <a:gd name="adj1" fmla="val 0"/>
                    <a:gd name="adj2" fmla="val 7202186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59" name="Oval 58"/>
          <p:cNvSpPr/>
          <p:nvPr/>
        </p:nvSpPr>
        <p:spPr>
          <a:xfrm>
            <a:off x="2791276" y="2556063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923536" y="4055325"/>
            <a:ext cx="587830" cy="58783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6200000">
            <a:off x="729602" y="875588"/>
            <a:ext cx="3009696" cy="31242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6200000">
            <a:off x="5471025" y="1282290"/>
            <a:ext cx="3009696" cy="31242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6200000">
            <a:off x="2895485" y="3652555"/>
            <a:ext cx="3009696" cy="312420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6200000">
            <a:off x="729602" y="875588"/>
            <a:ext cx="3009691" cy="312419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6200000">
            <a:off x="5471025" y="1282290"/>
            <a:ext cx="3009691" cy="312419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2895485" y="3652555"/>
            <a:ext cx="3009691" cy="312419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68" grpId="0" animBg="1"/>
      <p:bldP spid="59" grpId="0" animBg="1"/>
      <p:bldP spid="69" grpId="0" animBg="1"/>
      <p:bldP spid="39" grpId="0" animBg="1"/>
      <p:bldP spid="39" grpId="1" animBg="1"/>
      <p:bldP spid="41" grpId="0" animBg="1"/>
      <p:bldP spid="41" grpId="1" animBg="1"/>
      <p:bldP spid="45" grpId="0" animBg="1"/>
      <p:bldP spid="45" grpId="1" animBg="1"/>
      <p:bldP spid="40" grpId="0" animBg="1"/>
      <p:bldP spid="42" grpId="0" animBg="1"/>
      <p:bldP spid="46" grpId="0" animBg="1"/>
      <p:bldP spid="3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0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431323" y="26670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38429" y="211195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669323" y="3987137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57429" y="4126422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 rot="16200000">
            <a:off x="2921044" y="1776252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 rot="16200000">
            <a:off x="2921046" y="1776252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885707" y="211195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34000" y="9906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71800" y="519503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24" grpId="0" animBg="1"/>
      <p:bldP spid="24" grpId="1" animBg="1"/>
      <p:bldP spid="25" grpId="0" animBg="1"/>
      <p:bldP spid="3" grpId="0" animBg="1"/>
      <p:bldP spid="5" grpId="0" animBg="1"/>
      <p:bldP spid="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572284" y="459596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72176" y="317175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90946" y="1121356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91200" y="351916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70149" y="1188942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27963" y="863877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44518" y="2822406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228677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2828" y="4606512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81800" y="202875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6200000">
            <a:off x="1837393" y="579918"/>
            <a:ext cx="4993681" cy="518367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6200000">
            <a:off x="1837395" y="579918"/>
            <a:ext cx="4993681" cy="518367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10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3" grpId="0" animBg="1"/>
      <p:bldP spid="3" grpId="0" animBg="1"/>
      <p:bldP spid="5" grpId="0" animBg="1"/>
      <p:bldP spid="6" grpId="0" animBg="1"/>
      <p:bldP spid="7" grpId="0" animBg="1"/>
      <p:bldP spid="11" grpId="0" animBg="1"/>
      <p:bldP spid="15" grpId="0" animBg="1"/>
      <p:bldP spid="18" grpId="0" animBg="1"/>
      <p:bldP spid="18" grpId="1" animBg="1"/>
      <p:bldP spid="1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309812" y="445162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412190" y="246801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32048" y="2163645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855698" y="362473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036448" y="362473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 rot="16200000">
            <a:off x="1756177" y="1413846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 rot="16200000">
            <a:off x="1756179" y="1413846"/>
            <a:ext cx="4259703" cy="442176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489149" y="1931086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91000" y="91440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9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226533" y="268559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74698" y="5001161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2" grpId="0" animBg="1"/>
      <p:bldP spid="10" grpId="0" animBg="1"/>
      <p:bldP spid="24" grpId="0" animBg="1"/>
      <p:bldP spid="24" grpId="1" animBg="1"/>
      <p:bldP spid="25" grpId="0" animBg="1"/>
      <p:bldP spid="3" grpId="0" animBg="1"/>
      <p:bldP spid="5" grpId="0" animBg="1"/>
      <p:bldP spid="22" grpId="0" animBg="1"/>
      <p:bldP spid="26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20574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19800" y="30298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pic>
        <p:nvPicPr>
          <p:cNvPr id="30" name="Picture 2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9047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2029306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4" y="2960013"/>
            <a:ext cx="1217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50 Splat! Lessons </a:t>
            </a:r>
            <a:endParaRPr lang="en-US" sz="1100" b="1" dirty="0"/>
          </a:p>
        </p:txBody>
      </p:sp>
      <p:pic>
        <p:nvPicPr>
          <p:cNvPr id="16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20574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2801" y="2995136"/>
            <a:ext cx="100860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The Original </a:t>
            </a:r>
          </a:p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1600200"/>
            <a:ext cx="4141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More Free, Downloadable Resources From Blog Posts</a:t>
            </a:r>
            <a:endParaRPr lang="en-US" sz="1400" b="1" dirty="0"/>
          </a:p>
        </p:txBody>
      </p:sp>
      <p:sp>
        <p:nvSpPr>
          <p:cNvPr id="20" name="TextBox 19">
            <a:hlinkClick r:id="rId12"/>
          </p:cNvPr>
          <p:cNvSpPr txBox="1"/>
          <p:nvPr/>
        </p:nvSpPr>
        <p:spPr>
          <a:xfrm>
            <a:off x="7776260" y="2960014"/>
            <a:ext cx="11897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Days of </a:t>
            </a:r>
          </a:p>
          <a:p>
            <a:pPr algn="ctr"/>
            <a:r>
              <a:rPr lang="en-US" sz="1100" b="1" dirty="0" smtClean="0">
                <a:hlinkClick r:id=""/>
              </a:rPr>
              <a:t>Number Sense </a:t>
            </a:r>
          </a:p>
          <a:p>
            <a:pPr algn="ctr"/>
            <a:r>
              <a:rPr lang="en-US" sz="1100" b="1" dirty="0" smtClean="0">
                <a:hlinkClick r:id=""/>
              </a:rPr>
              <a:t>&amp; Rich Math Talk</a:t>
            </a:r>
            <a:endParaRPr lang="en-US" sz="1100" b="1" dirty="0" smtClean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206001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90561" y="3074321"/>
            <a:ext cx="14027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5"/>
              </a:rPr>
              <a:t>The Original 40 Estimation Clipboard Sets</a:t>
            </a:r>
            <a:endParaRPr lang="en-US" sz="11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61544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384820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4466329"/>
            <a:ext cx="3962400" cy="13643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4"/>
          </p:cNvPr>
          <p:cNvSpPr txBox="1"/>
          <p:nvPr/>
        </p:nvSpPr>
        <p:spPr>
          <a:xfrm>
            <a:off x="393026" y="2971800"/>
            <a:ext cx="1192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4"/>
              </a:rPr>
              <a:t>51 Esti-Mysteries</a:t>
            </a:r>
            <a:endParaRPr lang="en-US" sz="1100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53075"/>
            <a:ext cx="34097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0" y="3886200"/>
            <a:ext cx="495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 Access The Multiplication Course…</a:t>
            </a:r>
          </a:p>
          <a:p>
            <a:endParaRPr lang="en-US" sz="1100" b="1" dirty="0" smtClean="0"/>
          </a:p>
          <a:p>
            <a:pPr marL="342900" indent="-342900">
              <a:buAutoNum type="arabicPeriod"/>
            </a:pPr>
            <a:r>
              <a:rPr lang="en-US" sz="1100" b="1" dirty="0" smtClean="0"/>
              <a:t>Click </a:t>
            </a:r>
            <a:r>
              <a:rPr lang="en-US" sz="1200" b="1" dirty="0" smtClean="0">
                <a:hlinkClick r:id="rId16"/>
              </a:rPr>
              <a:t>here</a:t>
            </a:r>
            <a:r>
              <a:rPr lang="en-US" sz="1200" b="1" dirty="0"/>
              <a:t> </a:t>
            </a:r>
            <a:r>
              <a:rPr lang="en-US" sz="1100" b="1" dirty="0" smtClean="0"/>
              <a:t>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100" b="1" dirty="0"/>
              <a:t>C</a:t>
            </a:r>
            <a:r>
              <a:rPr lang="en-US" sz="1100" b="1" dirty="0" smtClean="0"/>
              <a:t>lick on “sort by” (on the right side) and choose </a:t>
            </a:r>
            <a:r>
              <a:rPr lang="en-US" sz="1100" b="1" i="1" u="sng" dirty="0" smtClean="0"/>
              <a:t>Date created (oldest)</a:t>
            </a:r>
          </a:p>
          <a:p>
            <a:pPr marL="342900" indent="-342900">
              <a:buAutoNum type="arabicPeriod"/>
            </a:pPr>
            <a:r>
              <a:rPr lang="en-US" sz="1100" b="1" dirty="0" smtClean="0"/>
              <a:t>You’ll see all 12 chapters in the course.</a:t>
            </a:r>
          </a:p>
          <a:p>
            <a:pPr marL="342900" indent="-342900">
              <a:buAutoNum type="arabicPeriod"/>
            </a:pPr>
            <a:endParaRPr lang="en-US" sz="1100" b="1" dirty="0"/>
          </a:p>
          <a:p>
            <a:r>
              <a:rPr lang="en-US" sz="1100" b="1" dirty="0" smtClean="0"/>
              <a:t>Tips for Using the Multiplication Course</a:t>
            </a:r>
          </a:p>
          <a:p>
            <a:endParaRPr lang="en-US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When looking at playlists, click on the words “View Full Playlist” instead of the thumbnail or the chapter title.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Then click on the share button.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Copy the link and send it to your class.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smtClean="0"/>
              <a:t>Begin with 1 lesson (1 video) per day and then adjust the pacing to meet the needs of your class.</a:t>
            </a:r>
          </a:p>
          <a:p>
            <a:endParaRPr lang="en-US" sz="1100" b="1" dirty="0"/>
          </a:p>
          <a:p>
            <a:r>
              <a:rPr lang="en-US" sz="1100" b="1" dirty="0" smtClean="0"/>
              <a:t>For more information read the blog post about The Multiplication Course </a:t>
            </a:r>
            <a:r>
              <a:rPr lang="en-US" sz="1100" b="1" dirty="0" smtClean="0">
                <a:hlinkClick r:id="rId19"/>
              </a:rPr>
              <a:t>here</a:t>
            </a:r>
            <a:r>
              <a:rPr lang="en-US" sz="1100" b="1" dirty="0" smtClean="0"/>
              <a:t>. </a:t>
            </a:r>
            <a:endParaRPr lang="en-US" sz="11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530423"/>
            <a:ext cx="690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hlinkClick r:id="rId20"/>
              </a:rPr>
              <a:t>New Esti-Mysteries and Number Sense Resources Every Day for the Rest of the School Year</a:t>
            </a:r>
            <a:endParaRPr lang="en-US" sz="14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7399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3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Level 1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33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Splat! Medley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4876800"/>
            <a:ext cx="5181600" cy="1447800"/>
            <a:chOff x="304800" y="4876800"/>
            <a:chExt cx="5181600" cy="1447800"/>
          </a:xfrm>
        </p:grpSpPr>
        <p:sp>
          <p:nvSpPr>
            <p:cNvPr id="10" name="Rectangle 9">
              <a:hlinkClick r:id="rId3"/>
            </p:cNvPr>
            <p:cNvSpPr/>
            <p:nvPr/>
          </p:nvSpPr>
          <p:spPr>
            <a:xfrm>
              <a:off x="304800" y="4876800"/>
              <a:ext cx="51816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 descr="C:\Users\Steve Wyborney\Desktop\SPLAT VIDEO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25" y="5029200"/>
              <a:ext cx="1531487" cy="114861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999276" y="5141842"/>
              <a:ext cx="34500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To see the YouTube video of </a:t>
              </a:r>
            </a:p>
            <a:p>
              <a:pPr algn="ctr"/>
              <a:r>
                <a:rPr lang="en-US" b="1" dirty="0" smtClean="0"/>
                <a:t>Steve </a:t>
              </a:r>
              <a:r>
                <a:rPr lang="en-US" b="1" dirty="0" err="1" smtClean="0"/>
                <a:t>Wyborney</a:t>
              </a:r>
              <a:r>
                <a:rPr lang="en-US" b="1" dirty="0" smtClean="0"/>
                <a:t> solving this splat,</a:t>
              </a:r>
            </a:p>
            <a:p>
              <a:pPr algn="ctr"/>
              <a:r>
                <a:rPr lang="en-US" b="1" dirty="0" smtClean="0">
                  <a:hlinkClick r:id="rId3"/>
                </a:rPr>
                <a:t>click here</a:t>
              </a:r>
              <a:r>
                <a:rPr lang="en-US" b="1" dirty="0" smtClean="0"/>
                <a:t>.  </a:t>
              </a:r>
              <a:endParaRPr lang="en-US" b="1" dirty="0"/>
            </a:p>
          </p:txBody>
        </p:sp>
      </p:grpSp>
      <p:sp>
        <p:nvSpPr>
          <p:cNvPr id="13" name="Right Arrow 12"/>
          <p:cNvSpPr/>
          <p:nvPr/>
        </p:nvSpPr>
        <p:spPr>
          <a:xfrm rot="9000000">
            <a:off x="5608189" y="4163182"/>
            <a:ext cx="2362200" cy="126841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24-Point Star 13"/>
          <p:cNvSpPr/>
          <p:nvPr/>
        </p:nvSpPr>
        <p:spPr>
          <a:xfrm>
            <a:off x="7231814" y="4593291"/>
            <a:ext cx="1794882" cy="1794882"/>
          </a:xfrm>
          <a:prstGeom prst="star24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Find the Splat in the Video on Side 12.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2566</Words>
  <Application>Microsoft Office PowerPoint</Application>
  <PresentationFormat>On-screen Show (4:3)</PresentationFormat>
  <Paragraphs>453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39</cp:revision>
  <dcterms:created xsi:type="dcterms:W3CDTF">2020-11-19T04:27:50Z</dcterms:created>
  <dcterms:modified xsi:type="dcterms:W3CDTF">2020-12-04T04:06:33Z</dcterms:modified>
</cp:coreProperties>
</file>