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7" d="100"/>
          <a:sy n="87" d="100"/>
        </p:scale>
        <p:origin x="-1464"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C7C5C8-0CAF-4EFB-BC48-A64692FDB1B9}" type="datetimeFigureOut">
              <a:rPr lang="en-US" smtClean="0"/>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1D4C9-F93A-4A0D-BA60-1F4EB927F73D}" type="slidenum">
              <a:rPr lang="en-US" smtClean="0"/>
              <a:t>‹#›</a:t>
            </a:fld>
            <a:endParaRPr lang="en-US"/>
          </a:p>
        </p:txBody>
      </p:sp>
    </p:spTree>
    <p:extLst>
      <p:ext uri="{BB962C8B-B14F-4D97-AF65-F5344CB8AC3E}">
        <p14:creationId xmlns:p14="http://schemas.microsoft.com/office/powerpoint/2010/main" val="2582573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C7C5C8-0CAF-4EFB-BC48-A64692FDB1B9}" type="datetimeFigureOut">
              <a:rPr lang="en-US" smtClean="0"/>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1D4C9-F93A-4A0D-BA60-1F4EB927F73D}" type="slidenum">
              <a:rPr lang="en-US" smtClean="0"/>
              <a:t>‹#›</a:t>
            </a:fld>
            <a:endParaRPr lang="en-US"/>
          </a:p>
        </p:txBody>
      </p:sp>
    </p:spTree>
    <p:extLst>
      <p:ext uri="{BB962C8B-B14F-4D97-AF65-F5344CB8AC3E}">
        <p14:creationId xmlns:p14="http://schemas.microsoft.com/office/powerpoint/2010/main" val="2997387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C7C5C8-0CAF-4EFB-BC48-A64692FDB1B9}" type="datetimeFigureOut">
              <a:rPr lang="en-US" smtClean="0"/>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1D4C9-F93A-4A0D-BA60-1F4EB927F73D}" type="slidenum">
              <a:rPr lang="en-US" smtClean="0"/>
              <a:t>‹#›</a:t>
            </a:fld>
            <a:endParaRPr lang="en-US"/>
          </a:p>
        </p:txBody>
      </p:sp>
    </p:spTree>
    <p:extLst>
      <p:ext uri="{BB962C8B-B14F-4D97-AF65-F5344CB8AC3E}">
        <p14:creationId xmlns:p14="http://schemas.microsoft.com/office/powerpoint/2010/main" val="2188075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C7C5C8-0CAF-4EFB-BC48-A64692FDB1B9}" type="datetimeFigureOut">
              <a:rPr lang="en-US" smtClean="0"/>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1D4C9-F93A-4A0D-BA60-1F4EB927F73D}" type="slidenum">
              <a:rPr lang="en-US" smtClean="0"/>
              <a:t>‹#›</a:t>
            </a:fld>
            <a:endParaRPr lang="en-US"/>
          </a:p>
        </p:txBody>
      </p:sp>
    </p:spTree>
    <p:extLst>
      <p:ext uri="{BB962C8B-B14F-4D97-AF65-F5344CB8AC3E}">
        <p14:creationId xmlns:p14="http://schemas.microsoft.com/office/powerpoint/2010/main" val="2602722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C7C5C8-0CAF-4EFB-BC48-A64692FDB1B9}" type="datetimeFigureOut">
              <a:rPr lang="en-US" smtClean="0"/>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1D4C9-F93A-4A0D-BA60-1F4EB927F73D}" type="slidenum">
              <a:rPr lang="en-US" smtClean="0"/>
              <a:t>‹#›</a:t>
            </a:fld>
            <a:endParaRPr lang="en-US"/>
          </a:p>
        </p:txBody>
      </p:sp>
    </p:spTree>
    <p:extLst>
      <p:ext uri="{BB962C8B-B14F-4D97-AF65-F5344CB8AC3E}">
        <p14:creationId xmlns:p14="http://schemas.microsoft.com/office/powerpoint/2010/main" val="92426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C7C5C8-0CAF-4EFB-BC48-A64692FDB1B9}" type="datetimeFigureOut">
              <a:rPr lang="en-US" smtClean="0"/>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B1D4C9-F93A-4A0D-BA60-1F4EB927F73D}" type="slidenum">
              <a:rPr lang="en-US" smtClean="0"/>
              <a:t>‹#›</a:t>
            </a:fld>
            <a:endParaRPr lang="en-US"/>
          </a:p>
        </p:txBody>
      </p:sp>
    </p:spTree>
    <p:extLst>
      <p:ext uri="{BB962C8B-B14F-4D97-AF65-F5344CB8AC3E}">
        <p14:creationId xmlns:p14="http://schemas.microsoft.com/office/powerpoint/2010/main" val="3512980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C7C5C8-0CAF-4EFB-BC48-A64692FDB1B9}" type="datetimeFigureOut">
              <a:rPr lang="en-US" smtClean="0"/>
              <a:t>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B1D4C9-F93A-4A0D-BA60-1F4EB927F73D}" type="slidenum">
              <a:rPr lang="en-US" smtClean="0"/>
              <a:t>‹#›</a:t>
            </a:fld>
            <a:endParaRPr lang="en-US"/>
          </a:p>
        </p:txBody>
      </p:sp>
    </p:spTree>
    <p:extLst>
      <p:ext uri="{BB962C8B-B14F-4D97-AF65-F5344CB8AC3E}">
        <p14:creationId xmlns:p14="http://schemas.microsoft.com/office/powerpoint/2010/main" val="1921531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C7C5C8-0CAF-4EFB-BC48-A64692FDB1B9}" type="datetimeFigureOut">
              <a:rPr lang="en-US" smtClean="0"/>
              <a:t>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B1D4C9-F93A-4A0D-BA60-1F4EB927F73D}" type="slidenum">
              <a:rPr lang="en-US" smtClean="0"/>
              <a:t>‹#›</a:t>
            </a:fld>
            <a:endParaRPr lang="en-US"/>
          </a:p>
        </p:txBody>
      </p:sp>
    </p:spTree>
    <p:extLst>
      <p:ext uri="{BB962C8B-B14F-4D97-AF65-F5344CB8AC3E}">
        <p14:creationId xmlns:p14="http://schemas.microsoft.com/office/powerpoint/2010/main" val="4264079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C7C5C8-0CAF-4EFB-BC48-A64692FDB1B9}" type="datetimeFigureOut">
              <a:rPr lang="en-US" smtClean="0"/>
              <a:t>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B1D4C9-F93A-4A0D-BA60-1F4EB927F73D}" type="slidenum">
              <a:rPr lang="en-US" smtClean="0"/>
              <a:t>‹#›</a:t>
            </a:fld>
            <a:endParaRPr lang="en-US"/>
          </a:p>
        </p:txBody>
      </p:sp>
    </p:spTree>
    <p:extLst>
      <p:ext uri="{BB962C8B-B14F-4D97-AF65-F5344CB8AC3E}">
        <p14:creationId xmlns:p14="http://schemas.microsoft.com/office/powerpoint/2010/main" val="1350147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C7C5C8-0CAF-4EFB-BC48-A64692FDB1B9}" type="datetimeFigureOut">
              <a:rPr lang="en-US" smtClean="0"/>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B1D4C9-F93A-4A0D-BA60-1F4EB927F73D}" type="slidenum">
              <a:rPr lang="en-US" smtClean="0"/>
              <a:t>‹#›</a:t>
            </a:fld>
            <a:endParaRPr lang="en-US"/>
          </a:p>
        </p:txBody>
      </p:sp>
    </p:spTree>
    <p:extLst>
      <p:ext uri="{BB962C8B-B14F-4D97-AF65-F5344CB8AC3E}">
        <p14:creationId xmlns:p14="http://schemas.microsoft.com/office/powerpoint/2010/main" val="2766355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C7C5C8-0CAF-4EFB-BC48-A64692FDB1B9}" type="datetimeFigureOut">
              <a:rPr lang="en-US" smtClean="0"/>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B1D4C9-F93A-4A0D-BA60-1F4EB927F73D}" type="slidenum">
              <a:rPr lang="en-US" smtClean="0"/>
              <a:t>‹#›</a:t>
            </a:fld>
            <a:endParaRPr lang="en-US"/>
          </a:p>
        </p:txBody>
      </p:sp>
    </p:spTree>
    <p:extLst>
      <p:ext uri="{BB962C8B-B14F-4D97-AF65-F5344CB8AC3E}">
        <p14:creationId xmlns:p14="http://schemas.microsoft.com/office/powerpoint/2010/main" val="688316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C7C5C8-0CAF-4EFB-BC48-A64692FDB1B9}" type="datetimeFigureOut">
              <a:rPr lang="en-US" smtClean="0"/>
              <a:t>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B1D4C9-F93A-4A0D-BA60-1F4EB927F73D}" type="slidenum">
              <a:rPr lang="en-US" smtClean="0"/>
              <a:t>‹#›</a:t>
            </a:fld>
            <a:endParaRPr lang="en-US"/>
          </a:p>
        </p:txBody>
      </p:sp>
    </p:spTree>
    <p:extLst>
      <p:ext uri="{BB962C8B-B14F-4D97-AF65-F5344CB8AC3E}">
        <p14:creationId xmlns:p14="http://schemas.microsoft.com/office/powerpoint/2010/main" val="990082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dj8Yd48FumU" TargetMode="External"/><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8" Type="http://schemas.openxmlformats.org/officeDocument/2006/relationships/image" Target="../media/image9.jpeg"/><Relationship Id="rId13" Type="http://schemas.openxmlformats.org/officeDocument/2006/relationships/image" Target="../media/image11.jpeg"/><Relationship Id="rId18" Type="http://schemas.openxmlformats.org/officeDocument/2006/relationships/hyperlink" Target="https://stevewyborney.com/2018/04/the-estimation-clipboard/" TargetMode="External"/><Relationship Id="rId3" Type="http://schemas.openxmlformats.org/officeDocument/2006/relationships/image" Target="../media/image7.jpeg"/><Relationship Id="rId21" Type="http://schemas.openxmlformats.org/officeDocument/2006/relationships/image" Target="../media/image14.png"/><Relationship Id="rId7" Type="http://schemas.openxmlformats.org/officeDocument/2006/relationships/hyperlink" Target="https://www.stevewyborney.com/?p=1891" TargetMode="External"/><Relationship Id="rId12" Type="http://schemas.openxmlformats.org/officeDocument/2006/relationships/hyperlink" Target="http://www.stevewyborney.com/?p=1028" TargetMode="External"/><Relationship Id="rId17" Type="http://schemas.openxmlformats.org/officeDocument/2006/relationships/image" Target="../media/image12.jpeg"/><Relationship Id="rId25" Type="http://schemas.openxmlformats.org/officeDocument/2006/relationships/hyperlink" Target="http://www.stevewyborney.com/" TargetMode="External"/><Relationship Id="rId2" Type="http://schemas.openxmlformats.org/officeDocument/2006/relationships/hyperlink" Target="http://www.stevewyborney.com/?p=1253" TargetMode="External"/><Relationship Id="rId16" Type="http://schemas.openxmlformats.org/officeDocument/2006/relationships/hyperlink" Target="https://www.stevewyborney.com/?p=1483" TargetMode="External"/><Relationship Id="rId20"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8.jpeg"/><Relationship Id="rId11" Type="http://schemas.openxmlformats.org/officeDocument/2006/relationships/hyperlink" Target="https://stevewyborney.com/2017/02/splat/" TargetMode="External"/><Relationship Id="rId24" Type="http://schemas.openxmlformats.org/officeDocument/2006/relationships/image" Target="../media/image15.jpeg"/><Relationship Id="rId5" Type="http://schemas.openxmlformats.org/officeDocument/2006/relationships/hyperlink" Target="https://stevewyborney.com/2019/09/51-esti-mysteries/" TargetMode="External"/><Relationship Id="rId15" Type="http://schemas.openxmlformats.org/officeDocument/2006/relationships/hyperlink" Target="https://stevewyborney.com/2019/02/20-days-of-number-sense-rich-math-talk/" TargetMode="External"/><Relationship Id="rId23" Type="http://schemas.openxmlformats.org/officeDocument/2006/relationships/hyperlink" Target="https://stevewyborney.com/2020/11/new-esti-mysteries-and-number-sense-resources-every-day-for-the-rest-of-the-school-year/" TargetMode="External"/><Relationship Id="rId10" Type="http://schemas.openxmlformats.org/officeDocument/2006/relationships/image" Target="../media/image10.jpeg"/><Relationship Id="rId19" Type="http://schemas.openxmlformats.org/officeDocument/2006/relationships/hyperlink" Target="https://www.youtube.com/c/SteveWyborneyMath/playlists?view=1&amp;sort=da&amp;flow=grid" TargetMode="External"/><Relationship Id="rId4" Type="http://schemas.openxmlformats.org/officeDocument/2006/relationships/hyperlink" Target="https://stevewyborney.com/2017/12/cube-conversations/" TargetMode="External"/><Relationship Id="rId9" Type="http://schemas.openxmlformats.org/officeDocument/2006/relationships/hyperlink" Target="http://www.stevewyborney.com/?p=893" TargetMode="External"/><Relationship Id="rId14" Type="http://schemas.openxmlformats.org/officeDocument/2006/relationships/hyperlink" Target="https://stevewyborney.com/2017/03/the-fraction-splat-series/" TargetMode="External"/><Relationship Id="rId22" Type="http://schemas.openxmlformats.org/officeDocument/2006/relationships/hyperlink" Target="https://stevewyborney.com/2020/08/the-multiplication-course-by-steve-wyborne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smtClean="0">
                <a:solidFill>
                  <a:schemeClr val="bg1"/>
                </a:solidFill>
              </a:rPr>
              <a:t>Estimation Clipboard 48</a:t>
            </a:r>
            <a:endParaRPr lang="en-US" sz="2800" b="1" dirty="0" smtClean="0">
              <a:solidFill>
                <a:schemeClr val="bg1"/>
              </a:solidFill>
            </a:endParaRP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8" name="TextBox 7"/>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2" name="Rectangle 1"/>
          <p:cNvSpPr/>
          <p:nvPr/>
        </p:nvSpPr>
        <p:spPr>
          <a:xfrm>
            <a:off x="381000" y="5105400"/>
            <a:ext cx="5334000" cy="1384995"/>
          </a:xfrm>
          <a:prstGeom prst="rect">
            <a:avLst/>
          </a:prstGeom>
          <a:solidFill>
            <a:schemeClr val="bg1"/>
          </a:solidFill>
        </p:spPr>
        <p:txBody>
          <a:bodyPr wrap="square">
            <a:spAutoFit/>
          </a:bodyPr>
          <a:lstStyle/>
          <a:p>
            <a:r>
              <a:rPr lang="en-US" sz="1200" dirty="0" smtClean="0"/>
              <a:t>If this is your first time using the Estimation Clipboard in your classroom, I recommend watching </a:t>
            </a:r>
            <a:r>
              <a:rPr lang="en-US" sz="1200" dirty="0" smtClean="0">
                <a:hlinkClick r:id="rId3"/>
              </a:rPr>
              <a:t>this short YouTube video</a:t>
            </a:r>
            <a:r>
              <a:rPr lang="en-US" sz="1200" dirty="0" smtClean="0"/>
              <a:t> beginning at 0:42.</a:t>
            </a:r>
          </a:p>
          <a:p>
            <a:endParaRPr lang="en-US" sz="1200" dirty="0" smtClean="0"/>
          </a:p>
          <a:p>
            <a:r>
              <a:rPr lang="en-US" sz="1200" dirty="0" smtClean="0"/>
              <a:t>Note:  To make the link active, make sure the slide show is playing.  In PPT, click on “</a:t>
            </a:r>
            <a:r>
              <a:rPr lang="en-US" sz="1200" b="1" i="1" dirty="0" smtClean="0"/>
              <a:t>Slide Show</a:t>
            </a:r>
            <a:r>
              <a:rPr lang="en-US" sz="1200" dirty="0" smtClean="0"/>
              <a:t>” then “</a:t>
            </a:r>
            <a:r>
              <a:rPr lang="en-US" sz="1200" b="1" i="1" dirty="0" smtClean="0"/>
              <a:t>From Current Slide</a:t>
            </a:r>
            <a:r>
              <a:rPr lang="en-US" sz="1200" dirty="0" smtClean="0"/>
              <a:t>.” In Google Slides, Click on “</a:t>
            </a:r>
            <a:r>
              <a:rPr lang="en-US" sz="1200" b="1" i="1" dirty="0" smtClean="0"/>
              <a:t>Present</a:t>
            </a:r>
            <a:r>
              <a:rPr lang="en-US" sz="1200" dirty="0" smtClean="0"/>
              <a:t>.”</a:t>
            </a:r>
          </a:p>
          <a:p>
            <a:endParaRPr lang="en-US" sz="1200" dirty="0"/>
          </a:p>
          <a:p>
            <a:r>
              <a:rPr lang="en-US" sz="1200" dirty="0" smtClean="0"/>
              <a:t>Then you will be able to click </a:t>
            </a:r>
            <a:r>
              <a:rPr lang="en-US" sz="1200" dirty="0" smtClean="0">
                <a:hlinkClick r:id="rId3"/>
              </a:rPr>
              <a:t>the link to the video</a:t>
            </a:r>
            <a:r>
              <a:rPr lang="en-US" sz="1200" dirty="0" smtClean="0"/>
              <a:t>.</a:t>
            </a:r>
            <a:endParaRPr lang="en-US" sz="1200" dirty="0"/>
          </a:p>
        </p:txBody>
      </p:sp>
    </p:spTree>
    <p:extLst>
      <p:ext uri="{BB962C8B-B14F-4D97-AF65-F5344CB8AC3E}">
        <p14:creationId xmlns:p14="http://schemas.microsoft.com/office/powerpoint/2010/main" val="2958571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956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000" b="1" dirty="0" smtClean="0"/>
              <a:t>Tips for Using The Estimation Clipboard</a:t>
            </a:r>
            <a:r>
              <a:rPr lang="en-US" sz="1200" b="1" dirty="0" smtClean="0"/>
              <a:t/>
            </a:r>
            <a:br>
              <a:rPr lang="en-US" sz="1200" b="1" dirty="0" smtClean="0"/>
            </a:br>
            <a:endParaRPr lang="en-US" sz="1200" b="1" dirty="0" smtClean="0"/>
          </a:p>
          <a:p>
            <a:pPr marL="742950" indent="-742950" algn="l">
              <a:buAutoNum type="arabicPeriod"/>
            </a:pPr>
            <a:r>
              <a:rPr lang="en-US" sz="1200" dirty="0" smtClean="0"/>
              <a:t>When the </a:t>
            </a:r>
            <a:r>
              <a:rPr lang="en-US" sz="1200" u="sng" dirty="0" smtClean="0"/>
              <a:t>first image</a:t>
            </a:r>
            <a:r>
              <a:rPr lang="en-US" sz="1200" dirty="0" smtClean="0"/>
              <a:t> (of 4) appears, invite the class to share some estimates aloud.  Typically, a few students will offer some estimates.  Don’t spend much time on the first image.  After you have received a few responses, reveal the answer.  </a:t>
            </a:r>
          </a:p>
          <a:p>
            <a:pPr marL="742950" indent="-742950" algn="l">
              <a:buAutoNum type="arabicPeriod"/>
            </a:pPr>
            <a:endParaRPr lang="en-US" sz="1200" dirty="0" smtClean="0"/>
          </a:p>
          <a:p>
            <a:pPr marL="742950" indent="-742950" algn="l">
              <a:buAutoNum type="arabicPeriod"/>
            </a:pPr>
            <a:r>
              <a:rPr lang="en-US" sz="1200" dirty="0" smtClean="0"/>
              <a:t>Make a mental note:  If you hear answers from a small number of students, you are also hearing silence from nearly all of your class.  Anticipate engaging all students in mathematical reasoning by the time you reach the third image.</a:t>
            </a:r>
          </a:p>
          <a:p>
            <a:pPr marL="742950" indent="-742950" algn="l">
              <a:buAutoNum type="arabicPeriod"/>
            </a:pPr>
            <a:endParaRPr lang="en-US" sz="1200" dirty="0" smtClean="0"/>
          </a:p>
          <a:p>
            <a:pPr marL="742950" indent="-742950" algn="l">
              <a:buAutoNum type="arabicPeriod"/>
            </a:pPr>
            <a:r>
              <a:rPr lang="en-US" sz="1200" dirty="0" smtClean="0"/>
              <a:t>When the </a:t>
            </a:r>
            <a:r>
              <a:rPr lang="en-US" sz="1200" u="sng" dirty="0" smtClean="0"/>
              <a:t>second image</a:t>
            </a:r>
            <a:r>
              <a:rPr lang="en-US" sz="1200" dirty="0" smtClean="0"/>
              <a:t> appears, invite the class to share some estimates aloud again.  You will likely hear estimates from more students than the first time.  You may want to spend a little more time on the second image, but the power of The Estimation Clipboard is yet to come.</a:t>
            </a:r>
          </a:p>
          <a:p>
            <a:pPr marL="742950" indent="-742950" algn="l">
              <a:buAutoNum type="arabicPeriod"/>
            </a:pPr>
            <a:endParaRPr lang="en-US" sz="1200" dirty="0" smtClean="0"/>
          </a:p>
          <a:p>
            <a:pPr marL="742950" indent="-742950" algn="l">
              <a:buAutoNum type="arabicPeriod"/>
            </a:pPr>
            <a:r>
              <a:rPr lang="en-US" sz="1200" dirty="0" smtClean="0"/>
              <a:t>When the </a:t>
            </a:r>
            <a:r>
              <a:rPr lang="en-US" sz="1200" u="sng" dirty="0" smtClean="0"/>
              <a:t>third image</a:t>
            </a:r>
            <a:r>
              <a:rPr lang="en-US" sz="1200" dirty="0" smtClean="0"/>
              <a:t> appears, change your approach.  Remember, you haven’t heard from several students at this point, but everyone’s context is growing.  When you show the third image, instead of asking for answers aloud </a:t>
            </a:r>
            <a:r>
              <a:rPr lang="en-US" sz="1200" u="sng" dirty="0" smtClean="0"/>
              <a:t>have all of the students write down their estimate</a:t>
            </a:r>
            <a:r>
              <a:rPr lang="en-US" sz="1200" dirty="0" smtClean="0"/>
              <a:t>.  Then have them discuss these two questions with a partner:  “What was your estimate?  Why did you choose it?”  Listen carefully to the reasoning.  Certainly this may be formatted very differently in distance learning.</a:t>
            </a:r>
          </a:p>
          <a:p>
            <a:pPr marL="742950" indent="-742950" algn="l">
              <a:buAutoNum type="arabicPeriod"/>
            </a:pPr>
            <a:endParaRPr lang="en-US" sz="1200" dirty="0" smtClean="0"/>
          </a:p>
          <a:p>
            <a:pPr marL="742950" indent="-742950" algn="l">
              <a:buAutoNum type="arabicPeriod"/>
            </a:pPr>
            <a:r>
              <a:rPr lang="en-US" sz="1200" dirty="0" smtClean="0"/>
              <a:t>When the moment is right, reveal the third answer.  Notice how your students are becoming increasingly engaged in the estimation process.  That’s partly because you are re-inviting them into a growing context.  It’s also because they have engaged in writing and discussion.  The moment of writing has become a springboard for discussion.  They have been given space to voice their ideas, and they are learning more about their ideas as they discuss them.</a:t>
            </a:r>
          </a:p>
          <a:p>
            <a:pPr marL="742950" indent="-742950" algn="l">
              <a:buAutoNum type="arabicPeriod"/>
            </a:pPr>
            <a:endParaRPr lang="en-US" sz="1200" dirty="0" smtClean="0"/>
          </a:p>
          <a:p>
            <a:pPr marL="742950" indent="-742950" algn="l">
              <a:buAutoNum type="arabicPeriod"/>
            </a:pPr>
            <a:r>
              <a:rPr lang="en-US" sz="1200" dirty="0" smtClean="0"/>
              <a:t>When the </a:t>
            </a:r>
            <a:r>
              <a:rPr lang="en-US" sz="1200" u="sng" dirty="0" smtClean="0"/>
              <a:t>fourth image</a:t>
            </a:r>
            <a:r>
              <a:rPr lang="en-US" sz="1200" dirty="0" smtClean="0"/>
              <a:t> appears, repeat the process from the previous step.  Everyone in the classroom writes down their estimate, and then everyone tells their partner what estimate they chose and why they chose it.  Expect the conversation to take a little longer here and notice that the conversations about the estimates – and about estimation itself – are becoming more detailed.  You may see several students pointing to the screen during their discussions.</a:t>
            </a:r>
          </a:p>
          <a:p>
            <a:pPr marL="742950" indent="-742950" algn="l">
              <a:buAutoNum type="arabicPeriod"/>
            </a:pPr>
            <a:endParaRPr lang="en-US" sz="1200" dirty="0" smtClean="0"/>
          </a:p>
          <a:p>
            <a:pPr marL="742950" indent="-742950" algn="l">
              <a:buAutoNum type="arabicPeriod"/>
            </a:pPr>
            <a:r>
              <a:rPr lang="en-US" sz="1200" dirty="0" smtClean="0"/>
              <a:t>When you reveal the final answer, listen to your class.  Simply listen.  Just take a moment to notice.</a:t>
            </a:r>
          </a:p>
          <a:p>
            <a:pPr marL="742950" indent="-742950" algn="l">
              <a:buAutoNum type="arabicPeriod"/>
            </a:pPr>
            <a:endParaRPr lang="en-US" sz="1200" dirty="0" smtClean="0"/>
          </a:p>
          <a:p>
            <a:pPr marL="742950" indent="-742950" algn="l">
              <a:buAutoNum type="arabicPeriod"/>
            </a:pPr>
            <a:endParaRPr lang="en-US" sz="1200" dirty="0" smtClean="0"/>
          </a:p>
          <a:p>
            <a:pPr marL="742950" indent="-742950" algn="l">
              <a:buAutoNum type="arabicPeriod"/>
            </a:pPr>
            <a:r>
              <a:rPr lang="en-US" sz="1200" dirty="0" smtClean="0"/>
              <a:t>As a learner yourself, engage in the process.  Be a wonderer in front of your students.  If you want a good question to wonder about, begin with this one:  “What is estimation?”</a:t>
            </a:r>
          </a:p>
          <a:p>
            <a:pPr marL="742950" indent="-742950" algn="l">
              <a:buAutoNum type="arabicPeriod"/>
            </a:pPr>
            <a:endParaRPr lang="en-US" sz="1200" dirty="0"/>
          </a:p>
          <a:p>
            <a:pPr marL="742950" indent="-742950" algn="l">
              <a:buAutoNum type="arabicPeriod"/>
            </a:pPr>
            <a:r>
              <a:rPr lang="en-US" sz="1200" dirty="0" smtClean="0"/>
              <a:t>Enjoy the journey and feel free to share your learning experiences with others!  You can find me on Twitter @stevewyborney</a:t>
            </a:r>
          </a:p>
          <a:p>
            <a:pPr marL="742950" indent="-742950" algn="l">
              <a:buAutoNum type="arabicPeriod"/>
            </a:pPr>
            <a:endParaRPr lang="en-US" sz="1200" dirty="0" smtClean="0"/>
          </a:p>
        </p:txBody>
      </p:sp>
    </p:spTree>
    <p:extLst>
      <p:ext uri="{BB962C8B-B14F-4D97-AF65-F5344CB8AC3E}">
        <p14:creationId xmlns:p14="http://schemas.microsoft.com/office/powerpoint/2010/main" val="2258101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12" descr="C:\Users\Steve Wyborney\Desktop\shrunk photos\Pictur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7949" y="-3175"/>
            <a:ext cx="6385145" cy="6861175"/>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152400" y="391236"/>
            <a:ext cx="2590800" cy="52316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rPr>
              <a:t>31 objects</a:t>
            </a:r>
            <a:endParaRPr lang="en-US" sz="3600" b="1" dirty="0">
              <a:solidFill>
                <a:schemeClr val="tx1"/>
              </a:solidFill>
            </a:endParaRPr>
          </a:p>
        </p:txBody>
      </p:sp>
      <p:sp>
        <p:nvSpPr>
          <p:cNvPr id="13" name="Rectangle 12"/>
          <p:cNvSpPr/>
          <p:nvPr/>
        </p:nvSpPr>
        <p:spPr>
          <a:xfrm>
            <a:off x="152400" y="391236"/>
            <a:ext cx="2590800" cy="52316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rPr>
              <a:t>The Reveal</a:t>
            </a:r>
            <a:endParaRPr lang="en-US" sz="3600" b="1" dirty="0">
              <a:solidFill>
                <a:schemeClr val="tx1"/>
              </a:solidFill>
            </a:endParaRPr>
          </a:p>
        </p:txBody>
      </p:sp>
      <p:sp>
        <p:nvSpPr>
          <p:cNvPr id="14" name="Rounded Rectangular Callout 13"/>
          <p:cNvSpPr/>
          <p:nvPr/>
        </p:nvSpPr>
        <p:spPr>
          <a:xfrm>
            <a:off x="6400800" y="333950"/>
            <a:ext cx="1828802" cy="1143000"/>
          </a:xfrm>
          <a:prstGeom prst="wedgeRoundRectCallout">
            <a:avLst>
              <a:gd name="adj1" fmla="val -67091"/>
              <a:gd name="adj2" fmla="val 38594"/>
              <a:gd name="adj3" fmla="val 16667"/>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How many objects are in the vase?</a:t>
            </a:r>
            <a:endParaRPr lang="en-US" b="1" dirty="0">
              <a:solidFill>
                <a:schemeClr val="tx1"/>
              </a:solidFill>
            </a:endParaRPr>
          </a:p>
        </p:txBody>
      </p:sp>
      <p:sp>
        <p:nvSpPr>
          <p:cNvPr id="8" name="Octagon 7"/>
          <p:cNvSpPr/>
          <p:nvPr/>
        </p:nvSpPr>
        <p:spPr>
          <a:xfrm>
            <a:off x="2590800" y="2057400"/>
            <a:ext cx="3581400" cy="2971800"/>
          </a:xfrm>
          <a:prstGeom prst="octagon">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Important Note:</a:t>
            </a:r>
          </a:p>
          <a:p>
            <a:pPr algn="ctr"/>
            <a:r>
              <a:rPr lang="en-US" sz="1200" b="1" dirty="0" smtClean="0">
                <a:solidFill>
                  <a:schemeClr val="tx1"/>
                </a:solidFill>
              </a:rPr>
              <a:t>If you can see this box, then the slide show is not playing and the reveal won’t work. </a:t>
            </a:r>
          </a:p>
          <a:p>
            <a:pPr algn="ctr"/>
            <a:endParaRPr lang="en-US" sz="1200" b="1" dirty="0" smtClean="0">
              <a:solidFill>
                <a:schemeClr val="tx1"/>
              </a:solidFill>
            </a:endParaRPr>
          </a:p>
          <a:p>
            <a:pPr algn="ctr"/>
            <a:r>
              <a:rPr lang="en-US" sz="1200" b="1" dirty="0" smtClean="0">
                <a:solidFill>
                  <a:schemeClr val="tx1"/>
                </a:solidFill>
              </a:rPr>
              <a:t>Here is the solution:</a:t>
            </a:r>
          </a:p>
          <a:p>
            <a:pPr algn="ctr"/>
            <a:endParaRPr lang="en-US" sz="1200" b="1" dirty="0" smtClean="0">
              <a:solidFill>
                <a:schemeClr val="tx1"/>
              </a:solidFill>
            </a:endParaRPr>
          </a:p>
          <a:p>
            <a:pPr algn="ctr"/>
            <a:r>
              <a:rPr lang="en-US" sz="1200" b="1" dirty="0" smtClean="0">
                <a:solidFill>
                  <a:schemeClr val="tx1"/>
                </a:solidFill>
              </a:rPr>
              <a:t>If you are using PowerPoint, click on Slide Show, then click on From Current Slide.</a:t>
            </a:r>
          </a:p>
          <a:p>
            <a:pPr algn="ctr"/>
            <a:endParaRPr lang="en-US" sz="1200" b="1" dirty="0" smtClean="0">
              <a:solidFill>
                <a:schemeClr val="tx1"/>
              </a:solidFill>
            </a:endParaRPr>
          </a:p>
          <a:p>
            <a:pPr algn="ctr"/>
            <a:r>
              <a:rPr lang="en-US" sz="1200" b="1" dirty="0" smtClean="0">
                <a:solidFill>
                  <a:schemeClr val="tx1"/>
                </a:solidFill>
              </a:rPr>
              <a:t>If you are using Google Slides, click on View then Present.</a:t>
            </a:r>
            <a:endParaRPr lang="en-US" sz="1200" b="1" dirty="0">
              <a:solidFill>
                <a:schemeClr val="tx1"/>
              </a:solidFill>
            </a:endParaRPr>
          </a:p>
        </p:txBody>
      </p:sp>
      <p:sp>
        <p:nvSpPr>
          <p:cNvPr id="9" name="TextBox 8"/>
          <p:cNvSpPr txBox="1"/>
          <p:nvPr/>
        </p:nvSpPr>
        <p:spPr>
          <a:xfrm>
            <a:off x="0"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926294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childTnLst>
                                </p:cTn>
                              </p:par>
                              <p:par>
                                <p:cTn id="18" presetID="1" presetClass="exit" presetSubtype="0" fill="hold" grpId="1" nodeType="withEffect">
                                  <p:stCondLst>
                                    <p:cond delay="0"/>
                                  </p:stCondLst>
                                  <p:childTnLst>
                                    <p:set>
                                      <p:cBhvr>
                                        <p:cTn id="19" dur="1" fill="hold">
                                          <p:stCondLst>
                                            <p:cond delay="0"/>
                                          </p:stCondLst>
                                        </p:cTn>
                                        <p:tgtEl>
                                          <p:spTgt spid="14"/>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grpId="1" nodeType="clickEffect">
                                  <p:stCondLst>
                                    <p:cond delay="0"/>
                                  </p:stCondLst>
                                  <p:childTnLst>
                                    <p:set>
                                      <p:cBhvr>
                                        <p:cTn id="23"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3" grpId="1" animBg="1"/>
      <p:bldP spid="14" grpId="0" animBg="1"/>
      <p:bldP spid="14" grpId="1"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36" name="Picture 12" descr="C:\Users\Steve Wyborney\Desktop\shrunk photos\Pictur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7950" y="-3175"/>
            <a:ext cx="3194050" cy="3432175"/>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C:\Users\Steve Wyborney\Desktop\shrunk photos\Pictur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176"/>
            <a:ext cx="3194050" cy="3432176"/>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C:\Users\Steve Wyborney\Desktop\shrunk photos\Picture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7950" y="3429000"/>
            <a:ext cx="3194050" cy="3425825"/>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C:\Users\Steve Wyborney\Desktop\shrunk photos\Picture4.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3429000"/>
            <a:ext cx="3194050" cy="3425825"/>
          </a:xfrm>
          <a:prstGeom prst="rect">
            <a:avLst/>
          </a:prstGeom>
          <a:noFill/>
          <a:extLst>
            <a:ext uri="{909E8E84-426E-40DD-AFC4-6F175D3DCCD1}">
              <a14:hiddenFill xmlns:a14="http://schemas.microsoft.com/office/drawing/2010/main">
                <a:solidFill>
                  <a:srgbClr val="FFFFFF"/>
                </a:solidFill>
              </a14:hiddenFill>
            </a:ext>
          </a:extLst>
        </p:spPr>
      </p:pic>
      <p:sp>
        <p:nvSpPr>
          <p:cNvPr id="31" name="TextBox 30"/>
          <p:cNvSpPr txBox="1"/>
          <p:nvPr/>
        </p:nvSpPr>
        <p:spPr>
          <a:xfrm>
            <a:off x="0"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37" name="Rectangle 36"/>
          <p:cNvSpPr/>
          <p:nvPr/>
        </p:nvSpPr>
        <p:spPr>
          <a:xfrm>
            <a:off x="1378855" y="6"/>
            <a:ext cx="3193144" cy="342899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1371596" y="3428994"/>
            <a:ext cx="3193144" cy="342899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4572000" y="6"/>
            <a:ext cx="3193144" cy="342899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4572000" y="3429005"/>
            <a:ext cx="3193144" cy="342899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40"/>
          <p:cNvGrpSpPr/>
          <p:nvPr/>
        </p:nvGrpSpPr>
        <p:grpSpPr>
          <a:xfrm rot="5890660" flipH="1">
            <a:off x="3861657" y="5530856"/>
            <a:ext cx="687336" cy="334178"/>
            <a:chOff x="4434472" y="4025131"/>
            <a:chExt cx="1394242" cy="677872"/>
          </a:xfrm>
        </p:grpSpPr>
        <p:sp>
          <p:nvSpPr>
            <p:cNvPr id="42" name="Freeform 41"/>
            <p:cNvSpPr/>
            <p:nvPr/>
          </p:nvSpPr>
          <p:spPr>
            <a:xfrm>
              <a:off x="4434472" y="4146550"/>
              <a:ext cx="1096378" cy="556453"/>
            </a:xfrm>
            <a:custGeom>
              <a:avLst/>
              <a:gdLst>
                <a:gd name="connsiteX0" fmla="*/ 0 w 1263650"/>
                <a:gd name="connsiteY0" fmla="*/ 641350 h 641350"/>
                <a:gd name="connsiteX1" fmla="*/ 654050 w 1263650"/>
                <a:gd name="connsiteY1" fmla="*/ 222250 h 641350"/>
                <a:gd name="connsiteX2" fmla="*/ 1149350 w 1263650"/>
                <a:gd name="connsiteY2" fmla="*/ 0 h 641350"/>
                <a:gd name="connsiteX3" fmla="*/ 1263650 w 1263650"/>
                <a:gd name="connsiteY3" fmla="*/ 266700 h 641350"/>
                <a:gd name="connsiteX4" fmla="*/ 768350 w 1263650"/>
                <a:gd name="connsiteY4" fmla="*/ 476250 h 641350"/>
                <a:gd name="connsiteX5" fmla="*/ 0 w 1263650"/>
                <a:gd name="connsiteY5" fmla="*/ 641350 h 641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63650" h="641350">
                  <a:moveTo>
                    <a:pt x="0" y="641350"/>
                  </a:moveTo>
                  <a:lnTo>
                    <a:pt x="654050" y="222250"/>
                  </a:lnTo>
                  <a:lnTo>
                    <a:pt x="1149350" y="0"/>
                  </a:lnTo>
                  <a:lnTo>
                    <a:pt x="1263650" y="266700"/>
                  </a:lnTo>
                  <a:lnTo>
                    <a:pt x="768350" y="476250"/>
                  </a:lnTo>
                  <a:lnTo>
                    <a:pt x="0" y="641350"/>
                  </a:lnTo>
                  <a:close/>
                </a:path>
              </a:pathLst>
            </a:cu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5370005" y="4025131"/>
              <a:ext cx="458709" cy="377227"/>
            </a:xfrm>
            <a:custGeom>
              <a:avLst/>
              <a:gdLst>
                <a:gd name="connsiteX0" fmla="*/ 0 w 458709"/>
                <a:gd name="connsiteY0" fmla="*/ 147873 h 377227"/>
                <a:gd name="connsiteX1" fmla="*/ 108642 w 458709"/>
                <a:gd name="connsiteY1" fmla="*/ 377227 h 377227"/>
                <a:gd name="connsiteX2" fmla="*/ 458709 w 458709"/>
                <a:gd name="connsiteY2" fmla="*/ 220301 h 377227"/>
                <a:gd name="connsiteX3" fmla="*/ 458709 w 458709"/>
                <a:gd name="connsiteY3" fmla="*/ 199176 h 377227"/>
                <a:gd name="connsiteX4" fmla="*/ 458709 w 458709"/>
                <a:gd name="connsiteY4" fmla="*/ 156926 h 377227"/>
                <a:gd name="connsiteX5" fmla="*/ 449656 w 458709"/>
                <a:gd name="connsiteY5" fmla="*/ 90534 h 377227"/>
                <a:gd name="connsiteX6" fmla="*/ 425513 w 458709"/>
                <a:gd name="connsiteY6" fmla="*/ 69410 h 377227"/>
                <a:gd name="connsiteX7" fmla="*/ 401370 w 458709"/>
                <a:gd name="connsiteY7" fmla="*/ 42249 h 377227"/>
                <a:gd name="connsiteX8" fmla="*/ 371192 w 458709"/>
                <a:gd name="connsiteY8" fmla="*/ 9053 h 377227"/>
                <a:gd name="connsiteX9" fmla="*/ 359121 w 458709"/>
                <a:gd name="connsiteY9" fmla="*/ 0 h 377227"/>
                <a:gd name="connsiteX10" fmla="*/ 328943 w 458709"/>
                <a:gd name="connsiteY10" fmla="*/ 6035 h 377227"/>
                <a:gd name="connsiteX11" fmla="*/ 0 w 458709"/>
                <a:gd name="connsiteY11" fmla="*/ 147873 h 377227"/>
                <a:gd name="connsiteX0" fmla="*/ 0 w 458709"/>
                <a:gd name="connsiteY0" fmla="*/ 147873 h 377227"/>
                <a:gd name="connsiteX1" fmla="*/ 108642 w 458709"/>
                <a:gd name="connsiteY1" fmla="*/ 377227 h 377227"/>
                <a:gd name="connsiteX2" fmla="*/ 458709 w 458709"/>
                <a:gd name="connsiteY2" fmla="*/ 220301 h 377227"/>
                <a:gd name="connsiteX3" fmla="*/ 458709 w 458709"/>
                <a:gd name="connsiteY3" fmla="*/ 199176 h 377227"/>
                <a:gd name="connsiteX4" fmla="*/ 458709 w 458709"/>
                <a:gd name="connsiteY4" fmla="*/ 156926 h 377227"/>
                <a:gd name="connsiteX5" fmla="*/ 449656 w 458709"/>
                <a:gd name="connsiteY5" fmla="*/ 90534 h 377227"/>
                <a:gd name="connsiteX6" fmla="*/ 425513 w 458709"/>
                <a:gd name="connsiteY6" fmla="*/ 69410 h 377227"/>
                <a:gd name="connsiteX7" fmla="*/ 406133 w 458709"/>
                <a:gd name="connsiteY7" fmla="*/ 32724 h 377227"/>
                <a:gd name="connsiteX8" fmla="*/ 371192 w 458709"/>
                <a:gd name="connsiteY8" fmla="*/ 9053 h 377227"/>
                <a:gd name="connsiteX9" fmla="*/ 359121 w 458709"/>
                <a:gd name="connsiteY9" fmla="*/ 0 h 377227"/>
                <a:gd name="connsiteX10" fmla="*/ 328943 w 458709"/>
                <a:gd name="connsiteY10" fmla="*/ 6035 h 377227"/>
                <a:gd name="connsiteX11" fmla="*/ 0 w 458709"/>
                <a:gd name="connsiteY11" fmla="*/ 147873 h 377227"/>
                <a:gd name="connsiteX0" fmla="*/ 0 w 458709"/>
                <a:gd name="connsiteY0" fmla="*/ 147873 h 377227"/>
                <a:gd name="connsiteX1" fmla="*/ 108642 w 458709"/>
                <a:gd name="connsiteY1" fmla="*/ 377227 h 377227"/>
                <a:gd name="connsiteX2" fmla="*/ 458709 w 458709"/>
                <a:gd name="connsiteY2" fmla="*/ 220301 h 377227"/>
                <a:gd name="connsiteX3" fmla="*/ 458709 w 458709"/>
                <a:gd name="connsiteY3" fmla="*/ 199176 h 377227"/>
                <a:gd name="connsiteX4" fmla="*/ 458709 w 458709"/>
                <a:gd name="connsiteY4" fmla="*/ 156926 h 377227"/>
                <a:gd name="connsiteX5" fmla="*/ 449656 w 458709"/>
                <a:gd name="connsiteY5" fmla="*/ 90534 h 377227"/>
                <a:gd name="connsiteX6" fmla="*/ 432657 w 458709"/>
                <a:gd name="connsiteY6" fmla="*/ 62266 h 377227"/>
                <a:gd name="connsiteX7" fmla="*/ 406133 w 458709"/>
                <a:gd name="connsiteY7" fmla="*/ 32724 h 377227"/>
                <a:gd name="connsiteX8" fmla="*/ 371192 w 458709"/>
                <a:gd name="connsiteY8" fmla="*/ 9053 h 377227"/>
                <a:gd name="connsiteX9" fmla="*/ 359121 w 458709"/>
                <a:gd name="connsiteY9" fmla="*/ 0 h 377227"/>
                <a:gd name="connsiteX10" fmla="*/ 328943 w 458709"/>
                <a:gd name="connsiteY10" fmla="*/ 6035 h 377227"/>
                <a:gd name="connsiteX11" fmla="*/ 0 w 458709"/>
                <a:gd name="connsiteY11" fmla="*/ 147873 h 37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8709" h="377227">
                  <a:moveTo>
                    <a:pt x="0" y="147873"/>
                  </a:moveTo>
                  <a:lnTo>
                    <a:pt x="108642" y="377227"/>
                  </a:lnTo>
                  <a:lnTo>
                    <a:pt x="458709" y="220301"/>
                  </a:lnTo>
                  <a:lnTo>
                    <a:pt x="458709" y="199176"/>
                  </a:lnTo>
                  <a:lnTo>
                    <a:pt x="458709" y="156926"/>
                  </a:lnTo>
                  <a:lnTo>
                    <a:pt x="449656" y="90534"/>
                  </a:lnTo>
                  <a:lnTo>
                    <a:pt x="432657" y="62266"/>
                  </a:lnTo>
                  <a:lnTo>
                    <a:pt x="406133" y="32724"/>
                  </a:lnTo>
                  <a:lnTo>
                    <a:pt x="371192" y="9053"/>
                  </a:lnTo>
                  <a:lnTo>
                    <a:pt x="359121" y="0"/>
                  </a:lnTo>
                  <a:lnTo>
                    <a:pt x="328943" y="6035"/>
                  </a:lnTo>
                  <a:lnTo>
                    <a:pt x="0" y="147873"/>
                  </a:lnTo>
                  <a:close/>
                </a:path>
              </a:pathLst>
            </a:custGeom>
            <a:blipFill>
              <a:blip r:embed="rId7"/>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4" name="Group 43"/>
          <p:cNvGrpSpPr/>
          <p:nvPr/>
        </p:nvGrpSpPr>
        <p:grpSpPr>
          <a:xfrm rot="5890660" flipH="1">
            <a:off x="6957207" y="5530852"/>
            <a:ext cx="687336" cy="334178"/>
            <a:chOff x="4434472" y="4025131"/>
            <a:chExt cx="1394242" cy="677872"/>
          </a:xfrm>
        </p:grpSpPr>
        <p:sp>
          <p:nvSpPr>
            <p:cNvPr id="45" name="Freeform 44"/>
            <p:cNvSpPr/>
            <p:nvPr/>
          </p:nvSpPr>
          <p:spPr>
            <a:xfrm>
              <a:off x="4434472" y="4146550"/>
              <a:ext cx="1096378" cy="556453"/>
            </a:xfrm>
            <a:custGeom>
              <a:avLst/>
              <a:gdLst>
                <a:gd name="connsiteX0" fmla="*/ 0 w 1263650"/>
                <a:gd name="connsiteY0" fmla="*/ 641350 h 641350"/>
                <a:gd name="connsiteX1" fmla="*/ 654050 w 1263650"/>
                <a:gd name="connsiteY1" fmla="*/ 222250 h 641350"/>
                <a:gd name="connsiteX2" fmla="*/ 1149350 w 1263650"/>
                <a:gd name="connsiteY2" fmla="*/ 0 h 641350"/>
                <a:gd name="connsiteX3" fmla="*/ 1263650 w 1263650"/>
                <a:gd name="connsiteY3" fmla="*/ 266700 h 641350"/>
                <a:gd name="connsiteX4" fmla="*/ 768350 w 1263650"/>
                <a:gd name="connsiteY4" fmla="*/ 476250 h 641350"/>
                <a:gd name="connsiteX5" fmla="*/ 0 w 1263650"/>
                <a:gd name="connsiteY5" fmla="*/ 641350 h 641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63650" h="641350">
                  <a:moveTo>
                    <a:pt x="0" y="641350"/>
                  </a:moveTo>
                  <a:lnTo>
                    <a:pt x="654050" y="222250"/>
                  </a:lnTo>
                  <a:lnTo>
                    <a:pt x="1149350" y="0"/>
                  </a:lnTo>
                  <a:lnTo>
                    <a:pt x="1263650" y="266700"/>
                  </a:lnTo>
                  <a:lnTo>
                    <a:pt x="768350" y="476250"/>
                  </a:lnTo>
                  <a:lnTo>
                    <a:pt x="0" y="641350"/>
                  </a:lnTo>
                  <a:close/>
                </a:path>
              </a:pathLst>
            </a:cu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a:off x="5370005" y="4025131"/>
              <a:ext cx="458709" cy="377227"/>
            </a:xfrm>
            <a:custGeom>
              <a:avLst/>
              <a:gdLst>
                <a:gd name="connsiteX0" fmla="*/ 0 w 458709"/>
                <a:gd name="connsiteY0" fmla="*/ 147873 h 377227"/>
                <a:gd name="connsiteX1" fmla="*/ 108642 w 458709"/>
                <a:gd name="connsiteY1" fmla="*/ 377227 h 377227"/>
                <a:gd name="connsiteX2" fmla="*/ 458709 w 458709"/>
                <a:gd name="connsiteY2" fmla="*/ 220301 h 377227"/>
                <a:gd name="connsiteX3" fmla="*/ 458709 w 458709"/>
                <a:gd name="connsiteY3" fmla="*/ 199176 h 377227"/>
                <a:gd name="connsiteX4" fmla="*/ 458709 w 458709"/>
                <a:gd name="connsiteY4" fmla="*/ 156926 h 377227"/>
                <a:gd name="connsiteX5" fmla="*/ 449656 w 458709"/>
                <a:gd name="connsiteY5" fmla="*/ 90534 h 377227"/>
                <a:gd name="connsiteX6" fmla="*/ 425513 w 458709"/>
                <a:gd name="connsiteY6" fmla="*/ 69410 h 377227"/>
                <a:gd name="connsiteX7" fmla="*/ 401370 w 458709"/>
                <a:gd name="connsiteY7" fmla="*/ 42249 h 377227"/>
                <a:gd name="connsiteX8" fmla="*/ 371192 w 458709"/>
                <a:gd name="connsiteY8" fmla="*/ 9053 h 377227"/>
                <a:gd name="connsiteX9" fmla="*/ 359121 w 458709"/>
                <a:gd name="connsiteY9" fmla="*/ 0 h 377227"/>
                <a:gd name="connsiteX10" fmla="*/ 328943 w 458709"/>
                <a:gd name="connsiteY10" fmla="*/ 6035 h 377227"/>
                <a:gd name="connsiteX11" fmla="*/ 0 w 458709"/>
                <a:gd name="connsiteY11" fmla="*/ 147873 h 377227"/>
                <a:gd name="connsiteX0" fmla="*/ 0 w 458709"/>
                <a:gd name="connsiteY0" fmla="*/ 147873 h 377227"/>
                <a:gd name="connsiteX1" fmla="*/ 108642 w 458709"/>
                <a:gd name="connsiteY1" fmla="*/ 377227 h 377227"/>
                <a:gd name="connsiteX2" fmla="*/ 458709 w 458709"/>
                <a:gd name="connsiteY2" fmla="*/ 220301 h 377227"/>
                <a:gd name="connsiteX3" fmla="*/ 458709 w 458709"/>
                <a:gd name="connsiteY3" fmla="*/ 199176 h 377227"/>
                <a:gd name="connsiteX4" fmla="*/ 458709 w 458709"/>
                <a:gd name="connsiteY4" fmla="*/ 156926 h 377227"/>
                <a:gd name="connsiteX5" fmla="*/ 449656 w 458709"/>
                <a:gd name="connsiteY5" fmla="*/ 90534 h 377227"/>
                <a:gd name="connsiteX6" fmla="*/ 425513 w 458709"/>
                <a:gd name="connsiteY6" fmla="*/ 69410 h 377227"/>
                <a:gd name="connsiteX7" fmla="*/ 406133 w 458709"/>
                <a:gd name="connsiteY7" fmla="*/ 32724 h 377227"/>
                <a:gd name="connsiteX8" fmla="*/ 371192 w 458709"/>
                <a:gd name="connsiteY8" fmla="*/ 9053 h 377227"/>
                <a:gd name="connsiteX9" fmla="*/ 359121 w 458709"/>
                <a:gd name="connsiteY9" fmla="*/ 0 h 377227"/>
                <a:gd name="connsiteX10" fmla="*/ 328943 w 458709"/>
                <a:gd name="connsiteY10" fmla="*/ 6035 h 377227"/>
                <a:gd name="connsiteX11" fmla="*/ 0 w 458709"/>
                <a:gd name="connsiteY11" fmla="*/ 147873 h 377227"/>
                <a:gd name="connsiteX0" fmla="*/ 0 w 458709"/>
                <a:gd name="connsiteY0" fmla="*/ 147873 h 377227"/>
                <a:gd name="connsiteX1" fmla="*/ 108642 w 458709"/>
                <a:gd name="connsiteY1" fmla="*/ 377227 h 377227"/>
                <a:gd name="connsiteX2" fmla="*/ 458709 w 458709"/>
                <a:gd name="connsiteY2" fmla="*/ 220301 h 377227"/>
                <a:gd name="connsiteX3" fmla="*/ 458709 w 458709"/>
                <a:gd name="connsiteY3" fmla="*/ 199176 h 377227"/>
                <a:gd name="connsiteX4" fmla="*/ 458709 w 458709"/>
                <a:gd name="connsiteY4" fmla="*/ 156926 h 377227"/>
                <a:gd name="connsiteX5" fmla="*/ 449656 w 458709"/>
                <a:gd name="connsiteY5" fmla="*/ 90534 h 377227"/>
                <a:gd name="connsiteX6" fmla="*/ 432657 w 458709"/>
                <a:gd name="connsiteY6" fmla="*/ 62266 h 377227"/>
                <a:gd name="connsiteX7" fmla="*/ 406133 w 458709"/>
                <a:gd name="connsiteY7" fmla="*/ 32724 h 377227"/>
                <a:gd name="connsiteX8" fmla="*/ 371192 w 458709"/>
                <a:gd name="connsiteY8" fmla="*/ 9053 h 377227"/>
                <a:gd name="connsiteX9" fmla="*/ 359121 w 458709"/>
                <a:gd name="connsiteY9" fmla="*/ 0 h 377227"/>
                <a:gd name="connsiteX10" fmla="*/ 328943 w 458709"/>
                <a:gd name="connsiteY10" fmla="*/ 6035 h 377227"/>
                <a:gd name="connsiteX11" fmla="*/ 0 w 458709"/>
                <a:gd name="connsiteY11" fmla="*/ 147873 h 37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8709" h="377227">
                  <a:moveTo>
                    <a:pt x="0" y="147873"/>
                  </a:moveTo>
                  <a:lnTo>
                    <a:pt x="108642" y="377227"/>
                  </a:lnTo>
                  <a:lnTo>
                    <a:pt x="458709" y="220301"/>
                  </a:lnTo>
                  <a:lnTo>
                    <a:pt x="458709" y="199176"/>
                  </a:lnTo>
                  <a:lnTo>
                    <a:pt x="458709" y="156926"/>
                  </a:lnTo>
                  <a:lnTo>
                    <a:pt x="449656" y="90534"/>
                  </a:lnTo>
                  <a:lnTo>
                    <a:pt x="432657" y="62266"/>
                  </a:lnTo>
                  <a:lnTo>
                    <a:pt x="406133" y="32724"/>
                  </a:lnTo>
                  <a:lnTo>
                    <a:pt x="371192" y="9053"/>
                  </a:lnTo>
                  <a:lnTo>
                    <a:pt x="359121" y="0"/>
                  </a:lnTo>
                  <a:lnTo>
                    <a:pt x="328943" y="6035"/>
                  </a:lnTo>
                  <a:lnTo>
                    <a:pt x="0" y="147873"/>
                  </a:lnTo>
                  <a:close/>
                </a:path>
              </a:pathLst>
            </a:custGeom>
            <a:blipFill>
              <a:blip r:embed="rId7"/>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Rectangle 46"/>
          <p:cNvSpPr/>
          <p:nvPr/>
        </p:nvSpPr>
        <p:spPr>
          <a:xfrm>
            <a:off x="228600" y="76200"/>
            <a:ext cx="1600200" cy="381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31 objects</a:t>
            </a:r>
            <a:endParaRPr lang="en-US" sz="2400" b="1" dirty="0">
              <a:solidFill>
                <a:schemeClr val="tx1"/>
              </a:solidFill>
            </a:endParaRPr>
          </a:p>
        </p:txBody>
      </p:sp>
      <p:sp>
        <p:nvSpPr>
          <p:cNvPr id="48" name="Rectangle 47"/>
          <p:cNvSpPr/>
          <p:nvPr/>
        </p:nvSpPr>
        <p:spPr>
          <a:xfrm>
            <a:off x="7239000" y="76204"/>
            <a:ext cx="1600200" cy="381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26 objects</a:t>
            </a:r>
            <a:endParaRPr lang="en-US" sz="2400" b="1" dirty="0">
              <a:solidFill>
                <a:schemeClr val="tx1"/>
              </a:solidFill>
            </a:endParaRPr>
          </a:p>
        </p:txBody>
      </p:sp>
      <p:sp>
        <p:nvSpPr>
          <p:cNvPr id="49" name="Rectangle 48"/>
          <p:cNvSpPr/>
          <p:nvPr/>
        </p:nvSpPr>
        <p:spPr>
          <a:xfrm>
            <a:off x="228600" y="3505204"/>
            <a:ext cx="1600200" cy="381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40 objects</a:t>
            </a:r>
            <a:endParaRPr lang="en-US" sz="2400" b="1" dirty="0">
              <a:solidFill>
                <a:schemeClr val="tx1"/>
              </a:solidFill>
            </a:endParaRPr>
          </a:p>
        </p:txBody>
      </p:sp>
      <p:sp>
        <p:nvSpPr>
          <p:cNvPr id="50" name="Rectangle 49"/>
          <p:cNvSpPr/>
          <p:nvPr/>
        </p:nvSpPr>
        <p:spPr>
          <a:xfrm>
            <a:off x="7239000" y="3505200"/>
            <a:ext cx="1600200" cy="381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34 objects</a:t>
            </a:r>
            <a:endParaRPr lang="en-US" sz="2400" b="1" dirty="0">
              <a:solidFill>
                <a:schemeClr val="tx1"/>
              </a:solidFill>
            </a:endParaRPr>
          </a:p>
        </p:txBody>
      </p:sp>
      <p:sp>
        <p:nvSpPr>
          <p:cNvPr id="51" name="Rectangle 50"/>
          <p:cNvSpPr/>
          <p:nvPr/>
        </p:nvSpPr>
        <p:spPr>
          <a:xfrm>
            <a:off x="7239000" y="3505196"/>
            <a:ext cx="1600200" cy="381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The Reveal</a:t>
            </a:r>
            <a:endParaRPr lang="en-US" sz="2400" b="1" dirty="0">
              <a:solidFill>
                <a:schemeClr val="tx1"/>
              </a:solidFill>
            </a:endParaRPr>
          </a:p>
        </p:txBody>
      </p:sp>
      <p:sp>
        <p:nvSpPr>
          <p:cNvPr id="52" name="Rectangle 51"/>
          <p:cNvSpPr/>
          <p:nvPr/>
        </p:nvSpPr>
        <p:spPr>
          <a:xfrm>
            <a:off x="228600" y="3505200"/>
            <a:ext cx="1600200" cy="381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The Reveal</a:t>
            </a:r>
            <a:endParaRPr lang="en-US" sz="2400" b="1" dirty="0">
              <a:solidFill>
                <a:schemeClr val="tx1"/>
              </a:solidFill>
            </a:endParaRPr>
          </a:p>
        </p:txBody>
      </p:sp>
      <p:sp>
        <p:nvSpPr>
          <p:cNvPr id="53" name="Rectangle 52"/>
          <p:cNvSpPr/>
          <p:nvPr/>
        </p:nvSpPr>
        <p:spPr>
          <a:xfrm>
            <a:off x="7239000" y="76200"/>
            <a:ext cx="1600200" cy="381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The Reveal</a:t>
            </a:r>
            <a:endParaRPr lang="en-US" sz="2400" b="1" dirty="0">
              <a:solidFill>
                <a:schemeClr val="tx1"/>
              </a:solidFill>
            </a:endParaRPr>
          </a:p>
        </p:txBody>
      </p:sp>
    </p:spTree>
    <p:extLst>
      <p:ext uri="{BB962C8B-B14F-4D97-AF65-F5344CB8AC3E}">
        <p14:creationId xmlns:p14="http://schemas.microsoft.com/office/powerpoint/2010/main" val="557453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37"/>
                                        </p:tgtEl>
                                        <p:attrNameLst>
                                          <p:attrName>style.visibility</p:attrName>
                                        </p:attrNameLst>
                                      </p:cBhvr>
                                      <p:to>
                                        <p:strVal val="visible"/>
                                      </p:to>
                                    </p:set>
                                    <p:animEffect transition="in" filter="fade">
                                      <p:cBhvr>
                                        <p:cTn id="7" dur="500"/>
                                        <p:tgtEl>
                                          <p:spTgt spid="103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3"/>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4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5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38"/>
                                        </p:tgtEl>
                                        <p:attrNameLst>
                                          <p:attrName>style.visibility</p:attrName>
                                        </p:attrNameLst>
                                      </p:cBhvr>
                                      <p:to>
                                        <p:strVal val="visible"/>
                                      </p:to>
                                    </p:set>
                                    <p:animEffect transition="in" filter="fade">
                                      <p:cBhvr>
                                        <p:cTn id="22" dur="500"/>
                                        <p:tgtEl>
                                          <p:spTgt spid="103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1"/>
                                        </p:tgtEl>
                                        <p:attrNameLst>
                                          <p:attrName>style.visibility</p:attrName>
                                        </p:attrNameLst>
                                      </p:cBhvr>
                                      <p:to>
                                        <p:strVal val="visible"/>
                                      </p:to>
                                    </p:set>
                                    <p:animEffect transition="in" filter="fade">
                                      <p:cBhvr>
                                        <p:cTn id="27" dur="500"/>
                                        <p:tgtEl>
                                          <p:spTgt spid="41"/>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52"/>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49"/>
                                        </p:tgtEl>
                                        <p:attrNameLst>
                                          <p:attrName>style.visibility</p:attrName>
                                        </p:attrNameLst>
                                      </p:cBhvr>
                                      <p:to>
                                        <p:strVal val="visible"/>
                                      </p:to>
                                    </p:set>
                                  </p:childTnLst>
                                </p:cTn>
                              </p:par>
                              <p:par>
                                <p:cTn id="34" presetID="1" presetClass="exit" presetSubtype="0" fill="hold" nodeType="withEffect">
                                  <p:stCondLst>
                                    <p:cond delay="0"/>
                                  </p:stCondLst>
                                  <p:childTnLst>
                                    <p:set>
                                      <p:cBhvr>
                                        <p:cTn id="35" dur="1" fill="hold">
                                          <p:stCondLst>
                                            <p:cond delay="0"/>
                                          </p:stCondLst>
                                        </p:cTn>
                                        <p:tgtEl>
                                          <p:spTgt spid="41"/>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1" presetClass="exit" presetSubtype="0" fill="hold" grpId="1" nodeType="clickEffect">
                                  <p:stCondLst>
                                    <p:cond delay="0"/>
                                  </p:stCondLst>
                                  <p:childTnLst>
                                    <p:set>
                                      <p:cBhvr>
                                        <p:cTn id="39" dur="1" fill="hold">
                                          <p:stCondLst>
                                            <p:cond delay="0"/>
                                          </p:stCondLst>
                                        </p:cTn>
                                        <p:tgtEl>
                                          <p:spTgt spid="52"/>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1039"/>
                                        </p:tgtEl>
                                        <p:attrNameLst>
                                          <p:attrName>style.visibility</p:attrName>
                                        </p:attrNameLst>
                                      </p:cBhvr>
                                      <p:to>
                                        <p:strVal val="visible"/>
                                      </p:to>
                                    </p:set>
                                    <p:animEffect transition="in" filter="fade">
                                      <p:cBhvr>
                                        <p:cTn id="44" dur="500"/>
                                        <p:tgtEl>
                                          <p:spTgt spid="1039"/>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44"/>
                                        </p:tgtEl>
                                        <p:attrNameLst>
                                          <p:attrName>style.visibility</p:attrName>
                                        </p:attrNameLst>
                                      </p:cBhvr>
                                      <p:to>
                                        <p:strVal val="visible"/>
                                      </p:to>
                                    </p:set>
                                    <p:animEffect transition="in" filter="fade">
                                      <p:cBhvr>
                                        <p:cTn id="49" dur="500"/>
                                        <p:tgtEl>
                                          <p:spTgt spid="44"/>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51"/>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50"/>
                                        </p:tgtEl>
                                        <p:attrNameLst>
                                          <p:attrName>style.visibility</p:attrName>
                                        </p:attrNameLst>
                                      </p:cBhvr>
                                      <p:to>
                                        <p:strVal val="visible"/>
                                      </p:to>
                                    </p:set>
                                  </p:childTnLst>
                                </p:cTn>
                              </p:par>
                              <p:par>
                                <p:cTn id="56" presetID="1" presetClass="exit" presetSubtype="0" fill="hold" nodeType="withEffect">
                                  <p:stCondLst>
                                    <p:cond delay="0"/>
                                  </p:stCondLst>
                                  <p:childTnLst>
                                    <p:set>
                                      <p:cBhvr>
                                        <p:cTn id="57" dur="1" fill="hold">
                                          <p:stCondLst>
                                            <p:cond delay="0"/>
                                          </p:stCondLst>
                                        </p:cTn>
                                        <p:tgtEl>
                                          <p:spTgt spid="44"/>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 presetClass="exit" presetSubtype="0" fill="hold" grpId="1" nodeType="clickEffect">
                                  <p:stCondLst>
                                    <p:cond delay="0"/>
                                  </p:stCondLst>
                                  <p:childTnLst>
                                    <p:set>
                                      <p:cBhvr>
                                        <p:cTn id="61" dur="1" fill="hold">
                                          <p:stCondLst>
                                            <p:cond delay="0"/>
                                          </p:stCondLst>
                                        </p:cTn>
                                        <p:tgtEl>
                                          <p:spTgt spid="5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animBg="1"/>
      <p:bldP spid="50" grpId="0" animBg="1"/>
      <p:bldP spid="51" grpId="0" animBg="1"/>
      <p:bldP spid="51" grpId="1" animBg="1"/>
      <p:bldP spid="52" grpId="0" animBg="1"/>
      <p:bldP spid="52" grpId="1" animBg="1"/>
      <p:bldP spid="53" grpId="0" animBg="1"/>
      <p:bldP spid="53"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Picture 2" descr="C:\Users\Steve Wyborney\Desktop\Presentation1.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6717" y="2057400"/>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3029831"/>
            <a:ext cx="1519968" cy="430887"/>
          </a:xfrm>
          <a:prstGeom prst="rect">
            <a:avLst/>
          </a:prstGeom>
          <a:noFill/>
        </p:spPr>
        <p:txBody>
          <a:bodyPr wrap="none" rtlCol="0">
            <a:spAutoFit/>
          </a:bodyPr>
          <a:lstStyle/>
          <a:p>
            <a:pPr algn="ctr"/>
            <a:r>
              <a:rPr lang="en-US" sz="1100" b="1" dirty="0" smtClean="0">
                <a:hlinkClick r:id="rId4"/>
              </a:rPr>
              <a:t>80 Cube Conversations</a:t>
            </a:r>
          </a:p>
          <a:p>
            <a:pPr algn="ctr"/>
            <a:r>
              <a:rPr lang="en-US" sz="1100" b="1" dirty="0" smtClean="0">
                <a:hlinkClick r:id="rId4"/>
              </a:rPr>
              <a:t>Lessons</a:t>
            </a:r>
            <a:endParaRPr lang="en-US" sz="1100" b="1" dirty="0" smtClean="0"/>
          </a:p>
        </p:txBody>
      </p:sp>
      <p:pic>
        <p:nvPicPr>
          <p:cNvPr id="30" name="Picture 29">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81000" y="2059047"/>
            <a:ext cx="1217004" cy="912753"/>
          </a:xfrm>
          <a:prstGeom prst="rect">
            <a:avLst/>
          </a:prstGeom>
          <a:ln w="19050">
            <a:solidFill>
              <a:schemeClr val="tx1"/>
            </a:solidFill>
          </a:ln>
        </p:spPr>
      </p:pic>
      <p:pic>
        <p:nvPicPr>
          <p:cNvPr id="1026" name="Picture 2" descr="C:\Users\Steve Wyborney\Desktop\20 Days Title Pic.jpg">
            <a:hlinkClick r:id="rId7"/>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744036" y="2029306"/>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9"/>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828800" y="20574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2960013"/>
            <a:ext cx="1217000" cy="430887"/>
          </a:xfrm>
          <a:prstGeom prst="rect">
            <a:avLst/>
          </a:prstGeom>
          <a:noFill/>
        </p:spPr>
        <p:txBody>
          <a:bodyPr wrap="none" rtlCol="0">
            <a:spAutoFit/>
          </a:bodyPr>
          <a:lstStyle/>
          <a:p>
            <a:pPr algn="ctr"/>
            <a:r>
              <a:rPr lang="en-US" sz="1100" b="1" dirty="0" smtClean="0">
                <a:hlinkClick r:id="rId11"/>
              </a:rPr>
              <a:t>The Original </a:t>
            </a:r>
          </a:p>
          <a:p>
            <a:pPr algn="ctr"/>
            <a:r>
              <a:rPr lang="en-US" sz="1100" b="1" dirty="0" smtClean="0">
                <a:hlinkClick r:id="rId11"/>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20574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352801" y="2995136"/>
            <a:ext cx="1008609" cy="600164"/>
          </a:xfrm>
          <a:prstGeom prst="rect">
            <a:avLst/>
          </a:prstGeom>
          <a:noFill/>
        </p:spPr>
        <p:txBody>
          <a:bodyPr wrap="none" rtlCol="0">
            <a:spAutoFit/>
          </a:bodyPr>
          <a:lstStyle/>
          <a:p>
            <a:pPr algn="ctr"/>
            <a:r>
              <a:rPr lang="en-US" sz="1100" b="1" dirty="0" smtClean="0">
                <a:hlinkClick r:id="rId14"/>
              </a:rPr>
              <a:t>The Original </a:t>
            </a:r>
          </a:p>
          <a:p>
            <a:pPr algn="ctr"/>
            <a:r>
              <a:rPr lang="en-US" sz="1100" b="1" dirty="0" smtClean="0">
                <a:hlinkClick r:id="rId14"/>
              </a:rPr>
              <a:t>20 Fraction </a:t>
            </a:r>
          </a:p>
          <a:p>
            <a:pPr algn="ctr"/>
            <a:r>
              <a:rPr lang="en-US" sz="1100" b="1" dirty="0" smtClean="0">
                <a:hlinkClick r:id="rId14"/>
              </a:rPr>
              <a:t>Splat! Lessons</a:t>
            </a:r>
            <a:endParaRPr lang="en-US" sz="1100" b="1" dirty="0"/>
          </a:p>
        </p:txBody>
      </p:sp>
      <p:sp>
        <p:nvSpPr>
          <p:cNvPr id="19" name="TextBox 18"/>
          <p:cNvSpPr txBox="1"/>
          <p:nvPr/>
        </p:nvSpPr>
        <p:spPr>
          <a:xfrm>
            <a:off x="381000" y="1600200"/>
            <a:ext cx="4141968" cy="307777"/>
          </a:xfrm>
          <a:prstGeom prst="rect">
            <a:avLst/>
          </a:prstGeom>
          <a:noFill/>
        </p:spPr>
        <p:txBody>
          <a:bodyPr wrap="none" rtlCol="0">
            <a:spAutoFit/>
          </a:bodyPr>
          <a:lstStyle/>
          <a:p>
            <a:r>
              <a:rPr lang="en-US" sz="1400" b="1" dirty="0" smtClean="0"/>
              <a:t>More Free, Downloadable Resources From Blog Posts</a:t>
            </a:r>
            <a:endParaRPr lang="en-US" sz="1400" b="1" dirty="0"/>
          </a:p>
        </p:txBody>
      </p:sp>
      <p:sp>
        <p:nvSpPr>
          <p:cNvPr id="20" name="TextBox 19">
            <a:hlinkClick r:id="rId15"/>
          </p:cNvPr>
          <p:cNvSpPr txBox="1"/>
          <p:nvPr/>
        </p:nvSpPr>
        <p:spPr>
          <a:xfrm>
            <a:off x="7776260" y="2960014"/>
            <a:ext cx="1189748" cy="600164"/>
          </a:xfrm>
          <a:prstGeom prst="rect">
            <a:avLst/>
          </a:prstGeom>
          <a:noFill/>
        </p:spPr>
        <p:txBody>
          <a:bodyPr wrap="none" rtlCol="0">
            <a:spAutoFit/>
          </a:bodyPr>
          <a:lstStyle/>
          <a:p>
            <a:pPr algn="ctr"/>
            <a:r>
              <a:rPr lang="en-US" sz="1100" b="1" dirty="0" smtClean="0">
                <a:hlinkClick r:id="rId15"/>
              </a:rPr>
              <a:t>20 Days of </a:t>
            </a:r>
          </a:p>
          <a:p>
            <a:pPr algn="ctr"/>
            <a:r>
              <a:rPr lang="en-US" sz="1100" b="1" dirty="0" smtClean="0">
                <a:hlinkClick r:id="rId15"/>
              </a:rPr>
              <a:t>Number Sense </a:t>
            </a:r>
          </a:p>
          <a:p>
            <a:pPr algn="ctr"/>
            <a:r>
              <a:rPr lang="en-US" sz="1100" b="1" dirty="0" smtClean="0">
                <a:hlinkClick r:id="rId15"/>
              </a:rPr>
              <a:t>&amp; Rich Math Talk</a:t>
            </a:r>
            <a:endParaRPr lang="en-US" sz="1100" b="1" dirty="0" smtClean="0"/>
          </a:p>
        </p:txBody>
      </p:sp>
      <p:pic>
        <p:nvPicPr>
          <p:cNvPr id="28" name="Picture 2" descr="C:\Users\Steve Wyborney\Desktop\8.8.2018 Desktop\Estimation Clipboard Desktop Materials\Bundle 1 Glasses Pic.jpg">
            <a:hlinkClick r:id="rId16"/>
          </p:cNvPr>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4704294" y="2060019"/>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590561" y="3074321"/>
            <a:ext cx="1402706" cy="600164"/>
          </a:xfrm>
          <a:prstGeom prst="rect">
            <a:avLst/>
          </a:prstGeom>
          <a:noFill/>
        </p:spPr>
        <p:txBody>
          <a:bodyPr wrap="square" rtlCol="0">
            <a:spAutoFit/>
          </a:bodyPr>
          <a:lstStyle/>
          <a:p>
            <a:pPr algn="ctr"/>
            <a:r>
              <a:rPr lang="en-US" sz="1100" b="1" dirty="0" smtClean="0">
                <a:hlinkClick r:id="rId18"/>
              </a:rPr>
              <a:t>The Original 40 Estimation Clipboard Sets</a:t>
            </a:r>
            <a:endParaRPr lang="en-US" sz="1100" b="1" dirty="0" smtClean="0"/>
          </a:p>
        </p:txBody>
      </p:sp>
      <p:cxnSp>
        <p:nvCxnSpPr>
          <p:cNvPr id="6" name="Straight Connector 5"/>
          <p:cNvCxnSpPr/>
          <p:nvPr/>
        </p:nvCxnSpPr>
        <p:spPr>
          <a:xfrm>
            <a:off x="0" y="161544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3848205"/>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9"/>
          </p:cNvPr>
          <p:cNvPicPr>
            <a:picLocks noChangeAspect="1" noChangeArrowheads="1"/>
          </p:cNvPicPr>
          <p:nvPr/>
        </p:nvPicPr>
        <p:blipFill rotWithShape="1">
          <a:blip r:embed="rId20" cstate="print">
            <a:extLst>
              <a:ext uri="{28A0092B-C50C-407E-A947-70E740481C1C}">
                <a14:useLocalDpi xmlns:a14="http://schemas.microsoft.com/office/drawing/2010/main" val="0"/>
              </a:ext>
            </a:extLst>
          </a:blip>
          <a:srcRect t="25424"/>
          <a:stretch/>
        </p:blipFill>
        <p:spPr bwMode="auto">
          <a:xfrm>
            <a:off x="5105400" y="4466329"/>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5"/>
          </p:cNvPr>
          <p:cNvSpPr txBox="1"/>
          <p:nvPr/>
        </p:nvSpPr>
        <p:spPr>
          <a:xfrm>
            <a:off x="393026" y="2971800"/>
            <a:ext cx="1192955" cy="261610"/>
          </a:xfrm>
          <a:prstGeom prst="rect">
            <a:avLst/>
          </a:prstGeom>
          <a:noFill/>
        </p:spPr>
        <p:txBody>
          <a:bodyPr wrap="none" rtlCol="0">
            <a:spAutoFit/>
          </a:bodyPr>
          <a:lstStyle/>
          <a:p>
            <a:pPr algn="ctr"/>
            <a:r>
              <a:rPr lang="en-US" sz="1100" b="1" dirty="0" smtClean="0">
                <a:hlinkClick r:id="rId5"/>
              </a:rPr>
              <a:t>51 </a:t>
            </a:r>
            <a:r>
              <a:rPr lang="en-US" sz="1100" b="1" dirty="0" err="1" smtClean="0">
                <a:hlinkClick r:id="rId5"/>
              </a:rPr>
              <a:t>Esti</a:t>
            </a:r>
            <a:r>
              <a:rPr lang="en-US" sz="1100" b="1" dirty="0" smtClean="0">
                <a:hlinkClick r:id="rId5"/>
              </a:rPr>
              <a:t>-Mysteries</a:t>
            </a:r>
            <a:endParaRPr lang="en-US" sz="1100" b="1" dirty="0" smtClean="0"/>
          </a:p>
        </p:txBody>
      </p:sp>
      <p:pic>
        <p:nvPicPr>
          <p:cNvPr id="2051" name="Picture 3"/>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981200" y="5553075"/>
            <a:ext cx="340971" cy="314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7" name="TextBox 36"/>
          <p:cNvSpPr txBox="1"/>
          <p:nvPr/>
        </p:nvSpPr>
        <p:spPr>
          <a:xfrm>
            <a:off x="0" y="3886200"/>
            <a:ext cx="4953000" cy="2800767"/>
          </a:xfrm>
          <a:prstGeom prst="rect">
            <a:avLst/>
          </a:prstGeom>
          <a:noFill/>
        </p:spPr>
        <p:txBody>
          <a:bodyPr wrap="square" rtlCol="0">
            <a:spAutoFit/>
          </a:bodyPr>
          <a:lstStyle/>
          <a:p>
            <a:r>
              <a:rPr lang="en-US" sz="1100" b="1" dirty="0" smtClean="0"/>
              <a:t>To Access The Multiplication Course…</a:t>
            </a:r>
          </a:p>
          <a:p>
            <a:endParaRPr lang="en-US" sz="1100" b="1" dirty="0" smtClean="0"/>
          </a:p>
          <a:p>
            <a:pPr marL="342900" indent="-342900">
              <a:buAutoNum type="arabicPeriod"/>
            </a:pPr>
            <a:r>
              <a:rPr lang="en-US" sz="1100" b="1" dirty="0" smtClean="0"/>
              <a:t>Click </a:t>
            </a:r>
            <a:r>
              <a:rPr lang="en-US" sz="1200" b="1" dirty="0" smtClean="0">
                <a:hlinkClick r:id="rId19"/>
              </a:rPr>
              <a:t>here</a:t>
            </a:r>
            <a:r>
              <a:rPr lang="en-US" sz="1200" b="1" dirty="0"/>
              <a:t> </a:t>
            </a:r>
            <a:r>
              <a:rPr lang="en-US" sz="1100" b="1" dirty="0" smtClean="0"/>
              <a:t>to see the chapter playlists on my YouTube channel.</a:t>
            </a:r>
          </a:p>
          <a:p>
            <a:pPr marL="342900" indent="-342900">
              <a:buAutoNum type="arabicPeriod"/>
            </a:pPr>
            <a:r>
              <a:rPr lang="en-US" sz="1100" b="1" dirty="0"/>
              <a:t>C</a:t>
            </a:r>
            <a:r>
              <a:rPr lang="en-US" sz="1100" b="1" dirty="0" smtClean="0"/>
              <a:t>lick on “sort by” (on the right side) and choose </a:t>
            </a:r>
            <a:r>
              <a:rPr lang="en-US" sz="1100" b="1" i="1" u="sng" dirty="0" smtClean="0"/>
              <a:t>Date created (oldest)</a:t>
            </a:r>
          </a:p>
          <a:p>
            <a:pPr marL="342900" indent="-342900">
              <a:buAutoNum type="arabicPeriod"/>
            </a:pPr>
            <a:r>
              <a:rPr lang="en-US" sz="1100" b="1" dirty="0" smtClean="0"/>
              <a:t>You’ll see all 12 chapters in the course.</a:t>
            </a:r>
          </a:p>
          <a:p>
            <a:pPr marL="342900" indent="-342900">
              <a:buAutoNum type="arabicPeriod"/>
            </a:pPr>
            <a:endParaRPr lang="en-US" sz="1100" b="1" dirty="0"/>
          </a:p>
          <a:p>
            <a:r>
              <a:rPr lang="en-US" sz="1100" b="1" dirty="0" smtClean="0"/>
              <a:t>Tips for Using the Multiplication Course</a:t>
            </a:r>
          </a:p>
          <a:p>
            <a:endParaRPr lang="en-US" sz="1100" b="1" dirty="0" smtClean="0"/>
          </a:p>
          <a:p>
            <a:pPr marL="171450" indent="-171450">
              <a:buFont typeface="Arial" panose="020B0604020202020204" pitchFamily="34" charset="0"/>
              <a:buChar char="•"/>
            </a:pPr>
            <a:r>
              <a:rPr lang="en-US" sz="1100" b="1" dirty="0" smtClean="0"/>
              <a:t>When looking at playlists, click on the words “View Full Playlist” instead of the thumbnail or the chapter title.</a:t>
            </a:r>
          </a:p>
          <a:p>
            <a:pPr marL="171450" indent="-171450">
              <a:buFont typeface="Arial" panose="020B0604020202020204" pitchFamily="34" charset="0"/>
              <a:buChar char="•"/>
            </a:pPr>
            <a:r>
              <a:rPr lang="en-US" sz="1100" b="1" dirty="0" smtClean="0"/>
              <a:t>Then click on the share button. </a:t>
            </a:r>
          </a:p>
          <a:p>
            <a:pPr marL="171450" indent="-171450">
              <a:buFont typeface="Arial" panose="020B0604020202020204" pitchFamily="34" charset="0"/>
              <a:buChar char="•"/>
            </a:pPr>
            <a:r>
              <a:rPr lang="en-US" sz="1100" b="1" dirty="0" smtClean="0"/>
              <a:t>Copy the link and send it to your class.</a:t>
            </a:r>
          </a:p>
          <a:p>
            <a:pPr marL="171450" indent="-171450">
              <a:buFont typeface="Arial" panose="020B0604020202020204" pitchFamily="34" charset="0"/>
              <a:buChar char="•"/>
            </a:pPr>
            <a:r>
              <a:rPr lang="en-US" sz="1100" b="1" dirty="0" smtClean="0"/>
              <a:t>Begin with 1 lesson (1 video) per day and then adjust the pacing to meet the needs of your class.</a:t>
            </a:r>
          </a:p>
          <a:p>
            <a:endParaRPr lang="en-US" sz="1100" b="1" dirty="0"/>
          </a:p>
          <a:p>
            <a:r>
              <a:rPr lang="en-US" sz="1100" b="1" dirty="0" smtClean="0"/>
              <a:t>For more information read the blog post about The Multiplication Course </a:t>
            </a:r>
            <a:r>
              <a:rPr lang="en-US" sz="1100" b="1" dirty="0" smtClean="0">
                <a:hlinkClick r:id="rId22"/>
              </a:rPr>
              <a:t>here</a:t>
            </a:r>
            <a:r>
              <a:rPr lang="en-US" sz="1100" b="1" dirty="0" smtClean="0"/>
              <a:t>. </a:t>
            </a:r>
            <a:endParaRPr lang="en-US" sz="1100" b="1" dirty="0"/>
          </a:p>
        </p:txBody>
      </p:sp>
      <p:sp>
        <p:nvSpPr>
          <p:cNvPr id="38" name="TextBox 37"/>
          <p:cNvSpPr txBox="1"/>
          <p:nvPr/>
        </p:nvSpPr>
        <p:spPr>
          <a:xfrm>
            <a:off x="228600" y="530423"/>
            <a:ext cx="6902274" cy="307777"/>
          </a:xfrm>
          <a:prstGeom prst="rect">
            <a:avLst/>
          </a:prstGeom>
          <a:noFill/>
        </p:spPr>
        <p:txBody>
          <a:bodyPr wrap="none" rtlCol="0">
            <a:spAutoFit/>
          </a:bodyPr>
          <a:lstStyle/>
          <a:p>
            <a:r>
              <a:rPr lang="en-US" sz="1400" b="1" dirty="0" smtClean="0">
                <a:hlinkClick r:id="rId23"/>
              </a:rPr>
              <a:t>New </a:t>
            </a:r>
            <a:r>
              <a:rPr lang="en-US" sz="1400" b="1" dirty="0" err="1" smtClean="0">
                <a:hlinkClick r:id="rId23"/>
              </a:rPr>
              <a:t>Esti</a:t>
            </a:r>
            <a:r>
              <a:rPr lang="en-US" sz="1400" b="1" dirty="0" smtClean="0">
                <a:hlinkClick r:id="rId23"/>
              </a:rPr>
              <a:t>-Mysteries and Number Sense Resources Every Day for the Rest of the School Year</a:t>
            </a:r>
            <a:endParaRPr lang="en-US" sz="1400" b="1" dirty="0"/>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7086600" y="152400"/>
            <a:ext cx="1739900" cy="1304925"/>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5"/>
              </a:rPr>
              <a:t>www.stevewyborney.com</a:t>
            </a:r>
            <a:endParaRPr lang="en-US" sz="1200" b="1" dirty="0">
              <a:solidFill>
                <a:schemeClr val="bg1"/>
              </a:solidFill>
            </a:endParaRPr>
          </a:p>
        </p:txBody>
      </p:sp>
    </p:spTree>
    <p:extLst>
      <p:ext uri="{BB962C8B-B14F-4D97-AF65-F5344CB8AC3E}">
        <p14:creationId xmlns:p14="http://schemas.microsoft.com/office/powerpoint/2010/main" val="22623812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365</Words>
  <Application>Microsoft Office PowerPoint</Application>
  <PresentationFormat>On-screen Show (4:3)</PresentationFormat>
  <Paragraphs>76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 Wyborney</cp:lastModifiedBy>
  <cp:revision>1</cp:revision>
  <dcterms:created xsi:type="dcterms:W3CDTF">2021-01-04T04:43:21Z</dcterms:created>
  <dcterms:modified xsi:type="dcterms:W3CDTF">2021-01-04T04:46:15Z</dcterms:modified>
</cp:coreProperties>
</file>