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4" r:id="rId2"/>
    <p:sldId id="305" r:id="rId3"/>
    <p:sldId id="306" r:id="rId4"/>
    <p:sldId id="319" r:id="rId5"/>
    <p:sldId id="32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90" d="100"/>
          <a:sy n="90" d="100"/>
        </p:scale>
        <p:origin x="-1404"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98251-2215-472F-9106-AD7B93FC9A9B}" type="datetimeFigureOut">
              <a:rPr lang="en-US" smtClean="0"/>
              <a:t>11/8/2020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B0A2B-4337-4750-9E53-C82CD3617D97}" type="slidenum">
              <a:rPr lang="en-US" smtClean="0"/>
              <a:t>‹#›</a:t>
            </a:fld>
            <a:endParaRPr lang="en-US"/>
          </a:p>
        </p:txBody>
      </p:sp>
    </p:spTree>
    <p:extLst>
      <p:ext uri="{BB962C8B-B14F-4D97-AF65-F5344CB8AC3E}">
        <p14:creationId xmlns:p14="http://schemas.microsoft.com/office/powerpoint/2010/main" val="4135544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5C1AA0-69A1-4CD9-B955-2328CDBAEF0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219722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C1AA0-69A1-4CD9-B955-2328CDBAEF0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537274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C1AA0-69A1-4CD9-B955-2328CDBAEF0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124988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C1AA0-69A1-4CD9-B955-2328CDBAEF0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244545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C1AA0-69A1-4CD9-B955-2328CDBAEF0C}"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370190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5C1AA0-69A1-4CD9-B955-2328CDBAEF0C}"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152892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5C1AA0-69A1-4CD9-B955-2328CDBAEF0C}"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147376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5C1AA0-69A1-4CD9-B955-2328CDBAEF0C}"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166552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C1AA0-69A1-4CD9-B955-2328CDBAEF0C}"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216182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C1AA0-69A1-4CD9-B955-2328CDBAEF0C}"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289987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C1AA0-69A1-4CD9-B955-2328CDBAEF0C}"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00EC0-5863-4E25-8A1F-69EF781B9638}" type="slidenum">
              <a:rPr lang="en-US" smtClean="0"/>
              <a:t>‹#›</a:t>
            </a:fld>
            <a:endParaRPr lang="en-US"/>
          </a:p>
        </p:txBody>
      </p:sp>
    </p:spTree>
    <p:extLst>
      <p:ext uri="{BB962C8B-B14F-4D97-AF65-F5344CB8AC3E}">
        <p14:creationId xmlns:p14="http://schemas.microsoft.com/office/powerpoint/2010/main" val="233405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C1AA0-69A1-4CD9-B955-2328CDBAEF0C}" type="datetimeFigureOut">
              <a:rPr lang="en-US" smtClean="0"/>
              <a:t>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00EC0-5863-4E25-8A1F-69EF781B9638}" type="slidenum">
              <a:rPr lang="en-US" smtClean="0"/>
              <a:t>‹#›</a:t>
            </a:fld>
            <a:endParaRPr lang="en-US"/>
          </a:p>
        </p:txBody>
      </p:sp>
    </p:spTree>
    <p:extLst>
      <p:ext uri="{BB962C8B-B14F-4D97-AF65-F5344CB8AC3E}">
        <p14:creationId xmlns:p14="http://schemas.microsoft.com/office/powerpoint/2010/main" val="2055316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dj8Yd48FumU" TargetMode="External"/><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1.jpeg"/><Relationship Id="rId18" Type="http://schemas.openxmlformats.org/officeDocument/2006/relationships/hyperlink" Target="https://stevewyborney.com/2018/04/the-estimation-clipboard/" TargetMode="External"/><Relationship Id="rId3" Type="http://schemas.openxmlformats.org/officeDocument/2006/relationships/image" Target="../media/image7.jpeg"/><Relationship Id="rId21" Type="http://schemas.openxmlformats.org/officeDocument/2006/relationships/image" Target="../media/image14.png"/><Relationship Id="rId7" Type="http://schemas.openxmlformats.org/officeDocument/2006/relationships/hyperlink" Target="https://www.stevewyborney.com/?p=1891" TargetMode="External"/><Relationship Id="rId12" Type="http://schemas.openxmlformats.org/officeDocument/2006/relationships/hyperlink" Target="http://www.stevewyborney.com/?p=1028" TargetMode="External"/><Relationship Id="rId17" Type="http://schemas.openxmlformats.org/officeDocument/2006/relationships/image" Target="../media/image12.jpeg"/><Relationship Id="rId2" Type="http://schemas.openxmlformats.org/officeDocument/2006/relationships/hyperlink" Target="http://www.stevewyborney.com/?p=1253" TargetMode="External"/><Relationship Id="rId16" Type="http://schemas.openxmlformats.org/officeDocument/2006/relationships/hyperlink" Target="https://www.stevewyborney.com/?p=1483" TargetMode="External"/><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hyperlink" Target="https://stevewyborney.com/2017/02/splat/" TargetMode="External"/><Relationship Id="rId24" Type="http://schemas.openxmlformats.org/officeDocument/2006/relationships/image" Target="../media/image15.jpeg"/><Relationship Id="rId5" Type="http://schemas.openxmlformats.org/officeDocument/2006/relationships/hyperlink" Target="https://stevewyborney.com/2019/09/51-esti-mysteries/" TargetMode="External"/><Relationship Id="rId15" Type="http://schemas.openxmlformats.org/officeDocument/2006/relationships/hyperlink" Target="https://stevewyborney.com/2019/02/20-days-of-number-sense-rich-math-talk/" TargetMode="External"/><Relationship Id="rId23" Type="http://schemas.openxmlformats.org/officeDocument/2006/relationships/hyperlink" Target="https://stevewyborney.com/2020/11/new-esti-mysteries-and-number-sense-resources-every-day-for-the-rest-of-the-school-year/" TargetMode="External"/><Relationship Id="rId10" Type="http://schemas.openxmlformats.org/officeDocument/2006/relationships/image" Target="../media/image10.jpeg"/><Relationship Id="rId19" Type="http://schemas.openxmlformats.org/officeDocument/2006/relationships/hyperlink" Target="https://www.youtube.com/c/SteveWyborneyMath/playlists?view=1&amp;sort=da&amp;flow=grid" TargetMode="External"/><Relationship Id="rId4" Type="http://schemas.openxmlformats.org/officeDocument/2006/relationships/hyperlink" Target="https://stevewyborney.com/2017/12/cube-conversations/" TargetMode="External"/><Relationship Id="rId9" Type="http://schemas.openxmlformats.org/officeDocument/2006/relationships/hyperlink" Target="http://www.stevewyborney.com/?p=893" TargetMode="External"/><Relationship Id="rId14" Type="http://schemas.openxmlformats.org/officeDocument/2006/relationships/hyperlink" Target="https://stevewyborney.com/2017/03/the-fraction-splat-series/" TargetMode="External"/><Relationship Id="rId22" Type="http://schemas.openxmlformats.org/officeDocument/2006/relationships/hyperlink" Target="https://stevewyborney.com/2020/08/the-multiplication-course-by-steve-wyborne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chemeClr val="bg1"/>
                </a:solidFill>
              </a:rPr>
              <a:t>Estimation Clipboard 42</a:t>
            </a:r>
            <a:endParaRPr lang="en-US" sz="2800" b="1" dirty="0" smtClean="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8" name="TextBox 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 name="Rectangle 1"/>
          <p:cNvSpPr/>
          <p:nvPr/>
        </p:nvSpPr>
        <p:spPr>
          <a:xfrm>
            <a:off x="381000" y="5105400"/>
            <a:ext cx="5334000" cy="1384995"/>
          </a:xfrm>
          <a:prstGeom prst="rect">
            <a:avLst/>
          </a:prstGeom>
          <a:solidFill>
            <a:schemeClr val="bg1"/>
          </a:solidFill>
        </p:spPr>
        <p:txBody>
          <a:bodyPr wrap="square">
            <a:spAutoFit/>
          </a:bodyPr>
          <a:lstStyle/>
          <a:p>
            <a:r>
              <a:rPr lang="en-US" sz="1200" dirty="0" smtClean="0"/>
              <a:t>If this is your first time using the Estimation Clipboard in your classroom, I recommend watching </a:t>
            </a:r>
            <a:r>
              <a:rPr lang="en-US" sz="1200" dirty="0" smtClean="0">
                <a:hlinkClick r:id="rId3"/>
              </a:rPr>
              <a:t>this short YouTube video</a:t>
            </a:r>
            <a:r>
              <a:rPr lang="en-US" sz="1200" dirty="0" smtClean="0"/>
              <a:t> beginning at 0:42.</a:t>
            </a:r>
          </a:p>
          <a:p>
            <a:endParaRPr lang="en-US" sz="1200" dirty="0" smtClean="0"/>
          </a:p>
          <a:p>
            <a:r>
              <a:rPr lang="en-US" sz="1200" dirty="0" smtClean="0"/>
              <a:t>Note:  To make the link active, make sure the slide show is playing.  In PPT, click on “</a:t>
            </a:r>
            <a:r>
              <a:rPr lang="en-US" sz="1200" b="1" i="1" dirty="0" smtClean="0"/>
              <a:t>Slide Show</a:t>
            </a:r>
            <a:r>
              <a:rPr lang="en-US" sz="1200" dirty="0" smtClean="0"/>
              <a:t>” then “</a:t>
            </a:r>
            <a:r>
              <a:rPr lang="en-US" sz="1200" b="1" i="1" dirty="0" smtClean="0"/>
              <a:t>From Current Slide</a:t>
            </a:r>
            <a:r>
              <a:rPr lang="en-US" sz="1200" dirty="0" smtClean="0"/>
              <a:t>.” In Google Slides, Click on “</a:t>
            </a:r>
            <a:r>
              <a:rPr lang="en-US" sz="1200" b="1" i="1" dirty="0" smtClean="0"/>
              <a:t>Present</a:t>
            </a:r>
            <a:r>
              <a:rPr lang="en-US" sz="1200" dirty="0" smtClean="0"/>
              <a:t>.”</a:t>
            </a:r>
          </a:p>
          <a:p>
            <a:endParaRPr lang="en-US" sz="1200" dirty="0"/>
          </a:p>
          <a:p>
            <a:r>
              <a:rPr lang="en-US" sz="1200" dirty="0" smtClean="0"/>
              <a:t>Then you will be able to click </a:t>
            </a:r>
            <a:r>
              <a:rPr lang="en-US" sz="1200" dirty="0" smtClean="0">
                <a:hlinkClick r:id="rId3"/>
              </a:rPr>
              <a:t>the link to the video</a:t>
            </a:r>
            <a:r>
              <a:rPr lang="en-US" sz="1200" dirty="0" smtClean="0"/>
              <a:t>.</a:t>
            </a:r>
            <a:endParaRPr lang="en-US" sz="1200" dirty="0"/>
          </a:p>
        </p:txBody>
      </p:sp>
    </p:spTree>
    <p:extLst>
      <p:ext uri="{BB962C8B-B14F-4D97-AF65-F5344CB8AC3E}">
        <p14:creationId xmlns:p14="http://schemas.microsoft.com/office/powerpoint/2010/main" val="1773026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The Estimation Clipboard</a:t>
            </a:r>
            <a:r>
              <a:rPr lang="en-US" sz="1200" b="1" dirty="0" smtClean="0"/>
              <a:t/>
            </a:r>
            <a:br>
              <a:rPr lang="en-US" sz="1200" b="1" dirty="0" smtClean="0"/>
            </a:br>
            <a:endParaRPr lang="en-US" sz="1200" b="1" dirty="0" smtClean="0"/>
          </a:p>
          <a:p>
            <a:pPr marL="742950" indent="-742950" algn="l">
              <a:buAutoNum type="arabicPeriod"/>
            </a:pPr>
            <a:r>
              <a:rPr lang="en-US" sz="1200" dirty="0" smtClean="0"/>
              <a:t>When the </a:t>
            </a:r>
            <a:r>
              <a:rPr lang="en-US" sz="1200" u="sng" dirty="0" smtClean="0"/>
              <a:t>first image</a:t>
            </a:r>
            <a:r>
              <a:rPr lang="en-US" sz="1200" dirty="0" smtClean="0"/>
              <a:t> (of 4) appears, invite the class to share some estimates aloud.  Typically, a few students will offer some estimates.  Don’t spend much time on the first image.  After you have received a few responses, reveal the answer.  </a:t>
            </a:r>
          </a:p>
          <a:p>
            <a:pPr marL="742950" indent="-742950" algn="l">
              <a:buAutoNum type="arabicPeriod"/>
            </a:pPr>
            <a:endParaRPr lang="en-US" sz="1200" dirty="0" smtClean="0"/>
          </a:p>
          <a:p>
            <a:pPr marL="742950" indent="-742950" algn="l">
              <a:buAutoNum type="arabicPeriod"/>
            </a:pPr>
            <a:r>
              <a:rPr lang="en-US" sz="1200" dirty="0" smtClean="0"/>
              <a:t>Make a mental note:  If you hear answers from a small number of students, you are also hearing silence from nearly all of your class.  Anticipate engaging all students in mathematical reasoning by the time you reach the third image.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second image</a:t>
            </a:r>
            <a:r>
              <a:rPr lang="en-US" sz="1200" dirty="0" smtClean="0"/>
              <a:t> appears, invite the class to share some estimates aloud again.  You will likely hear estimates from more students than the first time.  You may want to spend a little more time on the second image, but the power of The Estimation Clipboard is yet to come.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third image</a:t>
            </a:r>
            <a:r>
              <a:rPr lang="en-US" sz="1200" dirty="0" smtClean="0"/>
              <a:t> appears, change your approach.  Remember, you haven’t heard from several students at this point, but everyone’s context is growing.  When you show the third image, instead of asking for answers aloud </a:t>
            </a:r>
            <a:r>
              <a:rPr lang="en-US" sz="1200" u="sng" dirty="0" smtClean="0"/>
              <a:t>have all of the students write down their estimate</a:t>
            </a:r>
            <a:r>
              <a:rPr lang="en-US" sz="1200" dirty="0" smtClean="0"/>
              <a:t>.  Then have them discuss these two questions with a partner:  “What was your estimate?  Why did you choose it?”  Listen carefully to the reasoning.  Certainly this may be formatted very differently in distance learning.</a:t>
            </a:r>
          </a:p>
          <a:p>
            <a:pPr marL="742950" indent="-742950" algn="l">
              <a:buAutoNum type="arabicPeriod"/>
            </a:pPr>
            <a:endParaRPr lang="en-US" sz="1200" dirty="0" smtClean="0"/>
          </a:p>
          <a:p>
            <a:pPr marL="742950" indent="-742950" algn="l">
              <a:buAutoNum type="arabicPeriod"/>
            </a:pPr>
            <a:r>
              <a:rPr lang="en-US" sz="1200" dirty="0" smtClean="0"/>
              <a:t>When the moment is right, reveal the third answer.  Notice how your students are becoming increasingly engaged in the estimation process.  That’s partly because you are re-inviting them into a growing context.  It’s also because they have engaged in writing and discussion.  The moment of writing has become a springboard for discussion.  They have been given space to voice their ideas, and they are learning more about their ideas as they discuss them.</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fourth image</a:t>
            </a:r>
            <a:r>
              <a:rPr lang="en-US" sz="1200" dirty="0" smtClean="0"/>
              <a:t> appears, repeat the process from the previous step.  Everyone in the classroom writes down their estimate, and then everyone tells their partner what estimate they chose and why they chose it.  Expect the conversation to take a little longer here and notice that the conversations about the estimates – and about estimation itself – are becoming more detailed.  You may see several students pointing to the screen during their discussions.</a:t>
            </a:r>
          </a:p>
          <a:p>
            <a:pPr marL="742950" indent="-742950" algn="l">
              <a:buAutoNum type="arabicPeriod"/>
            </a:pPr>
            <a:endParaRPr lang="en-US" sz="1200" dirty="0" smtClean="0"/>
          </a:p>
          <a:p>
            <a:pPr marL="742950" indent="-742950" algn="l">
              <a:buAutoNum type="arabicPeriod"/>
            </a:pPr>
            <a:r>
              <a:rPr lang="en-US" sz="1200" dirty="0" smtClean="0"/>
              <a:t>When you reveal the final answer, listen to your class.  Simply listen.  Just take a moment to notice.</a:t>
            </a:r>
          </a:p>
          <a:p>
            <a:pPr marL="742950" indent="-742950" algn="l">
              <a:buAutoNum type="arabicPeriod"/>
            </a:pP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As a learner yourself, engage in the process.  Be a wonderer in front of your students.  If you want a good question to wonder about, begin with this one:  “What is estimation?”</a:t>
            </a:r>
          </a:p>
          <a:p>
            <a:pPr marL="742950" indent="-742950" algn="l">
              <a:buAutoNum type="arabicPeriod"/>
            </a:pPr>
            <a:endParaRPr lang="en-US" sz="1200" dirty="0"/>
          </a:p>
          <a:p>
            <a:pPr marL="742950" indent="-742950" algn="l">
              <a:buAutoNum type="arabicPeriod"/>
            </a:pPr>
            <a:r>
              <a:rPr lang="en-US" sz="1200" dirty="0" smtClean="0"/>
              <a:t>Enjoy the journey and feel free to share your learning experiences with others!  You can find me on Twitter @stevewyborney</a:t>
            </a:r>
          </a:p>
          <a:p>
            <a:pPr marL="742950" indent="-742950" algn="l">
              <a:buAutoNum type="arabicPeriod"/>
            </a:pPr>
            <a:endParaRPr lang="en-US" sz="1200" dirty="0" smtClean="0"/>
          </a:p>
        </p:txBody>
      </p:sp>
    </p:spTree>
    <p:extLst>
      <p:ext uri="{BB962C8B-B14F-4D97-AF65-F5344CB8AC3E}">
        <p14:creationId xmlns:p14="http://schemas.microsoft.com/office/powerpoint/2010/main" val="3457982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11" descr="C:\Users\Steve Wyborney\Desktop\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76"/>
            <a:ext cx="7924800" cy="6864352"/>
          </a:xfrm>
          <a:prstGeom prst="rect">
            <a:avLst/>
          </a:prstGeom>
          <a:noFill/>
          <a:extLst>
            <a:ext uri="{909E8E84-426E-40DD-AFC4-6F175D3DCCD1}">
              <a14:hiddenFill xmlns:a14="http://schemas.microsoft.com/office/drawing/2010/main">
                <a:solidFill>
                  <a:srgbClr val="FFFFFF"/>
                </a:solidFill>
              </a14:hiddenFill>
            </a:ext>
          </a:extLst>
        </p:spPr>
      </p:pic>
      <p:sp>
        <p:nvSpPr>
          <p:cNvPr id="14" name="Rounded Rectangular Callout 13"/>
          <p:cNvSpPr/>
          <p:nvPr/>
        </p:nvSpPr>
        <p:spPr>
          <a:xfrm>
            <a:off x="6400800" y="333950"/>
            <a:ext cx="1828802" cy="1143000"/>
          </a:xfrm>
          <a:prstGeom prst="wedgeRoundRectCallout">
            <a:avLst>
              <a:gd name="adj1" fmla="val -67091"/>
              <a:gd name="adj2" fmla="val 38594"/>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 many balls are in the glass?</a:t>
            </a:r>
            <a:endParaRPr lang="en-US" b="1" dirty="0">
              <a:solidFill>
                <a:schemeClr val="tx1"/>
              </a:solidFill>
            </a:endParaRPr>
          </a:p>
        </p:txBody>
      </p:sp>
      <p:sp>
        <p:nvSpPr>
          <p:cNvPr id="8" name="Octagon 7"/>
          <p:cNvSpPr/>
          <p:nvPr/>
        </p:nvSpPr>
        <p:spPr>
          <a:xfrm>
            <a:off x="2590800" y="2057400"/>
            <a:ext cx="3581400" cy="29718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Important Note:</a:t>
            </a:r>
          </a:p>
          <a:p>
            <a:pPr algn="ctr"/>
            <a:r>
              <a:rPr lang="en-US" sz="1200" b="1" dirty="0" smtClean="0">
                <a:solidFill>
                  <a:schemeClr val="tx1"/>
                </a:solidFill>
              </a:rPr>
              <a:t>If you can see this box, then the slide show is not playing and the reveal won’t work. </a:t>
            </a:r>
          </a:p>
          <a:p>
            <a:pPr algn="ctr"/>
            <a:endParaRPr lang="en-US" sz="1200" b="1" dirty="0" smtClean="0">
              <a:solidFill>
                <a:schemeClr val="tx1"/>
              </a:solidFill>
            </a:endParaRPr>
          </a:p>
          <a:p>
            <a:pPr algn="ctr"/>
            <a:r>
              <a:rPr lang="en-US" sz="1200" b="1" dirty="0" smtClean="0">
                <a:solidFill>
                  <a:schemeClr val="tx1"/>
                </a:solidFill>
              </a:rPr>
              <a:t>Here is the solution:</a:t>
            </a:r>
          </a:p>
          <a:p>
            <a:pPr algn="ctr"/>
            <a:endParaRPr lang="en-US" sz="1200" b="1" dirty="0" smtClean="0">
              <a:solidFill>
                <a:schemeClr val="tx1"/>
              </a:solidFill>
            </a:endParaRPr>
          </a:p>
          <a:p>
            <a:pPr algn="ctr"/>
            <a:r>
              <a:rPr lang="en-US" sz="1200" b="1" dirty="0" smtClean="0">
                <a:solidFill>
                  <a:schemeClr val="tx1"/>
                </a:solidFill>
              </a:rPr>
              <a:t>If you are using PowerPoint, click on Slide Show, then click on From Current Slide.</a:t>
            </a:r>
          </a:p>
          <a:p>
            <a:pPr algn="ctr"/>
            <a:endParaRPr lang="en-US" sz="1200" b="1" dirty="0" smtClean="0">
              <a:solidFill>
                <a:schemeClr val="tx1"/>
              </a:solidFill>
            </a:endParaRPr>
          </a:p>
          <a:p>
            <a:pPr algn="ctr"/>
            <a:r>
              <a:rPr lang="en-US" sz="1200" b="1" dirty="0" smtClean="0">
                <a:solidFill>
                  <a:schemeClr val="tx1"/>
                </a:solidFill>
              </a:rPr>
              <a:t>If you are using Google Slides, click on View then Present.</a:t>
            </a:r>
            <a:endParaRPr lang="en-US" sz="1200" b="1" dirty="0">
              <a:solidFill>
                <a:schemeClr val="tx1"/>
              </a:solidFill>
            </a:endParaRPr>
          </a:p>
        </p:txBody>
      </p:sp>
      <p:sp>
        <p:nvSpPr>
          <p:cNvPr id="12" name="Rectangle 11"/>
          <p:cNvSpPr/>
          <p:nvPr/>
        </p:nvSpPr>
        <p:spPr>
          <a:xfrm>
            <a:off x="1524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23 balls</a:t>
            </a:r>
            <a:endParaRPr lang="en-US" sz="3600" b="1" dirty="0">
              <a:solidFill>
                <a:schemeClr val="tx1"/>
              </a:solidFill>
            </a:endParaRPr>
          </a:p>
        </p:txBody>
      </p:sp>
      <p:sp>
        <p:nvSpPr>
          <p:cNvPr id="13" name="Rectangle 12"/>
          <p:cNvSpPr/>
          <p:nvPr/>
        </p:nvSpPr>
        <p:spPr>
          <a:xfrm>
            <a:off x="1524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The Reveal</a:t>
            </a:r>
            <a:endParaRPr lang="en-US" sz="3600" b="1" dirty="0">
              <a:solidFill>
                <a:schemeClr val="tx1"/>
              </a:solidFill>
            </a:endParaRPr>
          </a:p>
        </p:txBody>
      </p:sp>
    </p:spTree>
    <p:extLst>
      <p:ext uri="{BB962C8B-B14F-4D97-AF65-F5344CB8AC3E}">
        <p14:creationId xmlns:p14="http://schemas.microsoft.com/office/powerpoint/2010/main" val="3887682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xit"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8" grpId="0" animBg="1"/>
      <p:bldP spid="12" grpId="0"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60" name="Picture 12" descr="C:\Users\Steve Wyborney\Desktop\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176"/>
            <a:ext cx="3962400" cy="3432176"/>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C:\Users\Steve Wyborney\Desktop\b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429000"/>
            <a:ext cx="396240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C:\Users\Steve Wyborney\Desktop\b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429000"/>
            <a:ext cx="3962400" cy="3425825"/>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Steve Wyborney\Desktop\b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176"/>
            <a:ext cx="3962400" cy="3432176"/>
          </a:xfrm>
          <a:prstGeom prst="rect">
            <a:avLst/>
          </a:prstGeom>
          <a:noFill/>
          <a:extLst>
            <a:ext uri="{909E8E84-426E-40DD-AFC4-6F175D3DCCD1}">
              <a14:hiddenFill xmlns:a14="http://schemas.microsoft.com/office/drawing/2010/main">
                <a:solidFill>
                  <a:srgbClr val="FFFFFF"/>
                </a:solidFill>
              </a14:hiddenFill>
            </a:ext>
          </a:extLst>
        </p:spPr>
      </p:pic>
      <p:grpSp>
        <p:nvGrpSpPr>
          <p:cNvPr id="93" name="Group 92"/>
          <p:cNvGrpSpPr/>
          <p:nvPr/>
        </p:nvGrpSpPr>
        <p:grpSpPr>
          <a:xfrm rot="5890660" flipH="1">
            <a:off x="3861657" y="6292856"/>
            <a:ext cx="687336" cy="334178"/>
            <a:chOff x="4434472" y="4025131"/>
            <a:chExt cx="1394242" cy="677872"/>
          </a:xfrm>
        </p:grpSpPr>
        <p:sp>
          <p:nvSpPr>
            <p:cNvPr id="94" name="Freeform 93"/>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94"/>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p:cNvGrpSpPr/>
          <p:nvPr/>
        </p:nvGrpSpPr>
        <p:grpSpPr>
          <a:xfrm rot="5890660" flipH="1">
            <a:off x="7824057" y="6292852"/>
            <a:ext cx="687336" cy="334178"/>
            <a:chOff x="4434472" y="4025131"/>
            <a:chExt cx="1394242" cy="677872"/>
          </a:xfrm>
        </p:grpSpPr>
        <p:sp>
          <p:nvSpPr>
            <p:cNvPr id="99" name="Freeform 98"/>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1" name="Group 100"/>
          <p:cNvGrpSpPr/>
          <p:nvPr/>
        </p:nvGrpSpPr>
        <p:grpSpPr>
          <a:xfrm>
            <a:off x="609600" y="-1"/>
            <a:ext cx="7924800" cy="6857997"/>
            <a:chOff x="609600" y="-1"/>
            <a:chExt cx="7924800" cy="6857997"/>
          </a:xfrm>
        </p:grpSpPr>
        <p:sp>
          <p:nvSpPr>
            <p:cNvPr id="102" name="Rectangle 101"/>
            <p:cNvSpPr/>
            <p:nvPr/>
          </p:nvSpPr>
          <p:spPr>
            <a:xfrm>
              <a:off x="609601" y="-1"/>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572001" y="0"/>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609600" y="3429000"/>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4572000" y="3429001"/>
              <a:ext cx="39623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Rectangle 88"/>
          <p:cNvSpPr/>
          <p:nvPr/>
        </p:nvSpPr>
        <p:spPr>
          <a:xfrm>
            <a:off x="7239000" y="76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18 balls</a:t>
            </a:r>
            <a:endParaRPr lang="en-US" sz="2400" b="1" dirty="0">
              <a:solidFill>
                <a:schemeClr val="tx1"/>
              </a:solidFill>
            </a:endParaRPr>
          </a:p>
        </p:txBody>
      </p:sp>
      <p:sp>
        <p:nvSpPr>
          <p:cNvPr id="91" name="Rectangle 90"/>
          <p:cNvSpPr/>
          <p:nvPr/>
        </p:nvSpPr>
        <p:spPr>
          <a:xfrm>
            <a:off x="228600" y="3505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13 balls</a:t>
            </a:r>
            <a:endParaRPr lang="en-US" sz="2400" b="1" dirty="0">
              <a:solidFill>
                <a:schemeClr val="tx1"/>
              </a:solidFill>
            </a:endParaRPr>
          </a:p>
        </p:txBody>
      </p:sp>
      <p:sp>
        <p:nvSpPr>
          <p:cNvPr id="96" name="Rectangle 95"/>
          <p:cNvSpPr/>
          <p:nvPr/>
        </p:nvSpPr>
        <p:spPr>
          <a:xfrm>
            <a:off x="72390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27 balls</a:t>
            </a:r>
            <a:endParaRPr lang="en-US" sz="2400" b="1" dirty="0">
              <a:solidFill>
                <a:schemeClr val="tx1"/>
              </a:solidFill>
            </a:endParaRPr>
          </a:p>
        </p:txBody>
      </p:sp>
      <p:sp>
        <p:nvSpPr>
          <p:cNvPr id="90" name="Rectangle 89"/>
          <p:cNvSpPr/>
          <p:nvPr/>
        </p:nvSpPr>
        <p:spPr>
          <a:xfrm>
            <a:off x="7239000" y="76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92" name="Rectangle 91"/>
          <p:cNvSpPr/>
          <p:nvPr/>
        </p:nvSpPr>
        <p:spPr>
          <a:xfrm>
            <a:off x="228600" y="3505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97" name="Rectangle 96"/>
          <p:cNvSpPr/>
          <p:nvPr/>
        </p:nvSpPr>
        <p:spPr>
          <a:xfrm>
            <a:off x="72390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88" name="Rectangle 87"/>
          <p:cNvSpPr/>
          <p:nvPr/>
        </p:nvSpPr>
        <p:spPr>
          <a:xfrm>
            <a:off x="228600"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23 balls</a:t>
            </a:r>
            <a:endParaRPr lang="en-US" sz="2400" b="1" dirty="0">
              <a:solidFill>
                <a:schemeClr val="tx1"/>
              </a:solidFill>
            </a:endParaRPr>
          </a:p>
        </p:txBody>
      </p:sp>
    </p:spTree>
    <p:extLst>
      <p:ext uri="{BB962C8B-B14F-4D97-AF65-F5344CB8AC3E}">
        <p14:creationId xmlns:p14="http://schemas.microsoft.com/office/powerpoint/2010/main" val="195135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500"/>
                                        <p:tgtEl>
                                          <p:spTgt spid="206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9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1"/>
                                        </p:tgtEl>
                                        <p:attrNameLst>
                                          <p:attrName>style.visibility</p:attrName>
                                        </p:attrNameLst>
                                      </p:cBhvr>
                                      <p:to>
                                        <p:strVal val="visible"/>
                                      </p:to>
                                    </p:set>
                                    <p:animEffect transition="in" filter="fade">
                                      <p:cBhvr>
                                        <p:cTn id="22" dur="500"/>
                                        <p:tgtEl>
                                          <p:spTgt spid="20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500"/>
                                        <p:tgtEl>
                                          <p:spTgt spid="9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2"/>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91"/>
                                        </p:tgtEl>
                                        <p:attrNameLst>
                                          <p:attrName>style.visibility</p:attrName>
                                        </p:attrNameLst>
                                      </p:cBhvr>
                                      <p:to>
                                        <p:strVal val="visible"/>
                                      </p:to>
                                    </p:set>
                                  </p:childTnLst>
                                </p:cTn>
                              </p:par>
                              <p:par>
                                <p:cTn id="34" presetID="1" presetClass="exit" presetSubtype="0" fill="hold" nodeType="withEffect">
                                  <p:stCondLst>
                                    <p:cond delay="0"/>
                                  </p:stCondLst>
                                  <p:childTnLst>
                                    <p:set>
                                      <p:cBhvr>
                                        <p:cTn id="35" dur="1" fill="hold">
                                          <p:stCondLst>
                                            <p:cond delay="0"/>
                                          </p:stCondLst>
                                        </p:cTn>
                                        <p:tgtEl>
                                          <p:spTgt spid="9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9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62"/>
                                        </p:tgtEl>
                                        <p:attrNameLst>
                                          <p:attrName>style.visibility</p:attrName>
                                        </p:attrNameLst>
                                      </p:cBhvr>
                                      <p:to>
                                        <p:strVal val="visible"/>
                                      </p:to>
                                    </p:set>
                                    <p:animEffect transition="in" filter="fade">
                                      <p:cBhvr>
                                        <p:cTn id="44" dur="500"/>
                                        <p:tgtEl>
                                          <p:spTgt spid="206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98"/>
                                        </p:tgtEl>
                                        <p:attrNameLst>
                                          <p:attrName>style.visibility</p:attrName>
                                        </p:attrNameLst>
                                      </p:cBhvr>
                                      <p:to>
                                        <p:strVal val="visible"/>
                                      </p:to>
                                    </p:set>
                                    <p:animEffect transition="in" filter="fade">
                                      <p:cBhvr>
                                        <p:cTn id="49" dur="500"/>
                                        <p:tgtEl>
                                          <p:spTgt spid="98"/>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96"/>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9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91" grpId="0" animBg="1"/>
      <p:bldP spid="96" grpId="0" animBg="1"/>
      <p:bldP spid="90" grpId="0" animBg="1"/>
      <p:bldP spid="90" grpId="1" animBg="1"/>
      <p:bldP spid="92" grpId="0" animBg="1"/>
      <p:bldP spid="92" grpId="1" animBg="1"/>
      <p:bldP spid="97" grpId="0" animBg="1"/>
      <p:bldP spid="9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2" descr="C:\Users\Steve Wyborney\Desktop\Presentation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6717" y="20574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029831"/>
            <a:ext cx="1519968" cy="430887"/>
          </a:xfrm>
          <a:prstGeom prst="rect">
            <a:avLst/>
          </a:prstGeom>
          <a:noFill/>
        </p:spPr>
        <p:txBody>
          <a:bodyPr wrap="none" rtlCol="0">
            <a:spAutoFit/>
          </a:bodyPr>
          <a:lstStyle/>
          <a:p>
            <a:pPr algn="ctr"/>
            <a:r>
              <a:rPr lang="en-US" sz="1100" b="1" dirty="0" smtClean="0">
                <a:hlinkClick r:id="rId4"/>
              </a:rPr>
              <a:t>80 Cube Conversations</a:t>
            </a:r>
          </a:p>
          <a:p>
            <a:pPr algn="ctr"/>
            <a:r>
              <a:rPr lang="en-US" sz="1100" b="1" dirty="0" smtClean="0">
                <a:hlinkClick r:id="rId4"/>
              </a:rPr>
              <a:t>Lessons</a:t>
            </a:r>
            <a:endParaRPr lang="en-US" sz="1100" b="1" dirty="0" smtClean="0"/>
          </a:p>
        </p:txBody>
      </p:sp>
      <p:pic>
        <p:nvPicPr>
          <p:cNvPr id="30" name="Picture 2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1000" y="2059047"/>
            <a:ext cx="1217004" cy="912753"/>
          </a:xfrm>
          <a:prstGeom prst="rect">
            <a:avLst/>
          </a:prstGeom>
          <a:ln w="19050">
            <a:solidFill>
              <a:schemeClr val="tx1"/>
            </a:solidFill>
          </a:ln>
        </p:spPr>
      </p:pic>
      <p:pic>
        <p:nvPicPr>
          <p:cNvPr id="1026" name="Picture 2" descr="C:\Users\Steve Wyborney\Desktop\20 Days Title Pic.jp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44036" y="2029306"/>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828800"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2960013"/>
            <a:ext cx="1217000" cy="430887"/>
          </a:xfrm>
          <a:prstGeom prst="rect">
            <a:avLst/>
          </a:prstGeom>
          <a:noFill/>
        </p:spPr>
        <p:txBody>
          <a:bodyPr wrap="none" rtlCol="0">
            <a:spAutoFit/>
          </a:bodyPr>
          <a:lstStyle/>
          <a:p>
            <a:pPr algn="ctr"/>
            <a:r>
              <a:rPr lang="en-US" sz="1100" b="1" dirty="0" smtClean="0">
                <a:hlinkClick r:id="rId11"/>
              </a:rPr>
              <a:t>The Original </a:t>
            </a:r>
          </a:p>
          <a:p>
            <a:pPr algn="ctr"/>
            <a:r>
              <a:rPr lang="en-US" sz="1100" b="1" dirty="0" smtClean="0">
                <a:hlinkClick r:id="rId11"/>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2995136"/>
            <a:ext cx="1008609" cy="600164"/>
          </a:xfrm>
          <a:prstGeom prst="rect">
            <a:avLst/>
          </a:prstGeom>
          <a:noFill/>
        </p:spPr>
        <p:txBody>
          <a:bodyPr wrap="none" rtlCol="0">
            <a:spAutoFit/>
          </a:bodyPr>
          <a:lstStyle/>
          <a:p>
            <a:pPr algn="ctr"/>
            <a:r>
              <a:rPr lang="en-US" sz="1100" b="1" dirty="0" smtClean="0">
                <a:hlinkClick r:id="rId14"/>
              </a:rPr>
              <a:t>The Original </a:t>
            </a:r>
          </a:p>
          <a:p>
            <a:pPr algn="ctr"/>
            <a:r>
              <a:rPr lang="en-US" sz="1100" b="1" dirty="0" smtClean="0">
                <a:hlinkClick r:id="rId14"/>
              </a:rPr>
              <a:t>20 Fraction </a:t>
            </a:r>
          </a:p>
          <a:p>
            <a:pPr algn="ctr"/>
            <a:r>
              <a:rPr lang="en-US" sz="1100" b="1" dirty="0" smtClean="0">
                <a:hlinkClick r:id="rId14"/>
              </a:rPr>
              <a:t>Splat! Lessons</a:t>
            </a:r>
            <a:endParaRPr lang="en-US" sz="1100" b="1" dirty="0"/>
          </a:p>
        </p:txBody>
      </p:sp>
      <p:sp>
        <p:nvSpPr>
          <p:cNvPr id="19" name="TextBox 18"/>
          <p:cNvSpPr txBox="1"/>
          <p:nvPr/>
        </p:nvSpPr>
        <p:spPr>
          <a:xfrm>
            <a:off x="381000" y="1600200"/>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5"/>
          </p:cNvPr>
          <p:cNvSpPr txBox="1"/>
          <p:nvPr/>
        </p:nvSpPr>
        <p:spPr>
          <a:xfrm>
            <a:off x="7776260" y="2960014"/>
            <a:ext cx="1189748" cy="600164"/>
          </a:xfrm>
          <a:prstGeom prst="rect">
            <a:avLst/>
          </a:prstGeom>
          <a:noFill/>
        </p:spPr>
        <p:txBody>
          <a:bodyPr wrap="none" rtlCol="0">
            <a:spAutoFit/>
          </a:bodyPr>
          <a:lstStyle/>
          <a:p>
            <a:pPr algn="ctr"/>
            <a:r>
              <a:rPr lang="en-US" sz="1100" b="1" dirty="0" smtClean="0">
                <a:hlinkClick r:id="rId15"/>
              </a:rPr>
              <a:t>20 Days of </a:t>
            </a:r>
          </a:p>
          <a:p>
            <a:pPr algn="ctr"/>
            <a:r>
              <a:rPr lang="en-US" sz="1100" b="1" dirty="0" smtClean="0">
                <a:hlinkClick r:id="rId15"/>
              </a:rPr>
              <a:t>Number Sense </a:t>
            </a:r>
          </a:p>
          <a:p>
            <a:pPr algn="ctr"/>
            <a:r>
              <a:rPr lang="en-US" sz="1100" b="1" dirty="0" smtClean="0">
                <a:hlinkClick r:id="rId15"/>
              </a:rPr>
              <a:t>&amp; Rich Math Talk</a:t>
            </a:r>
            <a:endParaRPr lang="en-US" sz="1100" b="1" dirty="0" smtClean="0"/>
          </a:p>
        </p:txBody>
      </p:sp>
      <p:pic>
        <p:nvPicPr>
          <p:cNvPr id="28" name="Picture 2" descr="C:\Users\Steve Wyborney\Desktop\8.8.2018 Desktop\Estimation Clipboard Desktop Materials\Bundle 1 Glasses Pic.jpg">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704294" y="20600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074321"/>
            <a:ext cx="1402706" cy="600164"/>
          </a:xfrm>
          <a:prstGeom prst="rect">
            <a:avLst/>
          </a:prstGeom>
          <a:noFill/>
        </p:spPr>
        <p:txBody>
          <a:bodyPr wrap="square" rtlCol="0">
            <a:spAutoFit/>
          </a:bodyPr>
          <a:lstStyle/>
          <a:p>
            <a:pPr algn="ctr"/>
            <a:r>
              <a:rPr lang="en-US" sz="1100" b="1" dirty="0" smtClean="0">
                <a:hlinkClick r:id="rId18"/>
              </a:rPr>
              <a:t>The Original 40 Estimation Clipboard Sets</a:t>
            </a:r>
            <a:endParaRPr lang="en-US" sz="1100" b="1" dirty="0" smtClean="0"/>
          </a:p>
        </p:txBody>
      </p:sp>
      <p:cxnSp>
        <p:nvCxnSpPr>
          <p:cNvPr id="6" name="Straight Connector 5"/>
          <p:cNvCxnSpPr/>
          <p:nvPr/>
        </p:nvCxnSpPr>
        <p:spPr>
          <a:xfrm>
            <a:off x="0" y="161544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384820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9"/>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t="25424"/>
          <a:stretch/>
        </p:blipFill>
        <p:spPr bwMode="auto">
          <a:xfrm>
            <a:off x="5105400" y="4466329"/>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5"/>
          </p:cNvPr>
          <p:cNvSpPr txBox="1"/>
          <p:nvPr/>
        </p:nvSpPr>
        <p:spPr>
          <a:xfrm>
            <a:off x="393026" y="2971800"/>
            <a:ext cx="1192955" cy="261610"/>
          </a:xfrm>
          <a:prstGeom prst="rect">
            <a:avLst/>
          </a:prstGeom>
          <a:noFill/>
        </p:spPr>
        <p:txBody>
          <a:bodyPr wrap="none" rtlCol="0">
            <a:spAutoFit/>
          </a:bodyPr>
          <a:lstStyle/>
          <a:p>
            <a:pPr algn="ctr"/>
            <a:r>
              <a:rPr lang="en-US" sz="1100" b="1" dirty="0" smtClean="0">
                <a:hlinkClick r:id="rId5"/>
              </a:rPr>
              <a:t>51 </a:t>
            </a:r>
            <a:r>
              <a:rPr lang="en-US" sz="1100" b="1" dirty="0" err="1" smtClean="0">
                <a:hlinkClick r:id="rId5"/>
              </a:rPr>
              <a:t>Esti</a:t>
            </a:r>
            <a:r>
              <a:rPr lang="en-US" sz="1100" b="1" dirty="0" smtClean="0">
                <a:hlinkClick r:id="rId5"/>
              </a:rPr>
              <a:t>-Mysteries</a:t>
            </a:r>
            <a:endParaRPr lang="en-US" sz="1100" b="1" dirty="0" smtClean="0"/>
          </a:p>
        </p:txBody>
      </p:sp>
      <p:pic>
        <p:nvPicPr>
          <p:cNvPr id="2051" name="Picture 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81200" y="5553075"/>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3886200"/>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9"/>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2"/>
              </a:rPr>
              <a:t>here</a:t>
            </a:r>
            <a:r>
              <a:rPr lang="en-US" sz="1100" b="1" dirty="0" smtClean="0"/>
              <a:t>. </a:t>
            </a:r>
            <a:endParaRPr lang="en-US" sz="1100" b="1" dirty="0"/>
          </a:p>
        </p:txBody>
      </p:sp>
      <p:sp>
        <p:nvSpPr>
          <p:cNvPr id="38" name="TextBox 37"/>
          <p:cNvSpPr txBox="1"/>
          <p:nvPr/>
        </p:nvSpPr>
        <p:spPr>
          <a:xfrm>
            <a:off x="228600" y="530423"/>
            <a:ext cx="6902274" cy="307777"/>
          </a:xfrm>
          <a:prstGeom prst="rect">
            <a:avLst/>
          </a:prstGeom>
          <a:noFill/>
        </p:spPr>
        <p:txBody>
          <a:bodyPr wrap="none" rtlCol="0">
            <a:spAutoFit/>
          </a:bodyPr>
          <a:lstStyle/>
          <a:p>
            <a:r>
              <a:rPr lang="en-US" sz="1400" b="1" dirty="0" smtClean="0">
                <a:hlinkClick r:id="rId23"/>
              </a:rPr>
              <a:t>New </a:t>
            </a:r>
            <a:r>
              <a:rPr lang="en-US" sz="1400" b="1" dirty="0" err="1" smtClean="0">
                <a:hlinkClick r:id="rId23"/>
              </a:rPr>
              <a:t>Esti</a:t>
            </a:r>
            <a:r>
              <a:rPr lang="en-US" sz="1400" b="1" dirty="0" smtClean="0">
                <a:hlinkClick r:id="rId23"/>
              </a:rPr>
              <a:t>-Mysteries and Number Sense Resources Every Day for the Rest of the School Year</a:t>
            </a:r>
            <a:endParaRPr lang="en-US" sz="1400" b="1" dirty="0"/>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7086600" y="152400"/>
            <a:ext cx="1739900" cy="130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380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360</Words>
  <Application>Microsoft Office PowerPoint</Application>
  <PresentationFormat>On-screen Show (4:3)</PresentationFormat>
  <Paragraphs>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46</cp:revision>
  <dcterms:created xsi:type="dcterms:W3CDTF">2020-11-01T22:54:50Z</dcterms:created>
  <dcterms:modified xsi:type="dcterms:W3CDTF">2020-11-08T15:41:16Z</dcterms:modified>
</cp:coreProperties>
</file>