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7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125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zPby1HUSQ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image" Target="../media/image9.png"/><Relationship Id="rId3" Type="http://schemas.openxmlformats.org/officeDocument/2006/relationships/image" Target="../media/image2.jpeg"/><Relationship Id="rId21" Type="http://schemas.openxmlformats.org/officeDocument/2006/relationships/image" Target="../media/image10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://www.stevewyborney.com/?p=1253" TargetMode="External"/><Relationship Id="rId16" Type="http://schemas.openxmlformats.org/officeDocument/2006/relationships/hyperlink" Target="https://www.youtube.com/c/SteveWyborneyMath/playlists?view=1&amp;sort=da&amp;flow=grid" TargetMode="External"/><Relationship Id="rId20" Type="http://schemas.openxmlformats.org/officeDocument/2006/relationships/hyperlink" Target="https://stevewyborney.com/2020/11/new-esti-mysteries-and-number-sense-resources-every-day-for-the-rest-of-the-school-ye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evewyborney.com/?p=1891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hyperlink" Target="https://stevewyborney.com/2020/08/the-multiplication-course-by-steve-wyborney/" TargetMode="External"/><Relationship Id="rId4" Type="http://schemas.openxmlformats.org/officeDocument/2006/relationships/hyperlink" Target="https://stevewyborney.com/2019/09/51-esti-mysteries/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image" Target="../media/image9.png"/><Relationship Id="rId3" Type="http://schemas.openxmlformats.org/officeDocument/2006/relationships/image" Target="../media/image2.jpeg"/><Relationship Id="rId21" Type="http://schemas.openxmlformats.org/officeDocument/2006/relationships/image" Target="../media/image10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://www.stevewyborney.com/?p=1253" TargetMode="External"/><Relationship Id="rId16" Type="http://schemas.openxmlformats.org/officeDocument/2006/relationships/hyperlink" Target="https://www.youtube.com/c/SteveWyborneyMath/playlists?view=1&amp;sort=da&amp;flow=grid" TargetMode="External"/><Relationship Id="rId20" Type="http://schemas.openxmlformats.org/officeDocument/2006/relationships/hyperlink" Target="https://stevewyborney.com/2020/11/new-esti-mysteries-and-number-sense-resources-every-day-for-the-rest-of-the-school-ye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evewyborney.com/?p=1891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hyperlink" Target="https://stevewyborney.com/2020/08/the-multiplication-course-by-steve-wyborney/" TargetMode="External"/><Relationship Id="rId4" Type="http://schemas.openxmlformats.org/officeDocument/2006/relationships/hyperlink" Target="https://stevewyborney.com/2019/09/51-esti-mysteries/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image" Target="../media/image9.png"/><Relationship Id="rId3" Type="http://schemas.openxmlformats.org/officeDocument/2006/relationships/image" Target="../media/image2.jpeg"/><Relationship Id="rId21" Type="http://schemas.openxmlformats.org/officeDocument/2006/relationships/image" Target="../media/image10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://www.stevewyborney.com/?p=1253" TargetMode="External"/><Relationship Id="rId16" Type="http://schemas.openxmlformats.org/officeDocument/2006/relationships/hyperlink" Target="https://www.youtube.com/c/SteveWyborneyMath/playlists?view=1&amp;sort=da&amp;flow=grid" TargetMode="External"/><Relationship Id="rId20" Type="http://schemas.openxmlformats.org/officeDocument/2006/relationships/hyperlink" Target="https://stevewyborney.com/2020/11/new-esti-mysteries-and-number-sense-resources-every-day-for-the-rest-of-the-school-ye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evewyborney.com/?p=1891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hyperlink" Target="https://stevewyborney.com/2020/08/the-multiplication-course-by-steve-wyborney/" TargetMode="External"/><Relationship Id="rId4" Type="http://schemas.openxmlformats.org/officeDocument/2006/relationships/hyperlink" Target="https://stevewyborney.com/2019/09/51-esti-mysteries/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819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/>
              <a:t>Which set should I use?</a:t>
            </a:r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“</a:t>
            </a:r>
            <a:r>
              <a:rPr lang="en-US" sz="2000" b="1" dirty="0" err="1" smtClean="0"/>
              <a:t>Esti</a:t>
            </a:r>
            <a:r>
              <a:rPr lang="en-US" sz="2000" b="1" dirty="0" smtClean="0"/>
              <a:t>-Mysteries are already working well for my class.”</a:t>
            </a:r>
          </a:p>
          <a:p>
            <a:pPr algn="l"/>
            <a:endParaRPr lang="en-US" sz="1800" b="1" dirty="0"/>
          </a:p>
          <a:p>
            <a:pPr algn="l"/>
            <a:r>
              <a:rPr lang="en-US" sz="1600" b="1" i="1" dirty="0" smtClean="0"/>
              <a:t>Use slides 2-7 if </a:t>
            </a:r>
            <a:r>
              <a:rPr lang="en-US" sz="1600" b="1" i="1" dirty="0" err="1" smtClean="0"/>
              <a:t>Esti</a:t>
            </a:r>
            <a:r>
              <a:rPr lang="en-US" sz="1600" b="1" i="1" dirty="0" smtClean="0"/>
              <a:t>-Mysteries are already working well for you.  </a:t>
            </a:r>
            <a:r>
              <a:rPr lang="en-US" sz="1600" dirty="0" smtClean="0"/>
              <a:t>These slides are exactly the same with no changes.  You’re students already have a way of writing down their estimates and are responding to each clue.  They may be using a digital platform to record their thinking, or are writing on paper, or are using a dry erase board or chart – or they have another way of responding to clues in writing.  You probably already notice that when students write down their estimate after each clue that it </a:t>
            </a:r>
            <a:r>
              <a:rPr lang="en-US" sz="1600" dirty="0"/>
              <a:t>helps to propel rich math talk </a:t>
            </a:r>
            <a:r>
              <a:rPr lang="en-US" sz="1600" dirty="0" smtClean="0"/>
              <a:t>and also builds anticipation for the next clue.  If this sounds familiar, then I recommend using slides 1-6. </a:t>
            </a:r>
          </a:p>
          <a:p>
            <a:pPr algn="l"/>
            <a:endParaRPr lang="en-US" sz="1800" dirty="0"/>
          </a:p>
          <a:p>
            <a:pPr algn="l"/>
            <a:r>
              <a:rPr lang="en-US" sz="1800" i="1" dirty="0" smtClean="0"/>
              <a:t>FURTHER OPTIONS FOR DISTANCE LEARNING</a:t>
            </a:r>
          </a:p>
          <a:p>
            <a:pPr algn="l"/>
            <a:endParaRPr lang="en-US" sz="2000" b="1" dirty="0"/>
          </a:p>
          <a:p>
            <a:pPr algn="l"/>
            <a:r>
              <a:rPr lang="en-US" sz="2000" b="1" dirty="0" smtClean="0"/>
              <a:t>“I need a chart for everyone to see, and I have a way to digitally write on it.”</a:t>
            </a:r>
            <a:endParaRPr lang="en-US" sz="2000" b="1" dirty="0"/>
          </a:p>
          <a:p>
            <a:pPr algn="l"/>
            <a:endParaRPr lang="en-US" sz="16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8-13 if you simply need an embedded chart to write on during discussion. This may be particularly useful for distance learning if students do not have easy access to a chart.</a:t>
            </a:r>
            <a:r>
              <a:rPr lang="en-US" sz="1600" dirty="0"/>
              <a:t> </a:t>
            </a:r>
            <a:r>
              <a:rPr lang="en-US" sz="1600" dirty="0" smtClean="0"/>
              <a:t> Perhaps they don’t have a chart at home, or they may not be able to easily navigate between tabs to a digital chart.  You </a:t>
            </a:r>
            <a:r>
              <a:rPr lang="en-US" sz="1600" dirty="0"/>
              <a:t>can use a digital </a:t>
            </a:r>
            <a:r>
              <a:rPr lang="en-US" sz="1600" dirty="0" smtClean="0"/>
              <a:t>pen (such as a drawing feature) </a:t>
            </a:r>
            <a:r>
              <a:rPr lang="en-US" sz="1600" dirty="0"/>
              <a:t>to record ideas from </a:t>
            </a:r>
            <a:r>
              <a:rPr lang="en-US" sz="1600" dirty="0" smtClean="0"/>
              <a:t>student discussions and cross out numbers </a:t>
            </a:r>
            <a:r>
              <a:rPr lang="en-US" sz="1600" dirty="0"/>
              <a:t>for the whole class to </a:t>
            </a:r>
            <a:r>
              <a:rPr lang="en-US" sz="1600" dirty="0" smtClean="0"/>
              <a:t>see</a:t>
            </a:r>
            <a:r>
              <a:rPr lang="en-US" sz="1600" dirty="0"/>
              <a:t> </a:t>
            </a:r>
            <a:r>
              <a:rPr lang="en-US" sz="1600" dirty="0" smtClean="0"/>
              <a:t>at the same time.  </a:t>
            </a:r>
            <a:endParaRPr lang="en-US" sz="1600" dirty="0"/>
          </a:p>
          <a:p>
            <a:pPr algn="l"/>
            <a:endParaRPr lang="en-US" sz="2400" b="1" dirty="0"/>
          </a:p>
          <a:p>
            <a:pPr algn="l"/>
            <a:r>
              <a:rPr lang="en-US" sz="2000" b="1" dirty="0"/>
              <a:t>“I need a </a:t>
            </a:r>
            <a:r>
              <a:rPr lang="en-US" sz="2000" b="1" dirty="0" smtClean="0"/>
              <a:t>step-by-step animated chart that eliminates numbers after every clue.”</a:t>
            </a:r>
            <a:endParaRPr lang="en-US" sz="20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14-19 if you want to see numbers disappear from the chart after every clue.  This may be helpful if you need a chart and don’t have an easy way to digitally write on the chart.  You can move forward and backward to see which clues eliminated which numbers.  </a:t>
            </a:r>
          </a:p>
        </p:txBody>
      </p:sp>
      <p:sp>
        <p:nvSpPr>
          <p:cNvPr id="2" name="Rectangle 1"/>
          <p:cNvSpPr/>
          <p:nvPr/>
        </p:nvSpPr>
        <p:spPr>
          <a:xfrm>
            <a:off x="5867400" y="76200"/>
            <a:ext cx="3200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Watch this YouTube video for more information about the charts.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sz="1600" dirty="0" smtClean="0">
                <a:solidFill>
                  <a:schemeClr val="tx1"/>
                </a:solidFill>
                <a:hlinkClick r:id="rId2"/>
              </a:rPr>
              <a:t>youtu.be/pzPby1HUSQs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94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Count by 5’s from </a:t>
            </a:r>
            <a:r>
              <a:rPr lang="en-US" sz="2000" b="1" dirty="0">
                <a:solidFill>
                  <a:schemeClr val="tx1"/>
                </a:solidFill>
              </a:rPr>
              <a:t>35 to 100.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one of those numbers.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digit 4.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What is the value of 3 quarters?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Cross off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Count by 10’s from 50 to 100.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Cross off those numbers.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In the tens place there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is not a 5 or an 8.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6" name="Picture 2" descr="C:\Users\Steve Wyborney\Desktop\LR button 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79" b="24844"/>
          <a:stretch/>
        </p:blipFill>
        <p:spPr bwMode="auto">
          <a:xfrm>
            <a:off x="-49213" y="0"/>
            <a:ext cx="4621213" cy="4038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3965605"/>
              </p:ext>
            </p:extLst>
          </p:nvPr>
        </p:nvGraphicFramePr>
        <p:xfrm>
          <a:off x="152400" y="4127261"/>
          <a:ext cx="4419600" cy="2476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95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Steve Wyborney\Desktop\LR button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213" y="0"/>
            <a:ext cx="4621213" cy="689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64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65 buttons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Steve Wyborney\Desktop\LR button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213" y="0"/>
            <a:ext cx="4621213" cy="689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58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4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51 </a:t>
            </a:r>
            <a:r>
              <a:rPr lang="en-US" sz="1100" b="1" dirty="0" err="1" smtClean="0">
                <a:hlinkClick r:id="rId4"/>
              </a:rPr>
              <a:t>Esti</a:t>
            </a:r>
            <a:r>
              <a:rPr lang="en-US" sz="1100" b="1" dirty="0" smtClean="0">
                <a:hlinkClick r:id="rId4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6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19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530423"/>
            <a:ext cx="6902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hlinkClick r:id="rId20"/>
              </a:rPr>
              <a:t>New </a:t>
            </a:r>
            <a:r>
              <a:rPr lang="en-US" sz="1400" b="1" dirty="0" err="1" smtClean="0">
                <a:hlinkClick r:id="rId20"/>
              </a:rPr>
              <a:t>Esti</a:t>
            </a:r>
            <a:r>
              <a:rPr lang="en-US" sz="1400" b="1" dirty="0" smtClean="0">
                <a:hlinkClick r:id="rId20"/>
              </a:rPr>
              <a:t>-Mysteries and Number Sense Resources Every Day for the Rest of the School Year</a:t>
            </a:r>
            <a:endParaRPr lang="en-US" sz="14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63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“Counting On Buttons”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6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buttons are in the cup?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Steve Wyborney\Desktop\LR button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213" y="0"/>
            <a:ext cx="4621213" cy="689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20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Count by 5’s from 35 to </a:t>
            </a:r>
            <a:r>
              <a:rPr lang="en-US" sz="2000" b="1" dirty="0">
                <a:solidFill>
                  <a:schemeClr val="tx1"/>
                </a:solidFill>
              </a:rPr>
              <a:t>100.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one of those numbers.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digit 4.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What is the value of 3 quarters?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Cross off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Count by 10’s from 50 to 100.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Cross off those numbers.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In the tens place there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is not a 5 or an 8.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6" name="Picture 2" descr="C:\Users\Steve Wyborney\Desktop\LR button 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79" b="24844"/>
          <a:stretch/>
        </p:blipFill>
        <p:spPr bwMode="auto">
          <a:xfrm>
            <a:off x="-49213" y="0"/>
            <a:ext cx="4621213" cy="4038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551804"/>
              </p:ext>
            </p:extLst>
          </p:nvPr>
        </p:nvGraphicFramePr>
        <p:xfrm>
          <a:off x="152400" y="4114800"/>
          <a:ext cx="4419600" cy="2476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35967"/>
              </p:ext>
            </p:extLst>
          </p:nvPr>
        </p:nvGraphicFramePr>
        <p:xfrm>
          <a:off x="152400" y="4114800"/>
          <a:ext cx="4419600" cy="2476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222945"/>
              </p:ext>
            </p:extLst>
          </p:nvPr>
        </p:nvGraphicFramePr>
        <p:xfrm>
          <a:off x="152400" y="4114800"/>
          <a:ext cx="4419600" cy="2476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585162"/>
              </p:ext>
            </p:extLst>
          </p:nvPr>
        </p:nvGraphicFramePr>
        <p:xfrm>
          <a:off x="152400" y="4114800"/>
          <a:ext cx="4419600" cy="2476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370975"/>
              </p:ext>
            </p:extLst>
          </p:nvPr>
        </p:nvGraphicFramePr>
        <p:xfrm>
          <a:off x="152400" y="4114800"/>
          <a:ext cx="4419600" cy="2476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18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Steve Wyborney\Desktop\LR button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213" y="0"/>
            <a:ext cx="4621213" cy="689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64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65 buttons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Steve Wyborney\Desktop\LR button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213" y="0"/>
            <a:ext cx="4621213" cy="689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58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4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51 </a:t>
            </a:r>
            <a:r>
              <a:rPr lang="en-US" sz="1100" b="1" dirty="0" err="1" smtClean="0">
                <a:hlinkClick r:id="rId4"/>
              </a:rPr>
              <a:t>Esti</a:t>
            </a:r>
            <a:r>
              <a:rPr lang="en-US" sz="1100" b="1" dirty="0" smtClean="0">
                <a:hlinkClick r:id="rId4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6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19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530423"/>
            <a:ext cx="6902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hlinkClick r:id="rId20"/>
              </a:rPr>
              <a:t>New </a:t>
            </a:r>
            <a:r>
              <a:rPr lang="en-US" sz="1400" b="1" dirty="0" err="1" smtClean="0">
                <a:hlinkClick r:id="rId20"/>
              </a:rPr>
              <a:t>Esti</a:t>
            </a:r>
            <a:r>
              <a:rPr lang="en-US" sz="1400" b="1" dirty="0" smtClean="0">
                <a:hlinkClick r:id="rId20"/>
              </a:rPr>
              <a:t>-Mysteries and Number Sense Resources Every Day for the Rest of the School Year</a:t>
            </a:r>
            <a:endParaRPr lang="en-US" sz="14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163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“Counting On Buttons”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buttons are in the cup?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Steve Wyborney\Desktop\LR button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213" y="0"/>
            <a:ext cx="4621213" cy="689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Count by 5’s from </a:t>
            </a:r>
            <a:r>
              <a:rPr lang="en-US" sz="2000" b="1" dirty="0">
                <a:solidFill>
                  <a:schemeClr val="tx1"/>
                </a:solidFill>
              </a:rPr>
              <a:t>35 to </a:t>
            </a:r>
            <a:r>
              <a:rPr lang="en-US" sz="2000" b="1" dirty="0" smtClean="0">
                <a:solidFill>
                  <a:schemeClr val="tx1"/>
                </a:solidFill>
              </a:rPr>
              <a:t>100.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one of those numbers.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digit 4.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What is the value of 3 quarters?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Cross off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Count by 10’s from 50 to 100.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Cross off those numbers.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In the tens place there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is not a 5 or an 8.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6" name="Picture 2" descr="C:\Users\Steve Wyborney\Desktop\LR button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213" y="0"/>
            <a:ext cx="4621213" cy="689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Steve Wyborney\Desktop\LR button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213" y="0"/>
            <a:ext cx="4621213" cy="689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65 buttons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0" name="Picture 2" descr="C:\Users\Steve Wyborney\Desktop\LR button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213" y="0"/>
            <a:ext cx="4621213" cy="689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4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51 </a:t>
            </a:r>
            <a:r>
              <a:rPr lang="en-US" sz="1100" b="1" dirty="0" err="1" smtClean="0">
                <a:hlinkClick r:id="rId4"/>
              </a:rPr>
              <a:t>Esti</a:t>
            </a:r>
            <a:r>
              <a:rPr lang="en-US" sz="1100" b="1" dirty="0" smtClean="0">
                <a:hlinkClick r:id="rId4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6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19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530423"/>
            <a:ext cx="6902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hlinkClick r:id="rId20"/>
              </a:rPr>
              <a:t>New </a:t>
            </a:r>
            <a:r>
              <a:rPr lang="en-US" sz="1400" b="1" dirty="0" err="1" smtClean="0">
                <a:hlinkClick r:id="rId20"/>
              </a:rPr>
              <a:t>Esti</a:t>
            </a:r>
            <a:r>
              <a:rPr lang="en-US" sz="1400" b="1" dirty="0" smtClean="0">
                <a:hlinkClick r:id="rId20"/>
              </a:rPr>
              <a:t>-Mysteries and Number Sense Resources Every Day for the Rest of the School Year</a:t>
            </a:r>
            <a:endParaRPr lang="en-US" sz="14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1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“Counting On Buttons”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6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buttons are in the cup?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8" name="Picture 2" descr="C:\Users\Steve Wyborney\Desktop\LR button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213" y="0"/>
            <a:ext cx="4621213" cy="689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20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2614</Words>
  <Application>Microsoft Office PowerPoint</Application>
  <PresentationFormat>On-screen Show (4:3)</PresentationFormat>
  <Paragraphs>862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14</cp:revision>
  <dcterms:created xsi:type="dcterms:W3CDTF">2020-11-09T02:38:45Z</dcterms:created>
  <dcterms:modified xsi:type="dcterms:W3CDTF">2020-12-02T03:30:02Z</dcterms:modified>
</cp:coreProperties>
</file>