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26" r:id="rId2"/>
    <p:sldId id="833" r:id="rId3"/>
    <p:sldId id="847" r:id="rId4"/>
    <p:sldId id="848" r:id="rId5"/>
    <p:sldId id="834" r:id="rId6"/>
    <p:sldId id="821" r:id="rId7"/>
    <p:sldId id="822" r:id="rId8"/>
    <p:sldId id="823" r:id="rId9"/>
    <p:sldId id="852" r:id="rId10"/>
    <p:sldId id="849" r:id="rId11"/>
    <p:sldId id="835" r:id="rId12"/>
    <p:sldId id="825" r:id="rId13"/>
    <p:sldId id="826" r:id="rId14"/>
    <p:sldId id="853" r:id="rId15"/>
    <p:sldId id="850" r:id="rId16"/>
    <p:sldId id="836" r:id="rId17"/>
    <p:sldId id="828" r:id="rId18"/>
    <p:sldId id="829" r:id="rId19"/>
    <p:sldId id="854" r:id="rId20"/>
    <p:sldId id="851" r:id="rId21"/>
    <p:sldId id="837" r:id="rId22"/>
    <p:sldId id="831" r:id="rId23"/>
    <p:sldId id="832" r:id="rId24"/>
    <p:sldId id="85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12" autoAdjust="0"/>
    <p:restoredTop sz="94660"/>
  </p:normalViewPr>
  <p:slideViewPr>
    <p:cSldViewPr showGuides="1">
      <p:cViewPr>
        <p:scale>
          <a:sx n="60" d="100"/>
          <a:sy n="60" d="100"/>
        </p:scale>
        <p:origin x="-2280" y="-666"/>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4D7FCC-CCA0-4B69-95BF-3CEE28662A34}"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111409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D7FCC-CCA0-4B69-95BF-3CEE28662A34}"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322015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D7FCC-CCA0-4B69-95BF-3CEE28662A34}"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85233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D7FCC-CCA0-4B69-95BF-3CEE28662A34}"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225783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4D7FCC-CCA0-4B69-95BF-3CEE28662A34}"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3609243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4D7FCC-CCA0-4B69-95BF-3CEE28662A34}"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335359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D7FCC-CCA0-4B69-95BF-3CEE28662A34}"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180398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4D7FCC-CCA0-4B69-95BF-3CEE28662A34}"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123114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D7FCC-CCA0-4B69-95BF-3CEE28662A34}"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364361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D7FCC-CCA0-4B69-95BF-3CEE28662A34}"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23605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D7FCC-CCA0-4B69-95BF-3CEE28662A34}"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F0E02-CAAA-4AE0-B292-CAE8A36C223E}" type="slidenum">
              <a:rPr lang="en-US" smtClean="0"/>
              <a:t>‹#›</a:t>
            </a:fld>
            <a:endParaRPr lang="en-US"/>
          </a:p>
        </p:txBody>
      </p:sp>
    </p:spTree>
    <p:extLst>
      <p:ext uri="{BB962C8B-B14F-4D97-AF65-F5344CB8AC3E}">
        <p14:creationId xmlns:p14="http://schemas.microsoft.com/office/powerpoint/2010/main" val="301967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D7FCC-CCA0-4B69-95BF-3CEE28662A34}" type="datetimeFigureOut">
              <a:rPr lang="en-US" smtClean="0"/>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F0E02-CAAA-4AE0-B292-CAE8A36C223E}" type="slidenum">
              <a:rPr lang="en-US" smtClean="0"/>
              <a:t>‹#›</a:t>
            </a:fld>
            <a:endParaRPr lang="en-US"/>
          </a:p>
        </p:txBody>
      </p:sp>
    </p:spTree>
    <p:extLst>
      <p:ext uri="{BB962C8B-B14F-4D97-AF65-F5344CB8AC3E}">
        <p14:creationId xmlns:p14="http://schemas.microsoft.com/office/powerpoint/2010/main" val="374364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6.gif"/><Relationship Id="rId2" Type="http://schemas.openxmlformats.org/officeDocument/2006/relationships/hyperlink" Target="https://www.stevewyborney.com/?p=1891" TargetMode="External"/><Relationship Id="rId16"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4.jpeg"/><Relationship Id="rId1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6.gif"/><Relationship Id="rId2" Type="http://schemas.openxmlformats.org/officeDocument/2006/relationships/hyperlink" Target="https://www.stevewyborney.com/?p=1891" TargetMode="External"/><Relationship Id="rId16"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4.jpeg"/><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6.gif"/><Relationship Id="rId2" Type="http://schemas.openxmlformats.org/officeDocument/2006/relationships/hyperlink" Target="https://www.stevewyborney.com/?p=1891" TargetMode="External"/><Relationship Id="rId16"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4.jpeg"/><Relationship Id="rId1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s://www.stevewyborney.com/?p=1253" TargetMode="External"/><Relationship Id="rId2" Type="http://schemas.openxmlformats.org/officeDocument/2006/relationships/hyperlink" Target="https://www.stevewyborney.com/?p=8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6.gif"/><Relationship Id="rId2" Type="http://schemas.openxmlformats.org/officeDocument/2006/relationships/hyperlink" Target="https://www.stevewyborney.com/?p=1891" TargetMode="External"/><Relationship Id="rId16"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4.jpe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16002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800" b="1" dirty="0" smtClean="0">
                <a:solidFill>
                  <a:srgbClr val="FFFF00"/>
                </a:solidFill>
              </a:rPr>
              <a:t>20 Days </a:t>
            </a:r>
          </a:p>
          <a:p>
            <a:r>
              <a:rPr lang="en-US" sz="6000" b="1" dirty="0" smtClean="0">
                <a:solidFill>
                  <a:srgbClr val="FFFF00"/>
                </a:solidFill>
              </a:rPr>
              <a:t>of Number Sense </a:t>
            </a:r>
          </a:p>
          <a:p>
            <a:r>
              <a:rPr lang="en-US" sz="6000" b="1" dirty="0" smtClean="0">
                <a:solidFill>
                  <a:srgbClr val="FFFF00"/>
                </a:solidFill>
              </a:rPr>
              <a:t>&amp;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634248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#18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Cube Conversations</a:t>
            </a:r>
          </a:p>
          <a:p>
            <a:r>
              <a:rPr lang="en-US" sz="2800" b="1" dirty="0" smtClean="0">
                <a:solidFill>
                  <a:schemeClr val="bg1"/>
                </a:solidFill>
              </a:rPr>
              <a:t>(These Cube Conversations do not appear anywhere else.)</a:t>
            </a:r>
            <a:endParaRPr lang="en-US" sz="2800" b="1" dirty="0">
              <a:solidFill>
                <a:schemeClr val="bg1"/>
              </a:solidFill>
            </a:endParaRPr>
          </a:p>
        </p:txBody>
      </p:sp>
    </p:spTree>
    <p:extLst>
      <p:ext uri="{BB962C8B-B14F-4D97-AF65-F5344CB8AC3E}">
        <p14:creationId xmlns:p14="http://schemas.microsoft.com/office/powerpoint/2010/main" val="846268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a:t>
            </a:r>
            <a:r>
              <a:rPr lang="en-US" sz="1200" b="1" dirty="0" err="1" smtClean="0">
                <a:solidFill>
                  <a:schemeClr val="tx2">
                    <a:lumMod val="60000"/>
                    <a:lumOff val="40000"/>
                  </a:schemeClr>
                </a:solidFill>
              </a:rPr>
              <a:t>Wyborney</a:t>
            </a:r>
            <a:endParaRPr lang="en-US" sz="1200" b="1" dirty="0">
              <a:solidFill>
                <a:schemeClr val="tx2">
                  <a:lumMod val="60000"/>
                  <a:lumOff val="40000"/>
                </a:schemeClr>
              </a:solidFill>
            </a:endParaRPr>
          </a:p>
        </p:txBody>
      </p:sp>
      <p:sp>
        <p:nvSpPr>
          <p:cNvPr id="10" name="TextBox 9"/>
          <p:cNvSpPr txBox="1"/>
          <p:nvPr/>
        </p:nvSpPr>
        <p:spPr>
          <a:xfrm>
            <a:off x="702149" y="0"/>
            <a:ext cx="7739746" cy="2308324"/>
          </a:xfrm>
          <a:prstGeom prst="rect">
            <a:avLst/>
          </a:prstGeom>
          <a:noFill/>
        </p:spPr>
        <p:txBody>
          <a:bodyPr wrap="none" rtlCol="0">
            <a:spAutoFit/>
          </a:bodyPr>
          <a:lstStyle/>
          <a:p>
            <a:pPr algn="ctr"/>
            <a:r>
              <a:rPr lang="en-US" sz="7200" b="1" dirty="0" smtClean="0">
                <a:solidFill>
                  <a:schemeClr val="tx2">
                    <a:lumMod val="60000"/>
                    <a:lumOff val="40000"/>
                  </a:schemeClr>
                </a:solidFill>
              </a:rPr>
              <a:t>Deepening</a:t>
            </a:r>
          </a:p>
          <a:p>
            <a:pPr algn="ctr"/>
            <a:r>
              <a:rPr lang="en-US" sz="7200" b="1" dirty="0" smtClean="0">
                <a:solidFill>
                  <a:schemeClr val="tx2">
                    <a:lumMod val="60000"/>
                    <a:lumOff val="40000"/>
                  </a:schemeClr>
                </a:solidFill>
              </a:rPr>
              <a:t>Cube Conversations</a:t>
            </a:r>
            <a:endParaRPr lang="en-US" sz="7200" b="1" dirty="0">
              <a:solidFill>
                <a:schemeClr val="tx2">
                  <a:lumMod val="60000"/>
                  <a:lumOff val="40000"/>
                </a:schemeClr>
              </a:solidFill>
            </a:endParaRPr>
          </a:p>
        </p:txBody>
      </p:sp>
      <p:sp>
        <p:nvSpPr>
          <p:cNvPr id="5"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
        <p:nvSpPr>
          <p:cNvPr id="6" name="Rectangle 5"/>
          <p:cNvSpPr/>
          <p:nvPr/>
        </p:nvSpPr>
        <p:spPr>
          <a:xfrm>
            <a:off x="1524000" y="3024954"/>
            <a:ext cx="6400800" cy="1371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rPr>
              <a:t>Grade Levels 2 – 5</a:t>
            </a:r>
            <a:endParaRPr lang="en-US" sz="6000" b="1" dirty="0">
              <a:solidFill>
                <a:schemeClr val="tx1"/>
              </a:solidFill>
            </a:endParaRPr>
          </a:p>
        </p:txBody>
      </p:sp>
    </p:spTree>
    <p:extLst>
      <p:ext uri="{BB962C8B-B14F-4D97-AF65-F5344CB8AC3E}">
        <p14:creationId xmlns:p14="http://schemas.microsoft.com/office/powerpoint/2010/main" val="530199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2" name="Rectangle 61"/>
          <p:cNvSpPr/>
          <p:nvPr/>
        </p:nvSpPr>
        <p:spPr>
          <a:xfrm>
            <a:off x="3544661" y="3591945"/>
            <a:ext cx="2017939"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13 unit cubes</a:t>
            </a:r>
            <a:endParaRPr lang="en-US" b="1" dirty="0">
              <a:solidFill>
                <a:schemeClr val="bg1"/>
              </a:solidFill>
            </a:endParaRPr>
          </a:p>
        </p:txBody>
      </p:sp>
      <p:sp>
        <p:nvSpPr>
          <p:cNvPr id="63" name="Rectangle 62"/>
          <p:cNvSpPr/>
          <p:nvPr/>
        </p:nvSpPr>
        <p:spPr>
          <a:xfrm>
            <a:off x="3544661" y="3591945"/>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Reveal</a:t>
            </a:r>
            <a:endParaRPr lang="en-US" b="1" dirty="0">
              <a:solidFill>
                <a:schemeClr val="bg1"/>
              </a:solidFill>
            </a:endParaRPr>
          </a:p>
        </p:txBody>
      </p:sp>
      <p:sp>
        <p:nvSpPr>
          <p:cNvPr id="135" name="TextBox 134"/>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36" name="TextBox 135"/>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4" name="Rectangle 3"/>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many unit cubes make up this structure?  Explain how you know.</a:t>
            </a:r>
          </a:p>
        </p:txBody>
      </p:sp>
      <p:sp>
        <p:nvSpPr>
          <p:cNvPr id="102" name="Rectangle 101"/>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else can you think about this structure?  Is there another way to see it?</a:t>
            </a:r>
          </a:p>
        </p:txBody>
      </p:sp>
      <p:sp>
        <p:nvSpPr>
          <p:cNvPr id="103" name="Rectangle 102"/>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Are there even more ways you can picture or think about this structure?</a:t>
            </a:r>
          </a:p>
        </p:txBody>
      </p:sp>
      <p:sp>
        <p:nvSpPr>
          <p:cNvPr id="104" name="Rectangle 103"/>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You may have seen some groups like these:</a:t>
            </a:r>
          </a:p>
        </p:txBody>
      </p:sp>
      <p:sp>
        <p:nvSpPr>
          <p:cNvPr id="105" name="Rectangle 104"/>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It’s time to reveal the answer.  Let’s find out the total number of unit cubes. </a:t>
            </a:r>
          </a:p>
        </p:txBody>
      </p:sp>
      <p:grpSp>
        <p:nvGrpSpPr>
          <p:cNvPr id="60" name="Group 59"/>
          <p:cNvGrpSpPr/>
          <p:nvPr/>
        </p:nvGrpSpPr>
        <p:grpSpPr>
          <a:xfrm>
            <a:off x="3352800" y="678996"/>
            <a:ext cx="2438400" cy="2445204"/>
            <a:chOff x="6538914" y="78179"/>
            <a:chExt cx="2438400" cy="2445204"/>
          </a:xfrm>
        </p:grpSpPr>
        <p:sp>
          <p:nvSpPr>
            <p:cNvPr id="61" name="Cube 60"/>
            <p:cNvSpPr/>
            <p:nvPr/>
          </p:nvSpPr>
          <p:spPr>
            <a:xfrm>
              <a:off x="6538914" y="19069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6996114" y="19069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7453314" y="19069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7903710" y="19069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6996114" y="14497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Cube 67"/>
            <p:cNvSpPr/>
            <p:nvPr/>
          </p:nvSpPr>
          <p:spPr>
            <a:xfrm>
              <a:off x="7453314" y="14497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Cube 68"/>
            <p:cNvSpPr/>
            <p:nvPr/>
          </p:nvSpPr>
          <p:spPr>
            <a:xfrm>
              <a:off x="7903710" y="14497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8360910" y="14497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7903710" y="9925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8360910" y="9925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Cube 77"/>
            <p:cNvSpPr/>
            <p:nvPr/>
          </p:nvSpPr>
          <p:spPr>
            <a:xfrm>
              <a:off x="7903710" y="5353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8360910" y="5353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Cube 82"/>
            <p:cNvSpPr/>
            <p:nvPr/>
          </p:nvSpPr>
          <p:spPr>
            <a:xfrm>
              <a:off x="8360910" y="781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p:cNvGrpSpPr/>
          <p:nvPr/>
        </p:nvGrpSpPr>
        <p:grpSpPr>
          <a:xfrm>
            <a:off x="3352800" y="678996"/>
            <a:ext cx="2438400" cy="2445204"/>
            <a:chOff x="6538914" y="78179"/>
            <a:chExt cx="2438400" cy="2445204"/>
          </a:xfrm>
        </p:grpSpPr>
        <p:sp>
          <p:nvSpPr>
            <p:cNvPr id="85" name="Cube 84"/>
            <p:cNvSpPr/>
            <p:nvPr/>
          </p:nvSpPr>
          <p:spPr>
            <a:xfrm>
              <a:off x="6538914" y="19069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6996114" y="19069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Cube 86"/>
            <p:cNvSpPr/>
            <p:nvPr/>
          </p:nvSpPr>
          <p:spPr>
            <a:xfrm>
              <a:off x="7453314" y="19069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ube 87"/>
            <p:cNvSpPr/>
            <p:nvPr/>
          </p:nvSpPr>
          <p:spPr>
            <a:xfrm>
              <a:off x="7903710" y="19069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6996114" y="14497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7453314" y="14497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7903710" y="14497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8360910" y="14497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be 105"/>
            <p:cNvSpPr/>
            <p:nvPr/>
          </p:nvSpPr>
          <p:spPr>
            <a:xfrm>
              <a:off x="7903710" y="9925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Cube 106"/>
            <p:cNvSpPr/>
            <p:nvPr/>
          </p:nvSpPr>
          <p:spPr>
            <a:xfrm>
              <a:off x="8360910" y="9925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ube 107"/>
            <p:cNvSpPr/>
            <p:nvPr/>
          </p:nvSpPr>
          <p:spPr>
            <a:xfrm>
              <a:off x="7903710" y="5353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8360910" y="5353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8360910" y="781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p:cNvGrpSpPr/>
          <p:nvPr/>
        </p:nvGrpSpPr>
        <p:grpSpPr>
          <a:xfrm>
            <a:off x="3352800" y="678996"/>
            <a:ext cx="2438400" cy="2445204"/>
            <a:chOff x="6538914" y="78179"/>
            <a:chExt cx="2438400" cy="2445204"/>
          </a:xfrm>
        </p:grpSpPr>
        <p:sp>
          <p:nvSpPr>
            <p:cNvPr id="112" name="Cube 111"/>
            <p:cNvSpPr/>
            <p:nvPr/>
          </p:nvSpPr>
          <p:spPr>
            <a:xfrm>
              <a:off x="6538914" y="19069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6996114" y="19069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7453314" y="19069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7903710" y="19069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6996114" y="14497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7453314" y="14497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7903710" y="14497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8360910" y="14497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7903710" y="9925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8360910" y="9925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7903710" y="5353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8360910" y="5353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8360910" y="781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7" name="Group 136"/>
          <p:cNvGrpSpPr/>
          <p:nvPr/>
        </p:nvGrpSpPr>
        <p:grpSpPr>
          <a:xfrm>
            <a:off x="3352800" y="678996"/>
            <a:ext cx="2438400" cy="2445204"/>
            <a:chOff x="6538914" y="78179"/>
            <a:chExt cx="2438400" cy="2445204"/>
          </a:xfrm>
          <a:solidFill>
            <a:schemeClr val="tx2">
              <a:lumMod val="60000"/>
              <a:lumOff val="40000"/>
            </a:schemeClr>
          </a:solidFill>
        </p:grpSpPr>
        <p:sp>
          <p:nvSpPr>
            <p:cNvPr id="138" name="Cube 137"/>
            <p:cNvSpPr/>
            <p:nvPr/>
          </p:nvSpPr>
          <p:spPr>
            <a:xfrm>
              <a:off x="6538914" y="19069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Cube 138"/>
            <p:cNvSpPr/>
            <p:nvPr/>
          </p:nvSpPr>
          <p:spPr>
            <a:xfrm>
              <a:off x="6996114" y="19069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Cube 139"/>
            <p:cNvSpPr/>
            <p:nvPr/>
          </p:nvSpPr>
          <p:spPr>
            <a:xfrm>
              <a:off x="7453314" y="19069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Cube 140"/>
            <p:cNvSpPr/>
            <p:nvPr/>
          </p:nvSpPr>
          <p:spPr>
            <a:xfrm>
              <a:off x="7903710" y="19069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6996114" y="1449779"/>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7453314" y="1449779"/>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7903710" y="1449779"/>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8360910" y="14497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7903710" y="992579"/>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8360910" y="9925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7903710" y="535379"/>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8360910" y="5353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8360910" y="781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868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5"/>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84"/>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1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3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63"/>
                                        </p:tgtEl>
                                        <p:attrNameLst>
                                          <p:attrName>style.visibility</p:attrName>
                                        </p:attrNameLst>
                                      </p:cBhvr>
                                      <p:to>
                                        <p:strVal val="hidden"/>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3" grpId="1" animBg="1"/>
      <p:bldP spid="4" grpId="0" animBg="1"/>
      <p:bldP spid="102" grpId="0" animBg="1"/>
      <p:bldP spid="103" grpId="0" animBg="1"/>
      <p:bldP spid="104" grpId="0" animBg="1"/>
      <p:bldP spid="1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7" name="Rectangle 86"/>
          <p:cNvSpPr/>
          <p:nvPr/>
        </p:nvSpPr>
        <p:spPr>
          <a:xfrm>
            <a:off x="3544661" y="3581400"/>
            <a:ext cx="2017939"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17 unit cubes</a:t>
            </a:r>
            <a:endParaRPr lang="en-US" b="1" dirty="0">
              <a:solidFill>
                <a:schemeClr val="bg1"/>
              </a:solidFill>
            </a:endParaRPr>
          </a:p>
        </p:txBody>
      </p:sp>
      <p:sp>
        <p:nvSpPr>
          <p:cNvPr id="24" name="Rectangle 23"/>
          <p:cNvSpPr/>
          <p:nvPr/>
        </p:nvSpPr>
        <p:spPr>
          <a:xfrm>
            <a:off x="3544661" y="3581400"/>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Reveal</a:t>
            </a:r>
            <a:endParaRPr lang="en-US" b="1" dirty="0">
              <a:solidFill>
                <a:schemeClr val="bg1"/>
              </a:solidFill>
            </a:endParaRPr>
          </a:p>
        </p:txBody>
      </p:sp>
      <p:sp>
        <p:nvSpPr>
          <p:cNvPr id="166" name="TextBox 165"/>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67" name="TextBox 166"/>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103" name="Rectangle 102"/>
          <p:cNvSpPr/>
          <p:nvPr/>
        </p:nvSpPr>
        <p:spPr>
          <a:xfrm>
            <a:off x="228600" y="275360"/>
            <a:ext cx="2362200" cy="11640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Before we see the answer, describe several  different ways you can see this structure.</a:t>
            </a:r>
          </a:p>
        </p:txBody>
      </p:sp>
      <p:grpSp>
        <p:nvGrpSpPr>
          <p:cNvPr id="104" name="Group 103"/>
          <p:cNvGrpSpPr/>
          <p:nvPr/>
        </p:nvGrpSpPr>
        <p:grpSpPr>
          <a:xfrm>
            <a:off x="3352800" y="685800"/>
            <a:ext cx="2438400" cy="2445204"/>
            <a:chOff x="6407604" y="2011894"/>
            <a:chExt cx="2438400" cy="2445204"/>
          </a:xfrm>
        </p:grpSpPr>
        <p:sp>
          <p:nvSpPr>
            <p:cNvPr id="106" name="Cube 105"/>
            <p:cNvSpPr/>
            <p:nvPr/>
          </p:nvSpPr>
          <p:spPr>
            <a:xfrm>
              <a:off x="6407604" y="38406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Cube 106"/>
            <p:cNvSpPr/>
            <p:nvPr/>
          </p:nvSpPr>
          <p:spPr>
            <a:xfrm>
              <a:off x="7322004" y="38406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ube 107"/>
            <p:cNvSpPr/>
            <p:nvPr/>
          </p:nvSpPr>
          <p:spPr>
            <a:xfrm>
              <a:off x="8229600" y="38406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6407604" y="33834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6864804" y="33834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7322004" y="33834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8229600" y="33834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6407604" y="29262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6864804" y="29262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7322004" y="29262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8229600" y="29262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7322004" y="24690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7772400" y="24690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8229600" y="24690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7322004" y="20118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7772400" y="20118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8229600" y="201189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a:off x="477245" y="4587211"/>
            <a:ext cx="1732555" cy="1737389"/>
            <a:chOff x="6407604" y="2011894"/>
            <a:chExt cx="2438400" cy="2445204"/>
          </a:xfrm>
          <a:solidFill>
            <a:schemeClr val="bg1"/>
          </a:solidFill>
        </p:grpSpPr>
        <p:sp>
          <p:nvSpPr>
            <p:cNvPr id="124" name="Cube 123"/>
            <p:cNvSpPr/>
            <p:nvPr/>
          </p:nvSpPr>
          <p:spPr>
            <a:xfrm>
              <a:off x="64076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73220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8229600"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64076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68648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73220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8229600"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64076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68648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73220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8229600"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7322004"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77724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82296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7322004"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77724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82296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2" name="Group 151"/>
          <p:cNvGrpSpPr/>
          <p:nvPr/>
        </p:nvGrpSpPr>
        <p:grpSpPr>
          <a:xfrm>
            <a:off x="2610845" y="4587211"/>
            <a:ext cx="1732555" cy="1737389"/>
            <a:chOff x="6407604" y="2011894"/>
            <a:chExt cx="2438400" cy="2445204"/>
          </a:xfrm>
          <a:solidFill>
            <a:schemeClr val="bg1"/>
          </a:solidFill>
        </p:grpSpPr>
        <p:sp>
          <p:nvSpPr>
            <p:cNvPr id="153" name="Cube 152"/>
            <p:cNvSpPr/>
            <p:nvPr/>
          </p:nvSpPr>
          <p:spPr>
            <a:xfrm>
              <a:off x="64076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73220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Cube 154"/>
            <p:cNvSpPr/>
            <p:nvPr/>
          </p:nvSpPr>
          <p:spPr>
            <a:xfrm>
              <a:off x="8229600"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Cube 155"/>
            <p:cNvSpPr/>
            <p:nvPr/>
          </p:nvSpPr>
          <p:spPr>
            <a:xfrm>
              <a:off x="64076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68648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73220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8229600"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Cube 159"/>
            <p:cNvSpPr/>
            <p:nvPr/>
          </p:nvSpPr>
          <p:spPr>
            <a:xfrm>
              <a:off x="64076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Cube 160"/>
            <p:cNvSpPr/>
            <p:nvPr/>
          </p:nvSpPr>
          <p:spPr>
            <a:xfrm>
              <a:off x="68648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ube 161"/>
            <p:cNvSpPr/>
            <p:nvPr/>
          </p:nvSpPr>
          <p:spPr>
            <a:xfrm>
              <a:off x="73220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Cube 164"/>
            <p:cNvSpPr/>
            <p:nvPr/>
          </p:nvSpPr>
          <p:spPr>
            <a:xfrm>
              <a:off x="8229600"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7322004"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77724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82296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Cube 213"/>
            <p:cNvSpPr/>
            <p:nvPr/>
          </p:nvSpPr>
          <p:spPr>
            <a:xfrm>
              <a:off x="7322004"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77724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Cube 215"/>
            <p:cNvSpPr/>
            <p:nvPr/>
          </p:nvSpPr>
          <p:spPr>
            <a:xfrm>
              <a:off x="82296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7" name="Group 216"/>
          <p:cNvGrpSpPr/>
          <p:nvPr/>
        </p:nvGrpSpPr>
        <p:grpSpPr>
          <a:xfrm>
            <a:off x="4744445" y="4587211"/>
            <a:ext cx="1732555" cy="1737389"/>
            <a:chOff x="6407604" y="2011894"/>
            <a:chExt cx="2438400" cy="2445204"/>
          </a:xfrm>
          <a:solidFill>
            <a:schemeClr val="bg1"/>
          </a:solidFill>
        </p:grpSpPr>
        <p:sp>
          <p:nvSpPr>
            <p:cNvPr id="218" name="Cube 217"/>
            <p:cNvSpPr/>
            <p:nvPr/>
          </p:nvSpPr>
          <p:spPr>
            <a:xfrm>
              <a:off x="64076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Cube 218"/>
            <p:cNvSpPr/>
            <p:nvPr/>
          </p:nvSpPr>
          <p:spPr>
            <a:xfrm>
              <a:off x="73220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ube 219"/>
            <p:cNvSpPr/>
            <p:nvPr/>
          </p:nvSpPr>
          <p:spPr>
            <a:xfrm>
              <a:off x="8229600"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Cube 220"/>
            <p:cNvSpPr/>
            <p:nvPr/>
          </p:nvSpPr>
          <p:spPr>
            <a:xfrm>
              <a:off x="64076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ube 221"/>
            <p:cNvSpPr/>
            <p:nvPr/>
          </p:nvSpPr>
          <p:spPr>
            <a:xfrm>
              <a:off x="68648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73220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8229600"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64076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68648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73220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Cube 227"/>
            <p:cNvSpPr/>
            <p:nvPr/>
          </p:nvSpPr>
          <p:spPr>
            <a:xfrm>
              <a:off x="8229600"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Cube 228"/>
            <p:cNvSpPr/>
            <p:nvPr/>
          </p:nvSpPr>
          <p:spPr>
            <a:xfrm>
              <a:off x="7322004"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Cube 229"/>
            <p:cNvSpPr/>
            <p:nvPr/>
          </p:nvSpPr>
          <p:spPr>
            <a:xfrm>
              <a:off x="77724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Cube 230"/>
            <p:cNvSpPr/>
            <p:nvPr/>
          </p:nvSpPr>
          <p:spPr>
            <a:xfrm>
              <a:off x="82296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Cube 231"/>
            <p:cNvSpPr/>
            <p:nvPr/>
          </p:nvSpPr>
          <p:spPr>
            <a:xfrm>
              <a:off x="7322004"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Cube 232"/>
            <p:cNvSpPr/>
            <p:nvPr/>
          </p:nvSpPr>
          <p:spPr>
            <a:xfrm>
              <a:off x="77724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Cube 233"/>
            <p:cNvSpPr/>
            <p:nvPr/>
          </p:nvSpPr>
          <p:spPr>
            <a:xfrm>
              <a:off x="82296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5" name="Group 234"/>
          <p:cNvGrpSpPr/>
          <p:nvPr/>
        </p:nvGrpSpPr>
        <p:grpSpPr>
          <a:xfrm>
            <a:off x="6878045" y="4587211"/>
            <a:ext cx="1732555" cy="1737389"/>
            <a:chOff x="6407604" y="2011894"/>
            <a:chExt cx="2438400" cy="2445204"/>
          </a:xfrm>
          <a:solidFill>
            <a:schemeClr val="bg1"/>
          </a:solidFill>
        </p:grpSpPr>
        <p:sp>
          <p:nvSpPr>
            <p:cNvPr id="236" name="Cube 235"/>
            <p:cNvSpPr/>
            <p:nvPr/>
          </p:nvSpPr>
          <p:spPr>
            <a:xfrm>
              <a:off x="64076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Cube 236"/>
            <p:cNvSpPr/>
            <p:nvPr/>
          </p:nvSpPr>
          <p:spPr>
            <a:xfrm>
              <a:off x="7322004"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Cube 237"/>
            <p:cNvSpPr/>
            <p:nvPr/>
          </p:nvSpPr>
          <p:spPr>
            <a:xfrm>
              <a:off x="8229600" y="38406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Cube 238"/>
            <p:cNvSpPr/>
            <p:nvPr/>
          </p:nvSpPr>
          <p:spPr>
            <a:xfrm>
              <a:off x="64076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Cube 239"/>
            <p:cNvSpPr/>
            <p:nvPr/>
          </p:nvSpPr>
          <p:spPr>
            <a:xfrm>
              <a:off x="68648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Cube 240"/>
            <p:cNvSpPr/>
            <p:nvPr/>
          </p:nvSpPr>
          <p:spPr>
            <a:xfrm>
              <a:off x="7322004"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Cube 241"/>
            <p:cNvSpPr/>
            <p:nvPr/>
          </p:nvSpPr>
          <p:spPr>
            <a:xfrm>
              <a:off x="8229600" y="33834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Cube 242"/>
            <p:cNvSpPr/>
            <p:nvPr/>
          </p:nvSpPr>
          <p:spPr>
            <a:xfrm>
              <a:off x="64076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Cube 243"/>
            <p:cNvSpPr/>
            <p:nvPr/>
          </p:nvSpPr>
          <p:spPr>
            <a:xfrm>
              <a:off x="68648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Cube 244"/>
            <p:cNvSpPr/>
            <p:nvPr/>
          </p:nvSpPr>
          <p:spPr>
            <a:xfrm>
              <a:off x="7322004"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Cube 245"/>
            <p:cNvSpPr/>
            <p:nvPr/>
          </p:nvSpPr>
          <p:spPr>
            <a:xfrm>
              <a:off x="8229600" y="29262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Cube 246"/>
            <p:cNvSpPr/>
            <p:nvPr/>
          </p:nvSpPr>
          <p:spPr>
            <a:xfrm>
              <a:off x="7322004"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Cube 247"/>
            <p:cNvSpPr/>
            <p:nvPr/>
          </p:nvSpPr>
          <p:spPr>
            <a:xfrm>
              <a:off x="77724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Cube 248"/>
            <p:cNvSpPr/>
            <p:nvPr/>
          </p:nvSpPr>
          <p:spPr>
            <a:xfrm>
              <a:off x="8229600" y="24690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Cube 249"/>
            <p:cNvSpPr/>
            <p:nvPr/>
          </p:nvSpPr>
          <p:spPr>
            <a:xfrm>
              <a:off x="7322004"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Cube 250"/>
            <p:cNvSpPr/>
            <p:nvPr/>
          </p:nvSpPr>
          <p:spPr>
            <a:xfrm>
              <a:off x="77724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Cube 251"/>
            <p:cNvSpPr/>
            <p:nvPr/>
          </p:nvSpPr>
          <p:spPr>
            <a:xfrm>
              <a:off x="8229600" y="201189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2434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23"/>
                                        </p:tgtEl>
                                        <p:attrNameLst>
                                          <p:attrName>style.visibility</p:attrName>
                                        </p:attrNameLst>
                                      </p:cBhvr>
                                      <p:to>
                                        <p:strVal val="visible"/>
                                      </p:to>
                                    </p:set>
                                    <p:animEffect transition="in" filter="fade">
                                      <p:cBhvr>
                                        <p:cTn id="13" dur="500"/>
                                        <p:tgtEl>
                                          <p:spTgt spid="123"/>
                                        </p:tgtEl>
                                      </p:cBhvr>
                                    </p:animEffect>
                                  </p:childTnLst>
                                </p:cTn>
                              </p:par>
                              <p:par>
                                <p:cTn id="14" presetID="10" presetClass="entr" presetSubtype="0" fill="hold" nodeType="withEffect">
                                  <p:stCondLst>
                                    <p:cond delay="0"/>
                                  </p:stCondLst>
                                  <p:childTnLst>
                                    <p:set>
                                      <p:cBhvr>
                                        <p:cTn id="15" dur="1" fill="hold">
                                          <p:stCondLst>
                                            <p:cond delay="0"/>
                                          </p:stCondLst>
                                        </p:cTn>
                                        <p:tgtEl>
                                          <p:spTgt spid="152"/>
                                        </p:tgtEl>
                                        <p:attrNameLst>
                                          <p:attrName>style.visibility</p:attrName>
                                        </p:attrNameLst>
                                      </p:cBhvr>
                                      <p:to>
                                        <p:strVal val="visible"/>
                                      </p:to>
                                    </p:set>
                                    <p:animEffect transition="in" filter="fade">
                                      <p:cBhvr>
                                        <p:cTn id="16" dur="500"/>
                                        <p:tgtEl>
                                          <p:spTgt spid="152"/>
                                        </p:tgtEl>
                                      </p:cBhvr>
                                    </p:animEffect>
                                  </p:childTnLst>
                                </p:cTn>
                              </p:par>
                              <p:par>
                                <p:cTn id="17" presetID="10" presetClass="entr" presetSubtype="0" fill="hold" nodeType="withEffect">
                                  <p:stCondLst>
                                    <p:cond delay="0"/>
                                  </p:stCondLst>
                                  <p:childTnLst>
                                    <p:set>
                                      <p:cBhvr>
                                        <p:cTn id="18" dur="1" fill="hold">
                                          <p:stCondLst>
                                            <p:cond delay="0"/>
                                          </p:stCondLst>
                                        </p:cTn>
                                        <p:tgtEl>
                                          <p:spTgt spid="217"/>
                                        </p:tgtEl>
                                        <p:attrNameLst>
                                          <p:attrName>style.visibility</p:attrName>
                                        </p:attrNameLst>
                                      </p:cBhvr>
                                      <p:to>
                                        <p:strVal val="visible"/>
                                      </p:to>
                                    </p:set>
                                    <p:animEffect transition="in" filter="fade">
                                      <p:cBhvr>
                                        <p:cTn id="19" dur="500"/>
                                        <p:tgtEl>
                                          <p:spTgt spid="217"/>
                                        </p:tgtEl>
                                      </p:cBhvr>
                                    </p:animEffect>
                                  </p:childTnLst>
                                </p:cTn>
                              </p:par>
                              <p:par>
                                <p:cTn id="20" presetID="10" presetClass="entr" presetSubtype="0" fill="hold" nodeType="withEffect">
                                  <p:stCondLst>
                                    <p:cond delay="0"/>
                                  </p:stCondLst>
                                  <p:childTnLst>
                                    <p:set>
                                      <p:cBhvr>
                                        <p:cTn id="21" dur="1" fill="hold">
                                          <p:stCondLst>
                                            <p:cond delay="0"/>
                                          </p:stCondLst>
                                        </p:cTn>
                                        <p:tgtEl>
                                          <p:spTgt spid="235"/>
                                        </p:tgtEl>
                                        <p:attrNameLst>
                                          <p:attrName>style.visibility</p:attrName>
                                        </p:attrNameLst>
                                      </p:cBhvr>
                                      <p:to>
                                        <p:strVal val="visible"/>
                                      </p:to>
                                    </p:set>
                                    <p:animEffect transition="in" filter="fade">
                                      <p:cBhvr>
                                        <p:cTn id="22" dur="500"/>
                                        <p:tgtEl>
                                          <p:spTgt spid="23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 presetClass="exit" presetSubtype="0" fill="hold" grpId="1" nodeType="withEffect">
                                  <p:stCondLst>
                                    <p:cond delay="0"/>
                                  </p:stCondLst>
                                  <p:childTnLst>
                                    <p:set>
                                      <p:cBhvr>
                                        <p:cTn id="29" dur="1" fill="hold">
                                          <p:stCondLst>
                                            <p:cond delay="0"/>
                                          </p:stCondLst>
                                        </p:cTn>
                                        <p:tgtEl>
                                          <p:spTgt spid="103"/>
                                        </p:tgtEl>
                                        <p:attrNameLst>
                                          <p:attrName>style.visibility</p:attrName>
                                        </p:attrNameLst>
                                      </p:cBhvr>
                                      <p:to>
                                        <p:strVal val="hidden"/>
                                      </p:to>
                                    </p:se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24" grpId="0" animBg="1"/>
      <p:bldP spid="24" grpId="1" animBg="1"/>
      <p:bldP spid="103" grpId="0" animBg="1"/>
      <p:bldP spid="10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#18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Cube Conversations</a:t>
            </a:r>
          </a:p>
          <a:p>
            <a:r>
              <a:rPr lang="en-US" sz="2800" b="1" dirty="0" smtClean="0">
                <a:solidFill>
                  <a:schemeClr val="bg1"/>
                </a:solidFill>
              </a:rPr>
              <a:t>(These Cube Conversations do not appear anywhere else.)</a:t>
            </a:r>
            <a:endParaRPr lang="en-US" sz="2800" b="1" dirty="0">
              <a:solidFill>
                <a:schemeClr val="bg1"/>
              </a:solidFill>
            </a:endParaRPr>
          </a:p>
        </p:txBody>
      </p:sp>
    </p:spTree>
    <p:extLst>
      <p:ext uri="{BB962C8B-B14F-4D97-AF65-F5344CB8AC3E}">
        <p14:creationId xmlns:p14="http://schemas.microsoft.com/office/powerpoint/2010/main" val="846268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a:t>
            </a:r>
            <a:r>
              <a:rPr lang="en-US" sz="1200" b="1" dirty="0" err="1" smtClean="0">
                <a:solidFill>
                  <a:schemeClr val="tx2">
                    <a:lumMod val="60000"/>
                    <a:lumOff val="40000"/>
                  </a:schemeClr>
                </a:solidFill>
              </a:rPr>
              <a:t>Wyborney</a:t>
            </a:r>
            <a:endParaRPr lang="en-US" sz="1200" b="1" dirty="0">
              <a:solidFill>
                <a:schemeClr val="tx2">
                  <a:lumMod val="60000"/>
                  <a:lumOff val="40000"/>
                </a:schemeClr>
              </a:solidFill>
            </a:endParaRPr>
          </a:p>
        </p:txBody>
      </p:sp>
      <p:sp>
        <p:nvSpPr>
          <p:cNvPr id="10" name="TextBox 9"/>
          <p:cNvSpPr txBox="1"/>
          <p:nvPr/>
        </p:nvSpPr>
        <p:spPr>
          <a:xfrm>
            <a:off x="702149" y="0"/>
            <a:ext cx="7739746" cy="2308324"/>
          </a:xfrm>
          <a:prstGeom prst="rect">
            <a:avLst/>
          </a:prstGeom>
          <a:noFill/>
        </p:spPr>
        <p:txBody>
          <a:bodyPr wrap="none" rtlCol="0">
            <a:spAutoFit/>
          </a:bodyPr>
          <a:lstStyle/>
          <a:p>
            <a:pPr algn="ctr"/>
            <a:r>
              <a:rPr lang="en-US" sz="7200" b="1" dirty="0" smtClean="0">
                <a:solidFill>
                  <a:schemeClr val="tx2">
                    <a:lumMod val="60000"/>
                    <a:lumOff val="40000"/>
                  </a:schemeClr>
                </a:solidFill>
              </a:rPr>
              <a:t>Textured</a:t>
            </a:r>
          </a:p>
          <a:p>
            <a:pPr algn="ctr"/>
            <a:r>
              <a:rPr lang="en-US" sz="7200" b="1" dirty="0" smtClean="0">
                <a:solidFill>
                  <a:schemeClr val="tx2">
                    <a:lumMod val="60000"/>
                    <a:lumOff val="40000"/>
                  </a:schemeClr>
                </a:solidFill>
              </a:rPr>
              <a:t>Cube Conversations</a:t>
            </a:r>
            <a:endParaRPr lang="en-US" sz="7200" b="1" dirty="0">
              <a:solidFill>
                <a:schemeClr val="tx2">
                  <a:lumMod val="60000"/>
                  <a:lumOff val="40000"/>
                </a:schemeClr>
              </a:solidFill>
            </a:endParaRPr>
          </a:p>
        </p:txBody>
      </p:sp>
      <p:sp>
        <p:nvSpPr>
          <p:cNvPr id="5"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
        <p:nvSpPr>
          <p:cNvPr id="6" name="Rectangle 5"/>
          <p:cNvSpPr/>
          <p:nvPr/>
        </p:nvSpPr>
        <p:spPr>
          <a:xfrm>
            <a:off x="1524000" y="3024954"/>
            <a:ext cx="6400800" cy="1371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rPr>
              <a:t>Grade Levels 3 – 6</a:t>
            </a:r>
            <a:endParaRPr lang="en-US" sz="6000" b="1" dirty="0">
              <a:solidFill>
                <a:schemeClr val="tx1"/>
              </a:solidFill>
            </a:endParaRPr>
          </a:p>
        </p:txBody>
      </p:sp>
    </p:spTree>
    <p:extLst>
      <p:ext uri="{BB962C8B-B14F-4D97-AF65-F5344CB8AC3E}">
        <p14:creationId xmlns:p14="http://schemas.microsoft.com/office/powerpoint/2010/main" val="3082076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2" name="Rectangle 61"/>
          <p:cNvSpPr/>
          <p:nvPr/>
        </p:nvSpPr>
        <p:spPr>
          <a:xfrm>
            <a:off x="3544661" y="3591945"/>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32 unit cubes</a:t>
            </a:r>
            <a:endParaRPr lang="en-US" b="1" dirty="0">
              <a:solidFill>
                <a:schemeClr val="bg1"/>
              </a:solidFill>
            </a:endParaRPr>
          </a:p>
        </p:txBody>
      </p:sp>
      <p:sp>
        <p:nvSpPr>
          <p:cNvPr id="63" name="Rectangle 62"/>
          <p:cNvSpPr/>
          <p:nvPr/>
        </p:nvSpPr>
        <p:spPr>
          <a:xfrm>
            <a:off x="3544661" y="3581400"/>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Reveal</a:t>
            </a:r>
            <a:endParaRPr lang="en-US" b="1" dirty="0">
              <a:solidFill>
                <a:schemeClr val="bg1"/>
              </a:solidFill>
            </a:endParaRPr>
          </a:p>
        </p:txBody>
      </p:sp>
      <p:sp>
        <p:nvSpPr>
          <p:cNvPr id="135" name="TextBox 134"/>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36" name="TextBox 135"/>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4" name="Rectangle 3"/>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many unit cubes make up this structure?  Explain how you know.</a:t>
            </a:r>
          </a:p>
        </p:txBody>
      </p:sp>
      <p:sp>
        <p:nvSpPr>
          <p:cNvPr id="102" name="Rectangle 101"/>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else can you think about this structure?  Is there another way to see it?</a:t>
            </a:r>
          </a:p>
        </p:txBody>
      </p:sp>
      <p:sp>
        <p:nvSpPr>
          <p:cNvPr id="103" name="Rectangle 102"/>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Are there even more ways you can picture or think about this structure?</a:t>
            </a:r>
          </a:p>
        </p:txBody>
      </p:sp>
      <p:sp>
        <p:nvSpPr>
          <p:cNvPr id="104" name="Rectangle 103"/>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You may have seen some groups like these:</a:t>
            </a:r>
          </a:p>
        </p:txBody>
      </p:sp>
      <p:sp>
        <p:nvSpPr>
          <p:cNvPr id="105" name="Rectangle 104"/>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It’s time to reveal the answer.  Let’s find out the total number of unit cubes. </a:t>
            </a:r>
          </a:p>
        </p:txBody>
      </p:sp>
      <p:grpSp>
        <p:nvGrpSpPr>
          <p:cNvPr id="110" name="Group 109"/>
          <p:cNvGrpSpPr/>
          <p:nvPr/>
        </p:nvGrpSpPr>
        <p:grpSpPr>
          <a:xfrm>
            <a:off x="3276600" y="519792"/>
            <a:ext cx="2590800" cy="2604408"/>
            <a:chOff x="2138982" y="2011679"/>
            <a:chExt cx="2590800" cy="2604408"/>
          </a:xfrm>
        </p:grpSpPr>
        <p:sp>
          <p:nvSpPr>
            <p:cNvPr id="111" name="Cube 110"/>
            <p:cNvSpPr/>
            <p:nvPr/>
          </p:nvSpPr>
          <p:spPr>
            <a:xfrm>
              <a:off x="22913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27485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32057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3656178"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4113378"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22913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27485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36561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41133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2291382" y="29260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4113378" y="29260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22913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27485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36561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ube 136"/>
            <p:cNvSpPr/>
            <p:nvPr/>
          </p:nvSpPr>
          <p:spPr>
            <a:xfrm>
              <a:off x="41133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Cube 137"/>
            <p:cNvSpPr/>
            <p:nvPr/>
          </p:nvSpPr>
          <p:spPr>
            <a:xfrm>
              <a:off x="22913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Cube 138"/>
            <p:cNvSpPr/>
            <p:nvPr/>
          </p:nvSpPr>
          <p:spPr>
            <a:xfrm>
              <a:off x="27485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Cube 139"/>
            <p:cNvSpPr/>
            <p:nvPr/>
          </p:nvSpPr>
          <p:spPr>
            <a:xfrm>
              <a:off x="32057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Cube 140"/>
            <p:cNvSpPr/>
            <p:nvPr/>
          </p:nvSpPr>
          <p:spPr>
            <a:xfrm>
              <a:off x="3656178"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4113378"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2138982"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2596182"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3503778"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3960978"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2138982" y="35424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3960978" y="35424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2138982" y="26280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3960978" y="26280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2138982"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Cube 151"/>
            <p:cNvSpPr/>
            <p:nvPr/>
          </p:nvSpPr>
          <p:spPr>
            <a:xfrm>
              <a:off x="2596182"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3503778"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3960978"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3276600" y="519792"/>
            <a:ext cx="2590800" cy="2604408"/>
            <a:chOff x="2138982" y="2011679"/>
            <a:chExt cx="2590800" cy="2604408"/>
          </a:xfrm>
        </p:grpSpPr>
        <p:sp>
          <p:nvSpPr>
            <p:cNvPr id="156" name="Cube 155"/>
            <p:cNvSpPr/>
            <p:nvPr/>
          </p:nvSpPr>
          <p:spPr>
            <a:xfrm>
              <a:off x="22913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27485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32057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3656178"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Cube 159"/>
            <p:cNvSpPr/>
            <p:nvPr/>
          </p:nvSpPr>
          <p:spPr>
            <a:xfrm>
              <a:off x="4113378"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Cube 160"/>
            <p:cNvSpPr/>
            <p:nvPr/>
          </p:nvSpPr>
          <p:spPr>
            <a:xfrm>
              <a:off x="22913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ube 161"/>
            <p:cNvSpPr/>
            <p:nvPr/>
          </p:nvSpPr>
          <p:spPr>
            <a:xfrm>
              <a:off x="27485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Cube 162"/>
            <p:cNvSpPr/>
            <p:nvPr/>
          </p:nvSpPr>
          <p:spPr>
            <a:xfrm>
              <a:off x="36561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Cube 163"/>
            <p:cNvSpPr/>
            <p:nvPr/>
          </p:nvSpPr>
          <p:spPr>
            <a:xfrm>
              <a:off x="41133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Cube 164"/>
            <p:cNvSpPr/>
            <p:nvPr/>
          </p:nvSpPr>
          <p:spPr>
            <a:xfrm>
              <a:off x="2291382" y="29260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Cube 165"/>
            <p:cNvSpPr/>
            <p:nvPr/>
          </p:nvSpPr>
          <p:spPr>
            <a:xfrm>
              <a:off x="4113378" y="29260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Cube 166"/>
            <p:cNvSpPr/>
            <p:nvPr/>
          </p:nvSpPr>
          <p:spPr>
            <a:xfrm>
              <a:off x="22913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Cube 167"/>
            <p:cNvSpPr/>
            <p:nvPr/>
          </p:nvSpPr>
          <p:spPr>
            <a:xfrm>
              <a:off x="27485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ube 168"/>
            <p:cNvSpPr/>
            <p:nvPr/>
          </p:nvSpPr>
          <p:spPr>
            <a:xfrm>
              <a:off x="36561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Cube 169"/>
            <p:cNvSpPr/>
            <p:nvPr/>
          </p:nvSpPr>
          <p:spPr>
            <a:xfrm>
              <a:off x="41133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Cube 170"/>
            <p:cNvSpPr/>
            <p:nvPr/>
          </p:nvSpPr>
          <p:spPr>
            <a:xfrm>
              <a:off x="22913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Cube 171"/>
            <p:cNvSpPr/>
            <p:nvPr/>
          </p:nvSpPr>
          <p:spPr>
            <a:xfrm>
              <a:off x="27485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Cube 172"/>
            <p:cNvSpPr/>
            <p:nvPr/>
          </p:nvSpPr>
          <p:spPr>
            <a:xfrm>
              <a:off x="32057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Cube 173"/>
            <p:cNvSpPr/>
            <p:nvPr/>
          </p:nvSpPr>
          <p:spPr>
            <a:xfrm>
              <a:off x="3656178"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Cube 174"/>
            <p:cNvSpPr/>
            <p:nvPr/>
          </p:nvSpPr>
          <p:spPr>
            <a:xfrm>
              <a:off x="4113378"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Cube 175"/>
            <p:cNvSpPr/>
            <p:nvPr/>
          </p:nvSpPr>
          <p:spPr>
            <a:xfrm>
              <a:off x="2138982"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Cube 176"/>
            <p:cNvSpPr/>
            <p:nvPr/>
          </p:nvSpPr>
          <p:spPr>
            <a:xfrm>
              <a:off x="2596182"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Cube 177"/>
            <p:cNvSpPr/>
            <p:nvPr/>
          </p:nvSpPr>
          <p:spPr>
            <a:xfrm>
              <a:off x="3503778"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Cube 178"/>
            <p:cNvSpPr/>
            <p:nvPr/>
          </p:nvSpPr>
          <p:spPr>
            <a:xfrm>
              <a:off x="3960978"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Cube 179"/>
            <p:cNvSpPr/>
            <p:nvPr/>
          </p:nvSpPr>
          <p:spPr>
            <a:xfrm>
              <a:off x="2138982" y="35424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Cube 180"/>
            <p:cNvSpPr/>
            <p:nvPr/>
          </p:nvSpPr>
          <p:spPr>
            <a:xfrm>
              <a:off x="3960978" y="35424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Cube 181"/>
            <p:cNvSpPr/>
            <p:nvPr/>
          </p:nvSpPr>
          <p:spPr>
            <a:xfrm>
              <a:off x="2138982" y="26280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Cube 182"/>
            <p:cNvSpPr/>
            <p:nvPr/>
          </p:nvSpPr>
          <p:spPr>
            <a:xfrm>
              <a:off x="3960978" y="26280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Cube 183"/>
            <p:cNvSpPr/>
            <p:nvPr/>
          </p:nvSpPr>
          <p:spPr>
            <a:xfrm>
              <a:off x="2138982"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Cube 184"/>
            <p:cNvSpPr/>
            <p:nvPr/>
          </p:nvSpPr>
          <p:spPr>
            <a:xfrm>
              <a:off x="2596182"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ube 185"/>
            <p:cNvSpPr/>
            <p:nvPr/>
          </p:nvSpPr>
          <p:spPr>
            <a:xfrm>
              <a:off x="3503778"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Cube 186"/>
            <p:cNvSpPr/>
            <p:nvPr/>
          </p:nvSpPr>
          <p:spPr>
            <a:xfrm>
              <a:off x="3960978"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8" name="Group 187"/>
          <p:cNvGrpSpPr/>
          <p:nvPr/>
        </p:nvGrpSpPr>
        <p:grpSpPr>
          <a:xfrm>
            <a:off x="3276600" y="519792"/>
            <a:ext cx="2590800" cy="2604408"/>
            <a:chOff x="2138982" y="2011679"/>
            <a:chExt cx="2590800" cy="2604408"/>
          </a:xfrm>
        </p:grpSpPr>
        <p:sp>
          <p:nvSpPr>
            <p:cNvPr id="189" name="Cube 188"/>
            <p:cNvSpPr/>
            <p:nvPr/>
          </p:nvSpPr>
          <p:spPr>
            <a:xfrm>
              <a:off x="22913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Cube 189"/>
            <p:cNvSpPr/>
            <p:nvPr/>
          </p:nvSpPr>
          <p:spPr>
            <a:xfrm>
              <a:off x="27485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Cube 190"/>
            <p:cNvSpPr/>
            <p:nvPr/>
          </p:nvSpPr>
          <p:spPr>
            <a:xfrm>
              <a:off x="3205782" y="38404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Cube 191"/>
            <p:cNvSpPr/>
            <p:nvPr/>
          </p:nvSpPr>
          <p:spPr>
            <a:xfrm>
              <a:off x="3656178"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Cube 192"/>
            <p:cNvSpPr/>
            <p:nvPr/>
          </p:nvSpPr>
          <p:spPr>
            <a:xfrm>
              <a:off x="4113378" y="38404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Cube 193"/>
            <p:cNvSpPr/>
            <p:nvPr/>
          </p:nvSpPr>
          <p:spPr>
            <a:xfrm>
              <a:off x="22913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Cube 194"/>
            <p:cNvSpPr/>
            <p:nvPr/>
          </p:nvSpPr>
          <p:spPr>
            <a:xfrm>
              <a:off x="27485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Cube 195"/>
            <p:cNvSpPr/>
            <p:nvPr/>
          </p:nvSpPr>
          <p:spPr>
            <a:xfrm>
              <a:off x="36561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Cube 196"/>
            <p:cNvSpPr/>
            <p:nvPr/>
          </p:nvSpPr>
          <p:spPr>
            <a:xfrm>
              <a:off x="41133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Cube 197"/>
            <p:cNvSpPr/>
            <p:nvPr/>
          </p:nvSpPr>
          <p:spPr>
            <a:xfrm>
              <a:off x="2291382" y="29260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Cube 198"/>
            <p:cNvSpPr/>
            <p:nvPr/>
          </p:nvSpPr>
          <p:spPr>
            <a:xfrm>
              <a:off x="4113378" y="2926079"/>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Cube 199"/>
            <p:cNvSpPr/>
            <p:nvPr/>
          </p:nvSpPr>
          <p:spPr>
            <a:xfrm>
              <a:off x="22913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Cube 200"/>
            <p:cNvSpPr/>
            <p:nvPr/>
          </p:nvSpPr>
          <p:spPr>
            <a:xfrm>
              <a:off x="27485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Cube 201"/>
            <p:cNvSpPr/>
            <p:nvPr/>
          </p:nvSpPr>
          <p:spPr>
            <a:xfrm>
              <a:off x="36561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Cube 202"/>
            <p:cNvSpPr/>
            <p:nvPr/>
          </p:nvSpPr>
          <p:spPr>
            <a:xfrm>
              <a:off x="41133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Cube 203"/>
            <p:cNvSpPr/>
            <p:nvPr/>
          </p:nvSpPr>
          <p:spPr>
            <a:xfrm>
              <a:off x="2291382" y="20116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Cube 204"/>
            <p:cNvSpPr/>
            <p:nvPr/>
          </p:nvSpPr>
          <p:spPr>
            <a:xfrm>
              <a:off x="2748582" y="20116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Cube 205"/>
            <p:cNvSpPr/>
            <p:nvPr/>
          </p:nvSpPr>
          <p:spPr>
            <a:xfrm>
              <a:off x="3205782" y="20116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Cube 206"/>
            <p:cNvSpPr/>
            <p:nvPr/>
          </p:nvSpPr>
          <p:spPr>
            <a:xfrm>
              <a:off x="3656178" y="20116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be 207"/>
            <p:cNvSpPr/>
            <p:nvPr/>
          </p:nvSpPr>
          <p:spPr>
            <a:xfrm>
              <a:off x="4113378" y="20116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Cube 208"/>
            <p:cNvSpPr/>
            <p:nvPr/>
          </p:nvSpPr>
          <p:spPr>
            <a:xfrm>
              <a:off x="2138982"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Cube 209"/>
            <p:cNvSpPr/>
            <p:nvPr/>
          </p:nvSpPr>
          <p:spPr>
            <a:xfrm>
              <a:off x="2596182"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3503778"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3960978" y="39996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2138982" y="35424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Cube 213"/>
            <p:cNvSpPr/>
            <p:nvPr/>
          </p:nvSpPr>
          <p:spPr>
            <a:xfrm>
              <a:off x="3960978" y="35424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2138982" y="26280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Cube 215"/>
            <p:cNvSpPr/>
            <p:nvPr/>
          </p:nvSpPr>
          <p:spPr>
            <a:xfrm>
              <a:off x="3960978" y="26280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ube 216"/>
            <p:cNvSpPr/>
            <p:nvPr/>
          </p:nvSpPr>
          <p:spPr>
            <a:xfrm>
              <a:off x="2138982"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ube 217"/>
            <p:cNvSpPr/>
            <p:nvPr/>
          </p:nvSpPr>
          <p:spPr>
            <a:xfrm>
              <a:off x="2596182"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Cube 218"/>
            <p:cNvSpPr/>
            <p:nvPr/>
          </p:nvSpPr>
          <p:spPr>
            <a:xfrm>
              <a:off x="3503778"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ube 219"/>
            <p:cNvSpPr/>
            <p:nvPr/>
          </p:nvSpPr>
          <p:spPr>
            <a:xfrm>
              <a:off x="3960978" y="2170883"/>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1" name="Group 220"/>
          <p:cNvGrpSpPr/>
          <p:nvPr/>
        </p:nvGrpSpPr>
        <p:grpSpPr>
          <a:xfrm>
            <a:off x="3276600" y="519792"/>
            <a:ext cx="2590800" cy="2604408"/>
            <a:chOff x="2138982" y="2011679"/>
            <a:chExt cx="2590800" cy="2604408"/>
          </a:xfrm>
        </p:grpSpPr>
        <p:sp>
          <p:nvSpPr>
            <p:cNvPr id="222" name="Cube 221"/>
            <p:cNvSpPr/>
            <p:nvPr/>
          </p:nvSpPr>
          <p:spPr>
            <a:xfrm>
              <a:off x="22913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2748582"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3205782" y="38404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3656178"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4113378" y="38404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22913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Cube 227"/>
            <p:cNvSpPr/>
            <p:nvPr/>
          </p:nvSpPr>
          <p:spPr>
            <a:xfrm>
              <a:off x="2748582"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Cube 228"/>
            <p:cNvSpPr/>
            <p:nvPr/>
          </p:nvSpPr>
          <p:spPr>
            <a:xfrm>
              <a:off x="36561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Cube 229"/>
            <p:cNvSpPr/>
            <p:nvPr/>
          </p:nvSpPr>
          <p:spPr>
            <a:xfrm>
              <a:off x="4113378" y="33832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Cube 230"/>
            <p:cNvSpPr/>
            <p:nvPr/>
          </p:nvSpPr>
          <p:spPr>
            <a:xfrm>
              <a:off x="2291382" y="29260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Cube 231"/>
            <p:cNvSpPr/>
            <p:nvPr/>
          </p:nvSpPr>
          <p:spPr>
            <a:xfrm>
              <a:off x="4113378" y="29260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Cube 232"/>
            <p:cNvSpPr/>
            <p:nvPr/>
          </p:nvSpPr>
          <p:spPr>
            <a:xfrm>
              <a:off x="22913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Cube 233"/>
            <p:cNvSpPr/>
            <p:nvPr/>
          </p:nvSpPr>
          <p:spPr>
            <a:xfrm>
              <a:off x="2748582"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Cube 234"/>
            <p:cNvSpPr/>
            <p:nvPr/>
          </p:nvSpPr>
          <p:spPr>
            <a:xfrm>
              <a:off x="36561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Cube 235"/>
            <p:cNvSpPr/>
            <p:nvPr/>
          </p:nvSpPr>
          <p:spPr>
            <a:xfrm>
              <a:off x="4113378" y="24688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Cube 236"/>
            <p:cNvSpPr/>
            <p:nvPr/>
          </p:nvSpPr>
          <p:spPr>
            <a:xfrm>
              <a:off x="22913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Cube 237"/>
            <p:cNvSpPr/>
            <p:nvPr/>
          </p:nvSpPr>
          <p:spPr>
            <a:xfrm>
              <a:off x="2748582"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Cube 238"/>
            <p:cNvSpPr/>
            <p:nvPr/>
          </p:nvSpPr>
          <p:spPr>
            <a:xfrm>
              <a:off x="3205782" y="2011679"/>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Cube 239"/>
            <p:cNvSpPr/>
            <p:nvPr/>
          </p:nvSpPr>
          <p:spPr>
            <a:xfrm>
              <a:off x="3656178"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Cube 240"/>
            <p:cNvSpPr/>
            <p:nvPr/>
          </p:nvSpPr>
          <p:spPr>
            <a:xfrm>
              <a:off x="4113378" y="2011679"/>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Cube 241"/>
            <p:cNvSpPr/>
            <p:nvPr/>
          </p:nvSpPr>
          <p:spPr>
            <a:xfrm>
              <a:off x="2138982"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Cube 242"/>
            <p:cNvSpPr/>
            <p:nvPr/>
          </p:nvSpPr>
          <p:spPr>
            <a:xfrm>
              <a:off x="2596182"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Cube 243"/>
            <p:cNvSpPr/>
            <p:nvPr/>
          </p:nvSpPr>
          <p:spPr>
            <a:xfrm>
              <a:off x="3503778"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Cube 244"/>
            <p:cNvSpPr/>
            <p:nvPr/>
          </p:nvSpPr>
          <p:spPr>
            <a:xfrm>
              <a:off x="3960978" y="39996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Cube 245"/>
            <p:cNvSpPr/>
            <p:nvPr/>
          </p:nvSpPr>
          <p:spPr>
            <a:xfrm>
              <a:off x="2138982" y="35424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Cube 246"/>
            <p:cNvSpPr/>
            <p:nvPr/>
          </p:nvSpPr>
          <p:spPr>
            <a:xfrm>
              <a:off x="3960978" y="35424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Cube 247"/>
            <p:cNvSpPr/>
            <p:nvPr/>
          </p:nvSpPr>
          <p:spPr>
            <a:xfrm>
              <a:off x="2138982" y="26280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Cube 248"/>
            <p:cNvSpPr/>
            <p:nvPr/>
          </p:nvSpPr>
          <p:spPr>
            <a:xfrm>
              <a:off x="3960978" y="26280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Cube 249"/>
            <p:cNvSpPr/>
            <p:nvPr/>
          </p:nvSpPr>
          <p:spPr>
            <a:xfrm>
              <a:off x="2138982"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Cube 250"/>
            <p:cNvSpPr/>
            <p:nvPr/>
          </p:nvSpPr>
          <p:spPr>
            <a:xfrm>
              <a:off x="2596182"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Cube 251"/>
            <p:cNvSpPr/>
            <p:nvPr/>
          </p:nvSpPr>
          <p:spPr>
            <a:xfrm>
              <a:off x="3503778"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Cube 252"/>
            <p:cNvSpPr/>
            <p:nvPr/>
          </p:nvSpPr>
          <p:spPr>
            <a:xfrm>
              <a:off x="3960978" y="2170883"/>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890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5"/>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155"/>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8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2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63"/>
                                        </p:tgtEl>
                                        <p:attrNameLst>
                                          <p:attrName>style.visibility</p:attrName>
                                        </p:attrNameLst>
                                      </p:cBhvr>
                                      <p:to>
                                        <p:strVal val="hidden"/>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3" grpId="1" animBg="1"/>
      <p:bldP spid="4" grpId="0" animBg="1"/>
      <p:bldP spid="102" grpId="0" animBg="1"/>
      <p:bldP spid="103" grpId="0" animBg="1"/>
      <p:bldP spid="104" grpId="0" animBg="1"/>
      <p:bldP spid="10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 name="Rectangle 162"/>
          <p:cNvSpPr/>
          <p:nvPr/>
        </p:nvSpPr>
        <p:spPr>
          <a:xfrm>
            <a:off x="3544661" y="3581400"/>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26 unit cubes</a:t>
            </a:r>
            <a:endParaRPr lang="en-US" b="1" dirty="0">
              <a:solidFill>
                <a:schemeClr val="bg1"/>
              </a:solidFill>
            </a:endParaRPr>
          </a:p>
        </p:txBody>
      </p:sp>
      <p:sp>
        <p:nvSpPr>
          <p:cNvPr id="164" name="Rectangle 163"/>
          <p:cNvSpPr/>
          <p:nvPr/>
        </p:nvSpPr>
        <p:spPr>
          <a:xfrm>
            <a:off x="3544661" y="3581400"/>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Reveal</a:t>
            </a:r>
            <a:endParaRPr lang="en-US" b="1" dirty="0">
              <a:solidFill>
                <a:schemeClr val="bg1"/>
              </a:solidFill>
            </a:endParaRPr>
          </a:p>
        </p:txBody>
      </p:sp>
      <p:sp>
        <p:nvSpPr>
          <p:cNvPr id="166" name="TextBox 165"/>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67" name="TextBox 166"/>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103" name="Rectangle 102"/>
          <p:cNvSpPr/>
          <p:nvPr/>
        </p:nvSpPr>
        <p:spPr>
          <a:xfrm>
            <a:off x="228600" y="275360"/>
            <a:ext cx="2362200" cy="11640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Before we see the answer, describe several  different ways you can see this structure.</a:t>
            </a:r>
          </a:p>
        </p:txBody>
      </p:sp>
      <p:grpSp>
        <p:nvGrpSpPr>
          <p:cNvPr id="104" name="Group 103"/>
          <p:cNvGrpSpPr/>
          <p:nvPr/>
        </p:nvGrpSpPr>
        <p:grpSpPr>
          <a:xfrm>
            <a:off x="3276600" y="519792"/>
            <a:ext cx="2590800" cy="2604408"/>
            <a:chOff x="228600" y="1966527"/>
            <a:chExt cx="2590800" cy="2604408"/>
          </a:xfrm>
        </p:grpSpPr>
        <p:sp>
          <p:nvSpPr>
            <p:cNvPr id="106" name="Cube 105"/>
            <p:cNvSpPr/>
            <p:nvPr/>
          </p:nvSpPr>
          <p:spPr>
            <a:xfrm>
              <a:off x="1295400" y="37953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Cube 106"/>
            <p:cNvSpPr/>
            <p:nvPr/>
          </p:nvSpPr>
          <p:spPr>
            <a:xfrm>
              <a:off x="381000" y="33381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ube 107"/>
            <p:cNvSpPr/>
            <p:nvPr/>
          </p:nvSpPr>
          <p:spPr>
            <a:xfrm>
              <a:off x="838200" y="33381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1295400" y="33381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1745796" y="33381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2202996" y="33381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381000" y="28809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838200" y="28809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1295400" y="28809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1745796" y="28809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2202996" y="28809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381000" y="24237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838200" y="24237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1295400" y="24237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1745796" y="24237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2202996" y="24237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1295400" y="1966527"/>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1143000" y="39545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1143000" y="34973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228600" y="30401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685800" y="30401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1143000" y="30401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1593396" y="30401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2050596" y="30401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1143000" y="25829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1143000" y="212573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457200" y="4529662"/>
            <a:ext cx="1785560" cy="1794938"/>
            <a:chOff x="228600" y="1966527"/>
            <a:chExt cx="2590800" cy="2604408"/>
          </a:xfrm>
          <a:solidFill>
            <a:schemeClr val="bg1"/>
          </a:solidFill>
        </p:grpSpPr>
        <p:sp>
          <p:nvSpPr>
            <p:cNvPr id="144" name="Cube 143"/>
            <p:cNvSpPr/>
            <p:nvPr/>
          </p:nvSpPr>
          <p:spPr>
            <a:xfrm>
              <a:off x="1295400" y="37953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3810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8382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12954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17457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22029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3810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8382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Cube 151"/>
            <p:cNvSpPr/>
            <p:nvPr/>
          </p:nvSpPr>
          <p:spPr>
            <a:xfrm>
              <a:off x="12954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17457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22029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Cube 154"/>
            <p:cNvSpPr/>
            <p:nvPr/>
          </p:nvSpPr>
          <p:spPr>
            <a:xfrm>
              <a:off x="3810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Cube 155"/>
            <p:cNvSpPr/>
            <p:nvPr/>
          </p:nvSpPr>
          <p:spPr>
            <a:xfrm>
              <a:off x="8382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12954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17457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22029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Cube 159"/>
            <p:cNvSpPr/>
            <p:nvPr/>
          </p:nvSpPr>
          <p:spPr>
            <a:xfrm>
              <a:off x="1295400" y="19665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Cube 160"/>
            <p:cNvSpPr/>
            <p:nvPr/>
          </p:nvSpPr>
          <p:spPr>
            <a:xfrm>
              <a:off x="1143000" y="39545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ube 161"/>
            <p:cNvSpPr/>
            <p:nvPr/>
          </p:nvSpPr>
          <p:spPr>
            <a:xfrm>
              <a:off x="1143000" y="34973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Cube 164"/>
            <p:cNvSpPr/>
            <p:nvPr/>
          </p:nvSpPr>
          <p:spPr>
            <a:xfrm>
              <a:off x="2286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6858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11430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15933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Cube 213"/>
            <p:cNvSpPr/>
            <p:nvPr/>
          </p:nvSpPr>
          <p:spPr>
            <a:xfrm>
              <a:off x="20505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1143000" y="25829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Cube 215"/>
            <p:cNvSpPr/>
            <p:nvPr/>
          </p:nvSpPr>
          <p:spPr>
            <a:xfrm>
              <a:off x="1143000" y="21257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243"/>
          <p:cNvGrpSpPr/>
          <p:nvPr/>
        </p:nvGrpSpPr>
        <p:grpSpPr>
          <a:xfrm>
            <a:off x="2590800" y="4529662"/>
            <a:ext cx="1785560" cy="1794938"/>
            <a:chOff x="228600" y="1966527"/>
            <a:chExt cx="2590800" cy="2604408"/>
          </a:xfrm>
          <a:solidFill>
            <a:schemeClr val="bg1"/>
          </a:solidFill>
        </p:grpSpPr>
        <p:sp>
          <p:nvSpPr>
            <p:cNvPr id="245" name="Cube 244"/>
            <p:cNvSpPr/>
            <p:nvPr/>
          </p:nvSpPr>
          <p:spPr>
            <a:xfrm>
              <a:off x="1295400" y="37953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Cube 245"/>
            <p:cNvSpPr/>
            <p:nvPr/>
          </p:nvSpPr>
          <p:spPr>
            <a:xfrm>
              <a:off x="3810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Cube 246"/>
            <p:cNvSpPr/>
            <p:nvPr/>
          </p:nvSpPr>
          <p:spPr>
            <a:xfrm>
              <a:off x="8382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Cube 247"/>
            <p:cNvSpPr/>
            <p:nvPr/>
          </p:nvSpPr>
          <p:spPr>
            <a:xfrm>
              <a:off x="12954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Cube 248"/>
            <p:cNvSpPr/>
            <p:nvPr/>
          </p:nvSpPr>
          <p:spPr>
            <a:xfrm>
              <a:off x="17457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Cube 249"/>
            <p:cNvSpPr/>
            <p:nvPr/>
          </p:nvSpPr>
          <p:spPr>
            <a:xfrm>
              <a:off x="22029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Cube 250"/>
            <p:cNvSpPr/>
            <p:nvPr/>
          </p:nvSpPr>
          <p:spPr>
            <a:xfrm>
              <a:off x="3810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Cube 251"/>
            <p:cNvSpPr/>
            <p:nvPr/>
          </p:nvSpPr>
          <p:spPr>
            <a:xfrm>
              <a:off x="8382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Cube 252"/>
            <p:cNvSpPr/>
            <p:nvPr/>
          </p:nvSpPr>
          <p:spPr>
            <a:xfrm>
              <a:off x="12954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Cube 253"/>
            <p:cNvSpPr/>
            <p:nvPr/>
          </p:nvSpPr>
          <p:spPr>
            <a:xfrm>
              <a:off x="17457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Cube 254"/>
            <p:cNvSpPr/>
            <p:nvPr/>
          </p:nvSpPr>
          <p:spPr>
            <a:xfrm>
              <a:off x="22029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Cube 255"/>
            <p:cNvSpPr/>
            <p:nvPr/>
          </p:nvSpPr>
          <p:spPr>
            <a:xfrm>
              <a:off x="3810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Cube 256"/>
            <p:cNvSpPr/>
            <p:nvPr/>
          </p:nvSpPr>
          <p:spPr>
            <a:xfrm>
              <a:off x="8382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Cube 257"/>
            <p:cNvSpPr/>
            <p:nvPr/>
          </p:nvSpPr>
          <p:spPr>
            <a:xfrm>
              <a:off x="12954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Cube 258"/>
            <p:cNvSpPr/>
            <p:nvPr/>
          </p:nvSpPr>
          <p:spPr>
            <a:xfrm>
              <a:off x="17457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Cube 259"/>
            <p:cNvSpPr/>
            <p:nvPr/>
          </p:nvSpPr>
          <p:spPr>
            <a:xfrm>
              <a:off x="22029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Cube 260"/>
            <p:cNvSpPr/>
            <p:nvPr/>
          </p:nvSpPr>
          <p:spPr>
            <a:xfrm>
              <a:off x="1295400" y="19665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Cube 261"/>
            <p:cNvSpPr/>
            <p:nvPr/>
          </p:nvSpPr>
          <p:spPr>
            <a:xfrm>
              <a:off x="1143000" y="39545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Cube 262"/>
            <p:cNvSpPr/>
            <p:nvPr/>
          </p:nvSpPr>
          <p:spPr>
            <a:xfrm>
              <a:off x="1143000" y="34973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Cube 263"/>
            <p:cNvSpPr/>
            <p:nvPr/>
          </p:nvSpPr>
          <p:spPr>
            <a:xfrm>
              <a:off x="2286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Cube 264"/>
            <p:cNvSpPr/>
            <p:nvPr/>
          </p:nvSpPr>
          <p:spPr>
            <a:xfrm>
              <a:off x="6858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Cube 265"/>
            <p:cNvSpPr/>
            <p:nvPr/>
          </p:nvSpPr>
          <p:spPr>
            <a:xfrm>
              <a:off x="11430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Cube 266"/>
            <p:cNvSpPr/>
            <p:nvPr/>
          </p:nvSpPr>
          <p:spPr>
            <a:xfrm>
              <a:off x="15933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Cube 267"/>
            <p:cNvSpPr/>
            <p:nvPr/>
          </p:nvSpPr>
          <p:spPr>
            <a:xfrm>
              <a:off x="20505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Cube 268"/>
            <p:cNvSpPr/>
            <p:nvPr/>
          </p:nvSpPr>
          <p:spPr>
            <a:xfrm>
              <a:off x="1143000" y="25829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Cube 269"/>
            <p:cNvSpPr/>
            <p:nvPr/>
          </p:nvSpPr>
          <p:spPr>
            <a:xfrm>
              <a:off x="1143000" y="21257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1" name="Group 270"/>
          <p:cNvGrpSpPr/>
          <p:nvPr/>
        </p:nvGrpSpPr>
        <p:grpSpPr>
          <a:xfrm>
            <a:off x="4724400" y="4529662"/>
            <a:ext cx="1785560" cy="1794938"/>
            <a:chOff x="228600" y="1966527"/>
            <a:chExt cx="2590800" cy="2604408"/>
          </a:xfrm>
          <a:solidFill>
            <a:schemeClr val="bg1"/>
          </a:solidFill>
        </p:grpSpPr>
        <p:sp>
          <p:nvSpPr>
            <p:cNvPr id="272" name="Cube 271"/>
            <p:cNvSpPr/>
            <p:nvPr/>
          </p:nvSpPr>
          <p:spPr>
            <a:xfrm>
              <a:off x="1295400" y="37953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Cube 272"/>
            <p:cNvSpPr/>
            <p:nvPr/>
          </p:nvSpPr>
          <p:spPr>
            <a:xfrm>
              <a:off x="3810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Cube 273"/>
            <p:cNvSpPr/>
            <p:nvPr/>
          </p:nvSpPr>
          <p:spPr>
            <a:xfrm>
              <a:off x="8382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Cube 274"/>
            <p:cNvSpPr/>
            <p:nvPr/>
          </p:nvSpPr>
          <p:spPr>
            <a:xfrm>
              <a:off x="12954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Cube 275"/>
            <p:cNvSpPr/>
            <p:nvPr/>
          </p:nvSpPr>
          <p:spPr>
            <a:xfrm>
              <a:off x="17457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Cube 276"/>
            <p:cNvSpPr/>
            <p:nvPr/>
          </p:nvSpPr>
          <p:spPr>
            <a:xfrm>
              <a:off x="22029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Cube 277"/>
            <p:cNvSpPr/>
            <p:nvPr/>
          </p:nvSpPr>
          <p:spPr>
            <a:xfrm>
              <a:off x="3810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Cube 278"/>
            <p:cNvSpPr/>
            <p:nvPr/>
          </p:nvSpPr>
          <p:spPr>
            <a:xfrm>
              <a:off x="8382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Cube 279"/>
            <p:cNvSpPr/>
            <p:nvPr/>
          </p:nvSpPr>
          <p:spPr>
            <a:xfrm>
              <a:off x="12954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Cube 280"/>
            <p:cNvSpPr/>
            <p:nvPr/>
          </p:nvSpPr>
          <p:spPr>
            <a:xfrm>
              <a:off x="17457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Cube 281"/>
            <p:cNvSpPr/>
            <p:nvPr/>
          </p:nvSpPr>
          <p:spPr>
            <a:xfrm>
              <a:off x="22029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Cube 282"/>
            <p:cNvSpPr/>
            <p:nvPr/>
          </p:nvSpPr>
          <p:spPr>
            <a:xfrm>
              <a:off x="3810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Cube 283"/>
            <p:cNvSpPr/>
            <p:nvPr/>
          </p:nvSpPr>
          <p:spPr>
            <a:xfrm>
              <a:off x="8382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Cube 284"/>
            <p:cNvSpPr/>
            <p:nvPr/>
          </p:nvSpPr>
          <p:spPr>
            <a:xfrm>
              <a:off x="12954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Cube 285"/>
            <p:cNvSpPr/>
            <p:nvPr/>
          </p:nvSpPr>
          <p:spPr>
            <a:xfrm>
              <a:off x="17457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Cube 286"/>
            <p:cNvSpPr/>
            <p:nvPr/>
          </p:nvSpPr>
          <p:spPr>
            <a:xfrm>
              <a:off x="22029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Cube 287"/>
            <p:cNvSpPr/>
            <p:nvPr/>
          </p:nvSpPr>
          <p:spPr>
            <a:xfrm>
              <a:off x="1295400" y="19665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Cube 288"/>
            <p:cNvSpPr/>
            <p:nvPr/>
          </p:nvSpPr>
          <p:spPr>
            <a:xfrm>
              <a:off x="1143000" y="39545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Cube 289"/>
            <p:cNvSpPr/>
            <p:nvPr/>
          </p:nvSpPr>
          <p:spPr>
            <a:xfrm>
              <a:off x="1143000" y="34973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Cube 290"/>
            <p:cNvSpPr/>
            <p:nvPr/>
          </p:nvSpPr>
          <p:spPr>
            <a:xfrm>
              <a:off x="2286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Cube 291"/>
            <p:cNvSpPr/>
            <p:nvPr/>
          </p:nvSpPr>
          <p:spPr>
            <a:xfrm>
              <a:off x="6858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Cube 292"/>
            <p:cNvSpPr/>
            <p:nvPr/>
          </p:nvSpPr>
          <p:spPr>
            <a:xfrm>
              <a:off x="11430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Cube 293"/>
            <p:cNvSpPr/>
            <p:nvPr/>
          </p:nvSpPr>
          <p:spPr>
            <a:xfrm>
              <a:off x="15933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Cube 294"/>
            <p:cNvSpPr/>
            <p:nvPr/>
          </p:nvSpPr>
          <p:spPr>
            <a:xfrm>
              <a:off x="20505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Cube 295"/>
            <p:cNvSpPr/>
            <p:nvPr/>
          </p:nvSpPr>
          <p:spPr>
            <a:xfrm>
              <a:off x="1143000" y="25829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Cube 296"/>
            <p:cNvSpPr/>
            <p:nvPr/>
          </p:nvSpPr>
          <p:spPr>
            <a:xfrm>
              <a:off x="1143000" y="21257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8" name="Group 297"/>
          <p:cNvGrpSpPr/>
          <p:nvPr/>
        </p:nvGrpSpPr>
        <p:grpSpPr>
          <a:xfrm>
            <a:off x="6858000" y="4529662"/>
            <a:ext cx="1785560" cy="1794938"/>
            <a:chOff x="228600" y="1966527"/>
            <a:chExt cx="2590800" cy="2604408"/>
          </a:xfrm>
          <a:solidFill>
            <a:schemeClr val="bg1"/>
          </a:solidFill>
        </p:grpSpPr>
        <p:sp>
          <p:nvSpPr>
            <p:cNvPr id="299" name="Cube 298"/>
            <p:cNvSpPr/>
            <p:nvPr/>
          </p:nvSpPr>
          <p:spPr>
            <a:xfrm>
              <a:off x="1295400" y="37953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Cube 299"/>
            <p:cNvSpPr/>
            <p:nvPr/>
          </p:nvSpPr>
          <p:spPr>
            <a:xfrm>
              <a:off x="3810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Cube 300"/>
            <p:cNvSpPr/>
            <p:nvPr/>
          </p:nvSpPr>
          <p:spPr>
            <a:xfrm>
              <a:off x="8382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Cube 301"/>
            <p:cNvSpPr/>
            <p:nvPr/>
          </p:nvSpPr>
          <p:spPr>
            <a:xfrm>
              <a:off x="1295400"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Cube 302"/>
            <p:cNvSpPr/>
            <p:nvPr/>
          </p:nvSpPr>
          <p:spPr>
            <a:xfrm>
              <a:off x="17457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Cube 303"/>
            <p:cNvSpPr/>
            <p:nvPr/>
          </p:nvSpPr>
          <p:spPr>
            <a:xfrm>
              <a:off x="2202996" y="33381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Cube 304"/>
            <p:cNvSpPr/>
            <p:nvPr/>
          </p:nvSpPr>
          <p:spPr>
            <a:xfrm>
              <a:off x="3810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Cube 305"/>
            <p:cNvSpPr/>
            <p:nvPr/>
          </p:nvSpPr>
          <p:spPr>
            <a:xfrm>
              <a:off x="8382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Cube 306"/>
            <p:cNvSpPr/>
            <p:nvPr/>
          </p:nvSpPr>
          <p:spPr>
            <a:xfrm>
              <a:off x="1295400"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Cube 307"/>
            <p:cNvSpPr/>
            <p:nvPr/>
          </p:nvSpPr>
          <p:spPr>
            <a:xfrm>
              <a:off x="17457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Cube 308"/>
            <p:cNvSpPr/>
            <p:nvPr/>
          </p:nvSpPr>
          <p:spPr>
            <a:xfrm>
              <a:off x="2202996" y="28809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Cube 309"/>
            <p:cNvSpPr/>
            <p:nvPr/>
          </p:nvSpPr>
          <p:spPr>
            <a:xfrm>
              <a:off x="3810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Cube 310"/>
            <p:cNvSpPr/>
            <p:nvPr/>
          </p:nvSpPr>
          <p:spPr>
            <a:xfrm>
              <a:off x="8382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Cube 311"/>
            <p:cNvSpPr/>
            <p:nvPr/>
          </p:nvSpPr>
          <p:spPr>
            <a:xfrm>
              <a:off x="1295400"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Cube 312"/>
            <p:cNvSpPr/>
            <p:nvPr/>
          </p:nvSpPr>
          <p:spPr>
            <a:xfrm>
              <a:off x="17457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Cube 313"/>
            <p:cNvSpPr/>
            <p:nvPr/>
          </p:nvSpPr>
          <p:spPr>
            <a:xfrm>
              <a:off x="2202996" y="24237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Cube 314"/>
            <p:cNvSpPr/>
            <p:nvPr/>
          </p:nvSpPr>
          <p:spPr>
            <a:xfrm>
              <a:off x="1295400" y="1966527"/>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Cube 315"/>
            <p:cNvSpPr/>
            <p:nvPr/>
          </p:nvSpPr>
          <p:spPr>
            <a:xfrm>
              <a:off x="1143000" y="39545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Cube 316"/>
            <p:cNvSpPr/>
            <p:nvPr/>
          </p:nvSpPr>
          <p:spPr>
            <a:xfrm>
              <a:off x="1143000" y="34973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Cube 317"/>
            <p:cNvSpPr/>
            <p:nvPr/>
          </p:nvSpPr>
          <p:spPr>
            <a:xfrm>
              <a:off x="2286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Cube 318"/>
            <p:cNvSpPr/>
            <p:nvPr/>
          </p:nvSpPr>
          <p:spPr>
            <a:xfrm>
              <a:off x="6858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Cube 319"/>
            <p:cNvSpPr/>
            <p:nvPr/>
          </p:nvSpPr>
          <p:spPr>
            <a:xfrm>
              <a:off x="1143000"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Cube 320"/>
            <p:cNvSpPr/>
            <p:nvPr/>
          </p:nvSpPr>
          <p:spPr>
            <a:xfrm>
              <a:off x="15933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Cube 321"/>
            <p:cNvSpPr/>
            <p:nvPr/>
          </p:nvSpPr>
          <p:spPr>
            <a:xfrm>
              <a:off x="2050596" y="30401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Cube 322"/>
            <p:cNvSpPr/>
            <p:nvPr/>
          </p:nvSpPr>
          <p:spPr>
            <a:xfrm>
              <a:off x="1143000" y="25829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Cube 323"/>
            <p:cNvSpPr/>
            <p:nvPr/>
          </p:nvSpPr>
          <p:spPr>
            <a:xfrm>
              <a:off x="1143000" y="2125731"/>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8377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43"/>
                                        </p:tgtEl>
                                        <p:attrNameLst>
                                          <p:attrName>style.visibility</p:attrName>
                                        </p:attrNameLst>
                                      </p:cBhvr>
                                      <p:to>
                                        <p:strVal val="visible"/>
                                      </p:to>
                                    </p:set>
                                    <p:animEffect transition="in" filter="fade">
                                      <p:cBhvr>
                                        <p:cTn id="13" dur="500"/>
                                        <p:tgtEl>
                                          <p:spTgt spid="143"/>
                                        </p:tgtEl>
                                      </p:cBhvr>
                                    </p:animEffect>
                                  </p:childTnLst>
                                </p:cTn>
                              </p:par>
                              <p:par>
                                <p:cTn id="14" presetID="10" presetClass="entr" presetSubtype="0" fill="hold" nodeType="withEffect">
                                  <p:stCondLst>
                                    <p:cond delay="0"/>
                                  </p:stCondLst>
                                  <p:childTnLst>
                                    <p:set>
                                      <p:cBhvr>
                                        <p:cTn id="15" dur="1" fill="hold">
                                          <p:stCondLst>
                                            <p:cond delay="0"/>
                                          </p:stCondLst>
                                        </p:cTn>
                                        <p:tgtEl>
                                          <p:spTgt spid="244"/>
                                        </p:tgtEl>
                                        <p:attrNameLst>
                                          <p:attrName>style.visibility</p:attrName>
                                        </p:attrNameLst>
                                      </p:cBhvr>
                                      <p:to>
                                        <p:strVal val="visible"/>
                                      </p:to>
                                    </p:set>
                                    <p:animEffect transition="in" filter="fade">
                                      <p:cBhvr>
                                        <p:cTn id="16" dur="500"/>
                                        <p:tgtEl>
                                          <p:spTgt spid="244"/>
                                        </p:tgtEl>
                                      </p:cBhvr>
                                    </p:animEffect>
                                  </p:childTnLst>
                                </p:cTn>
                              </p:par>
                              <p:par>
                                <p:cTn id="17" presetID="10" presetClass="entr" presetSubtype="0" fill="hold" nodeType="withEffect">
                                  <p:stCondLst>
                                    <p:cond delay="0"/>
                                  </p:stCondLst>
                                  <p:childTnLst>
                                    <p:set>
                                      <p:cBhvr>
                                        <p:cTn id="18" dur="1" fill="hold">
                                          <p:stCondLst>
                                            <p:cond delay="0"/>
                                          </p:stCondLst>
                                        </p:cTn>
                                        <p:tgtEl>
                                          <p:spTgt spid="271"/>
                                        </p:tgtEl>
                                        <p:attrNameLst>
                                          <p:attrName>style.visibility</p:attrName>
                                        </p:attrNameLst>
                                      </p:cBhvr>
                                      <p:to>
                                        <p:strVal val="visible"/>
                                      </p:to>
                                    </p:set>
                                    <p:animEffect transition="in" filter="fade">
                                      <p:cBhvr>
                                        <p:cTn id="19" dur="500"/>
                                        <p:tgtEl>
                                          <p:spTgt spid="271"/>
                                        </p:tgtEl>
                                      </p:cBhvr>
                                    </p:animEffect>
                                  </p:childTnLst>
                                </p:cTn>
                              </p:par>
                              <p:par>
                                <p:cTn id="20" presetID="10" presetClass="entr" presetSubtype="0" fill="hold" nodeType="withEffect">
                                  <p:stCondLst>
                                    <p:cond delay="0"/>
                                  </p:stCondLst>
                                  <p:childTnLst>
                                    <p:set>
                                      <p:cBhvr>
                                        <p:cTn id="21" dur="1" fill="hold">
                                          <p:stCondLst>
                                            <p:cond delay="0"/>
                                          </p:stCondLst>
                                        </p:cTn>
                                        <p:tgtEl>
                                          <p:spTgt spid="298"/>
                                        </p:tgtEl>
                                        <p:attrNameLst>
                                          <p:attrName>style.visibility</p:attrName>
                                        </p:attrNameLst>
                                      </p:cBhvr>
                                      <p:to>
                                        <p:strVal val="visible"/>
                                      </p:to>
                                    </p:set>
                                    <p:animEffect transition="in" filter="fade">
                                      <p:cBhvr>
                                        <p:cTn id="22" dur="500"/>
                                        <p:tgtEl>
                                          <p:spTgt spid="29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4"/>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103"/>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64" grpId="0" animBg="1"/>
      <p:bldP spid="164" grpId="1" animBg="1"/>
      <p:bldP spid="103" grpId="0" animBg="1"/>
      <p:bldP spid="10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9144000" cy="1470025"/>
          </a:xfrm>
        </p:spPr>
        <p:txBody>
          <a:bodyPr>
            <a:noAutofit/>
          </a:bodyPr>
          <a:lstStyle/>
          <a:p>
            <a:r>
              <a:rPr lang="en-US" sz="13800" b="1" dirty="0" smtClean="0">
                <a:solidFill>
                  <a:schemeClr val="tx2">
                    <a:lumMod val="60000"/>
                    <a:lumOff val="40000"/>
                  </a:schemeClr>
                </a:solidFill>
              </a:rPr>
              <a:t>Day 18</a:t>
            </a:r>
            <a:br>
              <a:rPr lang="en-US" sz="13800" b="1" dirty="0" smtClean="0">
                <a:solidFill>
                  <a:schemeClr val="tx2">
                    <a:lumMod val="60000"/>
                    <a:lumOff val="40000"/>
                  </a:schemeClr>
                </a:solidFill>
              </a:rPr>
            </a:br>
            <a:r>
              <a:rPr lang="en-US" sz="6000" b="1" dirty="0" smtClean="0">
                <a:solidFill>
                  <a:schemeClr val="tx2">
                    <a:lumMod val="60000"/>
                    <a:lumOff val="40000"/>
                  </a:schemeClr>
                </a:solidFill>
              </a:rPr>
              <a:t/>
            </a:r>
            <a:br>
              <a:rPr lang="en-US" sz="6000" b="1" dirty="0" smtClean="0">
                <a:solidFill>
                  <a:schemeClr val="tx2">
                    <a:lumMod val="60000"/>
                    <a:lumOff val="40000"/>
                  </a:schemeClr>
                </a:solidFill>
              </a:rPr>
            </a:br>
            <a:r>
              <a:rPr lang="en-US" sz="6000" b="1" dirty="0" smtClean="0">
                <a:solidFill>
                  <a:schemeClr val="tx2">
                    <a:lumMod val="60000"/>
                    <a:lumOff val="40000"/>
                  </a:schemeClr>
                </a:solidFill>
              </a:rPr>
              <a:t>Cube Conversations</a:t>
            </a:r>
            <a:endParaRPr lang="en-US" sz="6000" b="1" dirty="0">
              <a:solidFill>
                <a:schemeClr val="tx2">
                  <a:lumMod val="60000"/>
                  <a:lumOff val="40000"/>
                </a:schemeClr>
              </a:solidFill>
            </a:endParaRPr>
          </a:p>
        </p:txBody>
      </p:sp>
      <p:sp>
        <p:nvSpPr>
          <p:cNvPr id="3" name="Title 1"/>
          <p:cNvSpPr txBox="1">
            <a:spLocks/>
          </p:cNvSpPr>
          <p:nvPr/>
        </p:nvSpPr>
        <p:spPr>
          <a:xfrm>
            <a:off x="0" y="5387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172793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#18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Cube Conversations</a:t>
            </a:r>
          </a:p>
          <a:p>
            <a:r>
              <a:rPr lang="en-US" sz="2800" b="1" dirty="0" smtClean="0">
                <a:solidFill>
                  <a:schemeClr val="bg1"/>
                </a:solidFill>
              </a:rPr>
              <a:t>(These Cube Conversations do not appear anywhere else.)</a:t>
            </a:r>
            <a:endParaRPr lang="en-US" sz="2800" b="1" dirty="0">
              <a:solidFill>
                <a:schemeClr val="bg1"/>
              </a:solidFill>
            </a:endParaRPr>
          </a:p>
        </p:txBody>
      </p:sp>
    </p:spTree>
    <p:extLst>
      <p:ext uri="{BB962C8B-B14F-4D97-AF65-F5344CB8AC3E}">
        <p14:creationId xmlns:p14="http://schemas.microsoft.com/office/powerpoint/2010/main" val="846268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a:t>
            </a:r>
            <a:r>
              <a:rPr lang="en-US" sz="1200" b="1" dirty="0" err="1" smtClean="0">
                <a:solidFill>
                  <a:schemeClr val="tx2">
                    <a:lumMod val="60000"/>
                    <a:lumOff val="40000"/>
                  </a:schemeClr>
                </a:solidFill>
              </a:rPr>
              <a:t>Wyborney</a:t>
            </a:r>
            <a:endParaRPr lang="en-US" sz="1200" b="1" dirty="0">
              <a:solidFill>
                <a:schemeClr val="tx2">
                  <a:lumMod val="60000"/>
                  <a:lumOff val="40000"/>
                </a:schemeClr>
              </a:solidFill>
            </a:endParaRPr>
          </a:p>
        </p:txBody>
      </p:sp>
      <p:sp>
        <p:nvSpPr>
          <p:cNvPr id="10" name="TextBox 9"/>
          <p:cNvSpPr txBox="1"/>
          <p:nvPr/>
        </p:nvSpPr>
        <p:spPr>
          <a:xfrm>
            <a:off x="702149" y="0"/>
            <a:ext cx="7739746" cy="2308324"/>
          </a:xfrm>
          <a:prstGeom prst="rect">
            <a:avLst/>
          </a:prstGeom>
          <a:noFill/>
        </p:spPr>
        <p:txBody>
          <a:bodyPr wrap="none" rtlCol="0">
            <a:spAutoFit/>
          </a:bodyPr>
          <a:lstStyle/>
          <a:p>
            <a:pPr algn="ctr"/>
            <a:r>
              <a:rPr lang="en-US" sz="7200" b="1" dirty="0" smtClean="0">
                <a:solidFill>
                  <a:schemeClr val="tx2">
                    <a:lumMod val="60000"/>
                    <a:lumOff val="40000"/>
                  </a:schemeClr>
                </a:solidFill>
              </a:rPr>
              <a:t>Advanced</a:t>
            </a:r>
          </a:p>
          <a:p>
            <a:pPr algn="ctr"/>
            <a:r>
              <a:rPr lang="en-US" sz="7200" b="1" dirty="0" smtClean="0">
                <a:solidFill>
                  <a:schemeClr val="tx2">
                    <a:lumMod val="60000"/>
                    <a:lumOff val="40000"/>
                  </a:schemeClr>
                </a:solidFill>
              </a:rPr>
              <a:t>Cube Conversations</a:t>
            </a:r>
            <a:endParaRPr lang="en-US" sz="7200" b="1" dirty="0">
              <a:solidFill>
                <a:schemeClr val="tx2">
                  <a:lumMod val="60000"/>
                  <a:lumOff val="40000"/>
                </a:schemeClr>
              </a:solidFill>
            </a:endParaRPr>
          </a:p>
        </p:txBody>
      </p:sp>
      <p:sp>
        <p:nvSpPr>
          <p:cNvPr id="5"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
        <p:nvSpPr>
          <p:cNvPr id="6" name="Rectangle 5"/>
          <p:cNvSpPr/>
          <p:nvPr/>
        </p:nvSpPr>
        <p:spPr>
          <a:xfrm>
            <a:off x="1524000" y="3024954"/>
            <a:ext cx="6400800" cy="1371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rPr>
              <a:t>Grade Levels 5 – 12</a:t>
            </a:r>
            <a:endParaRPr lang="en-US" sz="6000" b="1" dirty="0">
              <a:solidFill>
                <a:schemeClr val="tx1"/>
              </a:solidFill>
            </a:endParaRPr>
          </a:p>
        </p:txBody>
      </p:sp>
    </p:spTree>
    <p:extLst>
      <p:ext uri="{BB962C8B-B14F-4D97-AF65-F5344CB8AC3E}">
        <p14:creationId xmlns:p14="http://schemas.microsoft.com/office/powerpoint/2010/main" val="2572101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a:t>
            </a:r>
            <a:r>
              <a:rPr lang="en-US" sz="1200" b="1" dirty="0" err="1" smtClean="0">
                <a:solidFill>
                  <a:schemeClr val="tx2">
                    <a:lumMod val="60000"/>
                    <a:lumOff val="40000"/>
                  </a:schemeClr>
                </a:solidFill>
              </a:rPr>
              <a:t>Wyborney</a:t>
            </a:r>
            <a:endParaRPr lang="en-US" sz="1200" b="1" dirty="0">
              <a:solidFill>
                <a:schemeClr val="tx2">
                  <a:lumMod val="60000"/>
                  <a:lumOff val="40000"/>
                </a:schemeClr>
              </a:solidFill>
            </a:endParaRPr>
          </a:p>
        </p:txBody>
      </p:sp>
      <p:sp>
        <p:nvSpPr>
          <p:cNvPr id="10" name="TextBox 9"/>
          <p:cNvSpPr txBox="1"/>
          <p:nvPr/>
        </p:nvSpPr>
        <p:spPr>
          <a:xfrm>
            <a:off x="22267" y="2228671"/>
            <a:ext cx="9099542" cy="1107996"/>
          </a:xfrm>
          <a:prstGeom prst="rect">
            <a:avLst/>
          </a:prstGeom>
          <a:noFill/>
        </p:spPr>
        <p:txBody>
          <a:bodyPr wrap="none" rtlCol="0">
            <a:spAutoFit/>
          </a:bodyPr>
          <a:lstStyle/>
          <a:p>
            <a:pPr algn="ctr"/>
            <a:r>
              <a:rPr lang="en-US" sz="6600" b="1" dirty="0" smtClean="0">
                <a:solidFill>
                  <a:schemeClr val="tx2">
                    <a:lumMod val="60000"/>
                    <a:lumOff val="40000"/>
                  </a:schemeClr>
                </a:solidFill>
              </a:rPr>
              <a:t>“Crowning Achievement”</a:t>
            </a:r>
            <a:endParaRPr lang="en-US" sz="6600" b="1" dirty="0">
              <a:solidFill>
                <a:schemeClr val="tx2">
                  <a:lumMod val="60000"/>
                  <a:lumOff val="40000"/>
                </a:schemeClr>
              </a:solidFill>
            </a:endParaRPr>
          </a:p>
        </p:txBody>
      </p:sp>
    </p:spTree>
    <p:extLst>
      <p:ext uri="{BB962C8B-B14F-4D97-AF65-F5344CB8AC3E}">
        <p14:creationId xmlns:p14="http://schemas.microsoft.com/office/powerpoint/2010/main" val="2625571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5" name="TextBox 134"/>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36" name="TextBox 135"/>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4" name="Rectangle 3"/>
          <p:cNvSpPr/>
          <p:nvPr/>
        </p:nvSpPr>
        <p:spPr>
          <a:xfrm>
            <a:off x="228600" y="152400"/>
            <a:ext cx="2743200" cy="14820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many unit cubes make up this structure?  </a:t>
            </a:r>
            <a:r>
              <a:rPr lang="en-US" sz="1600" b="1" dirty="0" smtClean="0">
                <a:solidFill>
                  <a:schemeClr val="tx1"/>
                </a:solidFill>
              </a:rPr>
              <a:t>What do you notice that can help you begin to find out?</a:t>
            </a:r>
            <a:endParaRPr lang="en-US" sz="1600" b="1" dirty="0">
              <a:solidFill>
                <a:schemeClr val="tx1"/>
              </a:solidFill>
            </a:endParaRPr>
          </a:p>
        </p:txBody>
      </p:sp>
      <p:sp>
        <p:nvSpPr>
          <p:cNvPr id="104" name="Rectangle 103"/>
          <p:cNvSpPr/>
          <p:nvPr/>
        </p:nvSpPr>
        <p:spPr>
          <a:xfrm>
            <a:off x="228600" y="152400"/>
            <a:ext cx="2743200" cy="14820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Use the paper to show your reasoning.  You may want to use multiple colors to make your answer more vivid and to clearly detail the steps you take to find out.</a:t>
            </a:r>
            <a:endParaRPr lang="en-US" sz="1600" b="1" dirty="0">
              <a:solidFill>
                <a:schemeClr val="tx1"/>
              </a:solidFill>
            </a:endParaRPr>
          </a:p>
        </p:txBody>
      </p:sp>
      <p:sp>
        <p:nvSpPr>
          <p:cNvPr id="61" name="Rectangle 60"/>
          <p:cNvSpPr/>
          <p:nvPr/>
        </p:nvSpPr>
        <p:spPr>
          <a:xfrm>
            <a:off x="228600" y="152400"/>
            <a:ext cx="2743200" cy="14820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After you have represented your answer on paper, share your ideas with another person.</a:t>
            </a:r>
            <a:endParaRPr lang="en-US" sz="1600" b="1" dirty="0">
              <a:solidFill>
                <a:schemeClr val="tx1"/>
              </a:solidFill>
            </a:endParaRPr>
          </a:p>
        </p:txBody>
      </p:sp>
      <p:sp>
        <p:nvSpPr>
          <p:cNvPr id="64" name="Rectangle 63"/>
          <p:cNvSpPr/>
          <p:nvPr/>
        </p:nvSpPr>
        <p:spPr>
          <a:xfrm>
            <a:off x="228600" y="152400"/>
            <a:ext cx="2743200" cy="14820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many unit cubes make up this structure?  </a:t>
            </a:r>
          </a:p>
        </p:txBody>
      </p:sp>
      <p:grpSp>
        <p:nvGrpSpPr>
          <p:cNvPr id="10" name="Group 9"/>
          <p:cNvGrpSpPr/>
          <p:nvPr/>
        </p:nvGrpSpPr>
        <p:grpSpPr>
          <a:xfrm>
            <a:off x="3276600" y="1447800"/>
            <a:ext cx="4876800" cy="4274004"/>
            <a:chOff x="1905000" y="1288596"/>
            <a:chExt cx="4876800" cy="4274004"/>
          </a:xfrm>
        </p:grpSpPr>
        <p:sp>
          <p:nvSpPr>
            <p:cNvPr id="11" name="Cube 10"/>
            <p:cNvSpPr/>
            <p:nvPr/>
          </p:nvSpPr>
          <p:spPr>
            <a:xfrm>
              <a:off x="2521404" y="4946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be 11"/>
            <p:cNvSpPr/>
            <p:nvPr/>
          </p:nvSpPr>
          <p:spPr>
            <a:xfrm>
              <a:off x="2521404" y="4488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be 12"/>
            <p:cNvSpPr/>
            <p:nvPr/>
          </p:nvSpPr>
          <p:spPr>
            <a:xfrm>
              <a:off x="2521404" y="4031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2978604" y="4031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ube 14"/>
            <p:cNvSpPr/>
            <p:nvPr/>
          </p:nvSpPr>
          <p:spPr>
            <a:xfrm>
              <a:off x="3435804" y="4031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ube 15"/>
            <p:cNvSpPr/>
            <p:nvPr/>
          </p:nvSpPr>
          <p:spPr>
            <a:xfrm>
              <a:off x="2521404" y="3574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ube 16"/>
            <p:cNvSpPr/>
            <p:nvPr/>
          </p:nvSpPr>
          <p:spPr>
            <a:xfrm>
              <a:off x="2978604" y="3574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ube 17"/>
            <p:cNvSpPr/>
            <p:nvPr/>
          </p:nvSpPr>
          <p:spPr>
            <a:xfrm>
              <a:off x="3435804" y="3574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ube 18"/>
            <p:cNvSpPr/>
            <p:nvPr/>
          </p:nvSpPr>
          <p:spPr>
            <a:xfrm>
              <a:off x="2521404" y="3117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be 19"/>
            <p:cNvSpPr/>
            <p:nvPr/>
          </p:nvSpPr>
          <p:spPr>
            <a:xfrm>
              <a:off x="2978604" y="3117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ube 20"/>
            <p:cNvSpPr/>
            <p:nvPr/>
          </p:nvSpPr>
          <p:spPr>
            <a:xfrm>
              <a:off x="3435804" y="3117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be 21"/>
            <p:cNvSpPr/>
            <p:nvPr/>
          </p:nvSpPr>
          <p:spPr>
            <a:xfrm>
              <a:off x="3886200" y="3117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ube 22"/>
            <p:cNvSpPr/>
            <p:nvPr/>
          </p:nvSpPr>
          <p:spPr>
            <a:xfrm>
              <a:off x="4343400" y="3117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ube 23"/>
            <p:cNvSpPr/>
            <p:nvPr/>
          </p:nvSpPr>
          <p:spPr>
            <a:xfrm>
              <a:off x="2521404" y="2660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ube 24"/>
            <p:cNvSpPr/>
            <p:nvPr/>
          </p:nvSpPr>
          <p:spPr>
            <a:xfrm>
              <a:off x="2978604" y="2660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be 25"/>
            <p:cNvSpPr/>
            <p:nvPr/>
          </p:nvSpPr>
          <p:spPr>
            <a:xfrm>
              <a:off x="3435804" y="2660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ube 26"/>
            <p:cNvSpPr/>
            <p:nvPr/>
          </p:nvSpPr>
          <p:spPr>
            <a:xfrm>
              <a:off x="3886200" y="2660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ube 27"/>
            <p:cNvSpPr/>
            <p:nvPr/>
          </p:nvSpPr>
          <p:spPr>
            <a:xfrm>
              <a:off x="4343400" y="2660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ube 28"/>
            <p:cNvSpPr/>
            <p:nvPr/>
          </p:nvSpPr>
          <p:spPr>
            <a:xfrm>
              <a:off x="2521404" y="2202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ube 29"/>
            <p:cNvSpPr/>
            <p:nvPr/>
          </p:nvSpPr>
          <p:spPr>
            <a:xfrm>
              <a:off x="2978604" y="2202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ube 30"/>
            <p:cNvSpPr/>
            <p:nvPr/>
          </p:nvSpPr>
          <p:spPr>
            <a:xfrm>
              <a:off x="3435804" y="2202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ube 31"/>
            <p:cNvSpPr/>
            <p:nvPr/>
          </p:nvSpPr>
          <p:spPr>
            <a:xfrm>
              <a:off x="3886200" y="2202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ube 32"/>
            <p:cNvSpPr/>
            <p:nvPr/>
          </p:nvSpPr>
          <p:spPr>
            <a:xfrm>
              <a:off x="4343400" y="2202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ube 33"/>
            <p:cNvSpPr/>
            <p:nvPr/>
          </p:nvSpPr>
          <p:spPr>
            <a:xfrm>
              <a:off x="2521404" y="1745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ube 34"/>
            <p:cNvSpPr/>
            <p:nvPr/>
          </p:nvSpPr>
          <p:spPr>
            <a:xfrm>
              <a:off x="2978604" y="1745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ube 35"/>
            <p:cNvSpPr/>
            <p:nvPr/>
          </p:nvSpPr>
          <p:spPr>
            <a:xfrm>
              <a:off x="3435804" y="1745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ube 36"/>
            <p:cNvSpPr/>
            <p:nvPr/>
          </p:nvSpPr>
          <p:spPr>
            <a:xfrm>
              <a:off x="3886200" y="1745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Cube 37"/>
            <p:cNvSpPr/>
            <p:nvPr/>
          </p:nvSpPr>
          <p:spPr>
            <a:xfrm>
              <a:off x="4343400" y="1745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ube 38"/>
            <p:cNvSpPr/>
            <p:nvPr/>
          </p:nvSpPr>
          <p:spPr>
            <a:xfrm>
              <a:off x="2521404"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ube 39"/>
            <p:cNvSpPr/>
            <p:nvPr/>
          </p:nvSpPr>
          <p:spPr>
            <a:xfrm>
              <a:off x="2978604"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ube 40"/>
            <p:cNvSpPr/>
            <p:nvPr/>
          </p:nvSpPr>
          <p:spPr>
            <a:xfrm>
              <a:off x="3435804"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ube 41"/>
            <p:cNvSpPr/>
            <p:nvPr/>
          </p:nvSpPr>
          <p:spPr>
            <a:xfrm>
              <a:off x="3886200"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ube 42"/>
            <p:cNvSpPr/>
            <p:nvPr/>
          </p:nvSpPr>
          <p:spPr>
            <a:xfrm>
              <a:off x="4343400"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ube 43"/>
            <p:cNvSpPr/>
            <p:nvPr/>
          </p:nvSpPr>
          <p:spPr>
            <a:xfrm>
              <a:off x="4800600" y="2202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ube 44"/>
            <p:cNvSpPr/>
            <p:nvPr/>
          </p:nvSpPr>
          <p:spPr>
            <a:xfrm>
              <a:off x="5257800" y="2202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ube 45"/>
            <p:cNvSpPr/>
            <p:nvPr/>
          </p:nvSpPr>
          <p:spPr>
            <a:xfrm>
              <a:off x="4800600" y="1745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ube 46"/>
            <p:cNvSpPr/>
            <p:nvPr/>
          </p:nvSpPr>
          <p:spPr>
            <a:xfrm>
              <a:off x="5257800" y="1745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ube 47"/>
            <p:cNvSpPr/>
            <p:nvPr/>
          </p:nvSpPr>
          <p:spPr>
            <a:xfrm>
              <a:off x="4800600"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Cube 48"/>
            <p:cNvSpPr/>
            <p:nvPr/>
          </p:nvSpPr>
          <p:spPr>
            <a:xfrm>
              <a:off x="5257800"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ube 49"/>
            <p:cNvSpPr/>
            <p:nvPr/>
          </p:nvSpPr>
          <p:spPr>
            <a:xfrm>
              <a:off x="5715000"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ube 50"/>
            <p:cNvSpPr/>
            <p:nvPr/>
          </p:nvSpPr>
          <p:spPr>
            <a:xfrm>
              <a:off x="6165396" y="1288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ube 51"/>
            <p:cNvSpPr/>
            <p:nvPr/>
          </p:nvSpPr>
          <p:spPr>
            <a:xfrm>
              <a:off x="2369004" y="4184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ube 52"/>
            <p:cNvSpPr/>
            <p:nvPr/>
          </p:nvSpPr>
          <p:spPr>
            <a:xfrm>
              <a:off x="2369004" y="3726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ube 53"/>
            <p:cNvSpPr/>
            <p:nvPr/>
          </p:nvSpPr>
          <p:spPr>
            <a:xfrm>
              <a:off x="2369004" y="3269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ube 54"/>
            <p:cNvSpPr/>
            <p:nvPr/>
          </p:nvSpPr>
          <p:spPr>
            <a:xfrm>
              <a:off x="2819400" y="3269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ube 55"/>
            <p:cNvSpPr/>
            <p:nvPr/>
          </p:nvSpPr>
          <p:spPr>
            <a:xfrm>
              <a:off x="3276600" y="32697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ube 56"/>
            <p:cNvSpPr/>
            <p:nvPr/>
          </p:nvSpPr>
          <p:spPr>
            <a:xfrm>
              <a:off x="2369004" y="2812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ube 57"/>
            <p:cNvSpPr/>
            <p:nvPr/>
          </p:nvSpPr>
          <p:spPr>
            <a:xfrm>
              <a:off x="2819400" y="2812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ube 59"/>
            <p:cNvSpPr/>
            <p:nvPr/>
          </p:nvSpPr>
          <p:spPr>
            <a:xfrm>
              <a:off x="3276600" y="28125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ube 61"/>
            <p:cNvSpPr/>
            <p:nvPr/>
          </p:nvSpPr>
          <p:spPr>
            <a:xfrm>
              <a:off x="2369004" y="2355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ube 62"/>
            <p:cNvSpPr/>
            <p:nvPr/>
          </p:nvSpPr>
          <p:spPr>
            <a:xfrm>
              <a:off x="2819400" y="2355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3276600" y="2355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3733800" y="2355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4191000" y="23553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Cube 67"/>
            <p:cNvSpPr/>
            <p:nvPr/>
          </p:nvSpPr>
          <p:spPr>
            <a:xfrm>
              <a:off x="2369004" y="1898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Cube 68"/>
            <p:cNvSpPr/>
            <p:nvPr/>
          </p:nvSpPr>
          <p:spPr>
            <a:xfrm>
              <a:off x="2819400" y="1898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3276600" y="1898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2369004" y="1440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be 71"/>
            <p:cNvSpPr/>
            <p:nvPr/>
          </p:nvSpPr>
          <p:spPr>
            <a:xfrm>
              <a:off x="2819400" y="1440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Cube 72"/>
            <p:cNvSpPr/>
            <p:nvPr/>
          </p:nvSpPr>
          <p:spPr>
            <a:xfrm>
              <a:off x="3276600" y="1440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3733800" y="1898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4191000" y="18981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3733800" y="1440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ube 76"/>
            <p:cNvSpPr/>
            <p:nvPr/>
          </p:nvSpPr>
          <p:spPr>
            <a:xfrm>
              <a:off x="4191000" y="1440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Cube 77"/>
            <p:cNvSpPr/>
            <p:nvPr/>
          </p:nvSpPr>
          <p:spPr>
            <a:xfrm>
              <a:off x="4648200" y="1440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Cube 78"/>
            <p:cNvSpPr/>
            <p:nvPr/>
          </p:nvSpPr>
          <p:spPr>
            <a:xfrm>
              <a:off x="5098596" y="1440996"/>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ube 79"/>
            <p:cNvSpPr/>
            <p:nvPr/>
          </p:nvSpPr>
          <p:spPr>
            <a:xfrm>
              <a:off x="2209800" y="34290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2209800" y="29718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Cube 81"/>
            <p:cNvSpPr/>
            <p:nvPr/>
          </p:nvSpPr>
          <p:spPr>
            <a:xfrm>
              <a:off x="2209800" y="25146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Cube 82"/>
            <p:cNvSpPr/>
            <p:nvPr/>
          </p:nvSpPr>
          <p:spPr>
            <a:xfrm>
              <a:off x="2667000" y="25146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Cube 83"/>
            <p:cNvSpPr/>
            <p:nvPr/>
          </p:nvSpPr>
          <p:spPr>
            <a:xfrm>
              <a:off x="3124200" y="25146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ube 84"/>
            <p:cNvSpPr/>
            <p:nvPr/>
          </p:nvSpPr>
          <p:spPr>
            <a:xfrm>
              <a:off x="2209800" y="20574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2209800" y="16002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Cube 86"/>
            <p:cNvSpPr/>
            <p:nvPr/>
          </p:nvSpPr>
          <p:spPr>
            <a:xfrm>
              <a:off x="2667000" y="20574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ube 87"/>
            <p:cNvSpPr/>
            <p:nvPr/>
          </p:nvSpPr>
          <p:spPr>
            <a:xfrm>
              <a:off x="3124200" y="20574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2667000" y="16002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3124200" y="16002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3581400" y="16002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ube 91"/>
            <p:cNvSpPr/>
            <p:nvPr/>
          </p:nvSpPr>
          <p:spPr>
            <a:xfrm>
              <a:off x="4031796" y="16002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ube 92"/>
            <p:cNvSpPr/>
            <p:nvPr/>
          </p:nvSpPr>
          <p:spPr>
            <a:xfrm>
              <a:off x="2057400" y="26670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be 93"/>
            <p:cNvSpPr/>
            <p:nvPr/>
          </p:nvSpPr>
          <p:spPr>
            <a:xfrm>
              <a:off x="2057400" y="22098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Cube 94"/>
            <p:cNvSpPr/>
            <p:nvPr/>
          </p:nvSpPr>
          <p:spPr>
            <a:xfrm>
              <a:off x="2057400" y="17526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Cube 95"/>
            <p:cNvSpPr/>
            <p:nvPr/>
          </p:nvSpPr>
          <p:spPr>
            <a:xfrm>
              <a:off x="2514600" y="17526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2971800" y="17526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1905000" y="1905000"/>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2724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4" grpId="0" animBg="1"/>
      <p:bldP spid="61" grpId="0" animBg="1"/>
      <p:bldP spid="6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Cube Conversations</a:t>
            </a:r>
          </a:p>
          <a:p>
            <a:pPr algn="l"/>
            <a:endParaRPr lang="en-US" sz="1200" dirty="0" smtClean="0"/>
          </a:p>
          <a:p>
            <a:pPr marL="742950" indent="-742950" algn="l">
              <a:buAutoNum type="arabicPeriod"/>
            </a:pPr>
            <a:r>
              <a:rPr lang="en-US" sz="1200" b="1" dirty="0" smtClean="0"/>
              <a:t>Selecting which one (or ones) to use</a:t>
            </a:r>
            <a:r>
              <a:rPr lang="en-US" sz="1200" dirty="0" smtClean="0"/>
              <a:t> – Look for the yellow grade level bands to find an appropriate grade range.  It’s also a good idea to remember that the concept of decomposing numbers is useful across all grade levels which means that there are many opportunities to try out some other grade ranges.  Older students may benefit from using some of the images that are placed in the younger grade ranges because they provide opportunities to visualize and decompose shapes and numbers in many different ways.  At the same time, there may also be good opportunities for your students to consider the images that have been placed in a grade band above their current grade level.  </a:t>
            </a:r>
          </a:p>
          <a:p>
            <a:pPr marL="742950" indent="-742950" algn="l">
              <a:buAutoNum type="arabicPeriod"/>
            </a:pPr>
            <a:endParaRPr lang="en-US" sz="1200" dirty="0" smtClean="0"/>
          </a:p>
          <a:p>
            <a:pPr marL="742950" indent="-742950" algn="l">
              <a:buFontTx/>
              <a:buAutoNum type="arabicPeriod"/>
            </a:pPr>
            <a:r>
              <a:rPr lang="en-US" sz="1200" b="1" dirty="0" smtClean="0"/>
              <a:t>Questions about The Reveal </a:t>
            </a:r>
            <a:r>
              <a:rPr lang="en-US" sz="1200" dirty="0" smtClean="0"/>
              <a:t>– </a:t>
            </a:r>
            <a:r>
              <a:rPr lang="en-US" sz="1200" dirty="0"/>
              <a:t>Make sure the slide show is playing.  The reveal will not show if the slide show is not playing.  In PowerPoint, be sure to view the show.  In Google Slides, make sure you are presenting the show.  Questions about how to use the files with Google Slides are often resolved by (1) Saving the file in your Google Drive, (2) Opening the file with Google Slides, (3) Clicking on Present</a:t>
            </a:r>
            <a:r>
              <a:rPr lang="en-US" sz="1200" dirty="0" smtClean="0"/>
              <a:t>.</a:t>
            </a:r>
          </a:p>
          <a:p>
            <a:pPr marL="742950" indent="-742950" algn="l">
              <a:buAutoNum type="arabicPeriod"/>
            </a:pPr>
            <a:endParaRPr lang="en-US" sz="1200" dirty="0"/>
          </a:p>
          <a:p>
            <a:pPr marL="742950" indent="-742950" algn="l">
              <a:buFontTx/>
              <a:buAutoNum type="arabicPeriod"/>
            </a:pPr>
            <a:r>
              <a:rPr lang="en-US" sz="1200" b="1" dirty="0"/>
              <a:t>Questions about The </a:t>
            </a:r>
            <a:r>
              <a:rPr lang="en-US" sz="1200" b="1" dirty="0" err="1" smtClean="0"/>
              <a:t>Printables</a:t>
            </a:r>
            <a:r>
              <a:rPr lang="en-US" sz="1200" b="1" dirty="0" smtClean="0"/>
              <a:t> </a:t>
            </a:r>
            <a:r>
              <a:rPr lang="en-US" sz="1200" dirty="0" smtClean="0"/>
              <a:t>– </a:t>
            </a:r>
            <a:r>
              <a:rPr lang="en-US" sz="1200" dirty="0"/>
              <a:t>Make sure </a:t>
            </a:r>
            <a:r>
              <a:rPr lang="en-US" sz="1200" dirty="0" smtClean="0"/>
              <a:t>you have downloaded and printed the matching images from the blog.  You can see that each image is repeated four times on the page.  The repetition of identical images provides multiple opportunities for students to consider how the shape and the number might be decomposed.  I encourage students to use multiple colors to decompose the images.  The 2 lines below the images are provided so that students can mathematically describe the way that they have just decomposed the image using color.  If an image has 12 unit cubes, you may see that a student has created an image with 4 groups of 3 and has written 4 × 3 = 12 on one line and 12 = 4 + 4 + 4  on the other line.  Not only are students decomposing the structure 4 different ways, but they are also finding two different ways to mathematically describe each of those representations.  To see a video that details this in greater depth, watch the original </a:t>
            </a:r>
            <a:r>
              <a:rPr lang="en-US" sz="1200" dirty="0" smtClean="0">
                <a:hlinkClick r:id="rId2"/>
              </a:rPr>
              <a:t>Color The Cube Connectors </a:t>
            </a:r>
            <a:r>
              <a:rPr lang="en-US" sz="1200" dirty="0" smtClean="0"/>
              <a:t>video.</a:t>
            </a:r>
          </a:p>
          <a:p>
            <a:pPr marL="742950" indent="-742950" algn="l">
              <a:buAutoNum type="arabicPeriod"/>
            </a:pPr>
            <a:endParaRPr lang="en-US" sz="1200" dirty="0" smtClean="0"/>
          </a:p>
          <a:p>
            <a:pPr marL="742950" indent="-742950" algn="l">
              <a:buAutoNum type="arabicPeriod"/>
            </a:pPr>
            <a:r>
              <a:rPr lang="en-US" sz="1200" dirty="0" smtClean="0"/>
              <a:t>The 4 white images that appear on the screen offer a nice opportunity for students to show others how they are decomposing the shape.  I find them useful throughout the process, but also recognize that to promote opportunities for rich math talk it is very helpful to give each student their own copy so that they can annotate and describe their reasoning.  </a:t>
            </a:r>
          </a:p>
          <a:p>
            <a:pPr marL="742950" indent="-742950" algn="l">
              <a:buAutoNum type="arabicPeriod"/>
            </a:pPr>
            <a:endParaRPr lang="en-US" sz="1200" dirty="0" smtClean="0"/>
          </a:p>
          <a:p>
            <a:pPr marL="742950" indent="-742950" algn="l">
              <a:buAutoNum type="arabicPeriod"/>
            </a:pPr>
            <a:r>
              <a:rPr lang="en-US" sz="1200" dirty="0" smtClean="0"/>
              <a:t>More detailed information about Cube Conversations can be found on </a:t>
            </a:r>
            <a:r>
              <a:rPr lang="en-US" sz="1200" dirty="0" smtClean="0">
                <a:hlinkClick r:id="rId3"/>
              </a:rPr>
              <a:t>the page where I originally posted Cube Conversations</a:t>
            </a:r>
            <a:r>
              <a:rPr lang="en-US" sz="1200" dirty="0" smtClean="0"/>
              <a:t>.</a:t>
            </a:r>
          </a:p>
          <a:p>
            <a:pPr marL="742950" indent="-742950" algn="l">
              <a:buAutoNum type="arabicPeriod"/>
            </a:pPr>
            <a:endParaRPr lang="en-US" sz="1200" b="1" dirty="0" smtClean="0"/>
          </a:p>
          <a:p>
            <a:pPr marL="742950" indent="-742950" algn="l">
              <a:buAutoNum type="arabicPeriod"/>
            </a:pPr>
            <a:r>
              <a:rPr lang="en-US" sz="1200" b="1" dirty="0" smtClean="0"/>
              <a:t>The Answer Key for Advanced Cube Conversations </a:t>
            </a:r>
            <a:r>
              <a:rPr lang="en-US" sz="1200" dirty="0" smtClean="0"/>
              <a:t>– The key is not included with either the PPT files or with the PDF.  Instead, there is a tremendous opportunity for students to describe their reasoning, their entry points, their pathways, and their answers to one another.  The key is available, but will not yet be posted.  As students compare their responses, they will be able to determine the answers.  If you need the key, please contact me, and I’ll be happy to share it directly with you.</a:t>
            </a:r>
          </a:p>
          <a:p>
            <a:pPr marL="742950" indent="-742950" algn="l">
              <a:buAutoNum type="arabicPeriod"/>
            </a:pPr>
            <a:endParaRPr lang="en-US" sz="1200" dirty="0" smtClean="0"/>
          </a:p>
          <a:p>
            <a:pPr marL="742950" indent="-742950" algn="l">
              <a:buAutoNum type="arabicPeriod"/>
            </a:pPr>
            <a:r>
              <a:rPr lang="en-US" sz="1200" dirty="0" smtClean="0"/>
              <a:t>Enjoy the journey and feel free to share your learning experiences with others!  You can find me on Twitter @</a:t>
            </a:r>
            <a:r>
              <a:rPr lang="en-US" sz="1200" dirty="0" err="1" smtClean="0"/>
              <a:t>stevewyborney</a:t>
            </a:r>
            <a:endParaRPr lang="en-US" sz="1200" dirty="0" smtClean="0"/>
          </a:p>
          <a:p>
            <a:pPr marL="742950" indent="-742950" algn="l">
              <a:buAutoNum type="arabicPeriod"/>
            </a:pPr>
            <a:endParaRPr lang="en-US" sz="1200" dirty="0" smtClean="0"/>
          </a:p>
        </p:txBody>
      </p:sp>
    </p:spTree>
    <p:extLst>
      <p:ext uri="{BB962C8B-B14F-4D97-AF65-F5344CB8AC3E}">
        <p14:creationId xmlns:p14="http://schemas.microsoft.com/office/powerpoint/2010/main" val="2320885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#18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Cube Conversations</a:t>
            </a:r>
          </a:p>
          <a:p>
            <a:r>
              <a:rPr lang="en-US" sz="2800" b="1" dirty="0" smtClean="0">
                <a:solidFill>
                  <a:schemeClr val="bg1"/>
                </a:solidFill>
              </a:rPr>
              <a:t>(These Cube Conversations do not appear anywhere else.)</a:t>
            </a:r>
            <a:endParaRPr lang="en-US" sz="2800" b="1" dirty="0">
              <a:solidFill>
                <a:schemeClr val="bg1"/>
              </a:solidFill>
            </a:endParaRPr>
          </a:p>
        </p:txBody>
      </p:sp>
    </p:spTree>
    <p:extLst>
      <p:ext uri="{BB962C8B-B14F-4D97-AF65-F5344CB8AC3E}">
        <p14:creationId xmlns:p14="http://schemas.microsoft.com/office/powerpoint/2010/main" val="9196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a:off x="1524000" y="3024954"/>
            <a:ext cx="6400800" cy="13716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tx1"/>
                </a:solidFill>
              </a:rPr>
              <a:t>Grade Levels K – 2</a:t>
            </a:r>
            <a:endParaRPr lang="en-US" sz="6000" b="1" dirty="0">
              <a:solidFill>
                <a:schemeClr val="tx1"/>
              </a:solidFill>
            </a:endParaRPr>
          </a:p>
        </p:txBody>
      </p:sp>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a:t>
            </a:r>
            <a:r>
              <a:rPr lang="en-US" sz="1200" b="1" dirty="0" err="1" smtClean="0">
                <a:solidFill>
                  <a:schemeClr val="tx2">
                    <a:lumMod val="60000"/>
                    <a:lumOff val="40000"/>
                  </a:schemeClr>
                </a:solidFill>
              </a:rPr>
              <a:t>Wyborney</a:t>
            </a:r>
            <a:endParaRPr lang="en-US" sz="1200" b="1" dirty="0">
              <a:solidFill>
                <a:schemeClr val="tx2">
                  <a:lumMod val="60000"/>
                  <a:lumOff val="40000"/>
                </a:schemeClr>
              </a:solidFill>
            </a:endParaRPr>
          </a:p>
        </p:txBody>
      </p:sp>
      <p:sp>
        <p:nvSpPr>
          <p:cNvPr id="10" name="TextBox 9"/>
          <p:cNvSpPr txBox="1"/>
          <p:nvPr/>
        </p:nvSpPr>
        <p:spPr>
          <a:xfrm>
            <a:off x="702149" y="0"/>
            <a:ext cx="7739746" cy="2308324"/>
          </a:xfrm>
          <a:prstGeom prst="rect">
            <a:avLst/>
          </a:prstGeom>
          <a:noFill/>
        </p:spPr>
        <p:txBody>
          <a:bodyPr wrap="none" rtlCol="0">
            <a:spAutoFit/>
          </a:bodyPr>
          <a:lstStyle/>
          <a:p>
            <a:pPr algn="ctr"/>
            <a:r>
              <a:rPr lang="en-US" sz="7200" b="1" dirty="0" smtClean="0">
                <a:solidFill>
                  <a:schemeClr val="tx2">
                    <a:lumMod val="60000"/>
                    <a:lumOff val="40000"/>
                  </a:schemeClr>
                </a:solidFill>
              </a:rPr>
              <a:t>Beginning</a:t>
            </a:r>
          </a:p>
          <a:p>
            <a:pPr algn="ctr"/>
            <a:r>
              <a:rPr lang="en-US" sz="7200" b="1" dirty="0" smtClean="0">
                <a:solidFill>
                  <a:schemeClr val="tx2">
                    <a:lumMod val="60000"/>
                    <a:lumOff val="40000"/>
                  </a:schemeClr>
                </a:solidFill>
              </a:rPr>
              <a:t>Cube Conversations</a:t>
            </a:r>
            <a:endParaRPr lang="en-US" sz="7200" b="1" dirty="0">
              <a:solidFill>
                <a:schemeClr val="tx2">
                  <a:lumMod val="60000"/>
                  <a:lumOff val="40000"/>
                </a:schemeClr>
              </a:solidFill>
            </a:endParaRPr>
          </a:p>
        </p:txBody>
      </p:sp>
      <p:sp>
        <p:nvSpPr>
          <p:cNvPr id="5"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87145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2" name="Rectangle 61"/>
          <p:cNvSpPr/>
          <p:nvPr/>
        </p:nvSpPr>
        <p:spPr>
          <a:xfrm>
            <a:off x="3544661" y="3591945"/>
            <a:ext cx="2017939"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10 unit cubes</a:t>
            </a:r>
            <a:endParaRPr lang="en-US" b="1" dirty="0">
              <a:solidFill>
                <a:schemeClr val="bg1"/>
              </a:solidFill>
            </a:endParaRPr>
          </a:p>
        </p:txBody>
      </p:sp>
      <p:sp>
        <p:nvSpPr>
          <p:cNvPr id="63" name="Rectangle 62"/>
          <p:cNvSpPr/>
          <p:nvPr/>
        </p:nvSpPr>
        <p:spPr>
          <a:xfrm>
            <a:off x="3544661" y="3581400"/>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Reveal</a:t>
            </a:r>
            <a:endParaRPr lang="en-US" b="1" dirty="0">
              <a:solidFill>
                <a:schemeClr val="bg1"/>
              </a:solidFill>
            </a:endParaRPr>
          </a:p>
        </p:txBody>
      </p:sp>
      <p:sp>
        <p:nvSpPr>
          <p:cNvPr id="135" name="TextBox 134"/>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36" name="TextBox 135"/>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4" name="Rectangle 3"/>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many unit cubes make up this structure?  Explain how you know.</a:t>
            </a:r>
          </a:p>
        </p:txBody>
      </p:sp>
      <p:sp>
        <p:nvSpPr>
          <p:cNvPr id="102" name="Rectangle 101"/>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How else can you think about this structure?  Is there another way to see it?</a:t>
            </a:r>
          </a:p>
        </p:txBody>
      </p:sp>
      <p:sp>
        <p:nvSpPr>
          <p:cNvPr id="103" name="Rectangle 102"/>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Are there even more ways you can picture or think about this structure?</a:t>
            </a:r>
          </a:p>
        </p:txBody>
      </p:sp>
      <p:sp>
        <p:nvSpPr>
          <p:cNvPr id="104" name="Rectangle 103"/>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You may have seen some groups like these:</a:t>
            </a:r>
          </a:p>
        </p:txBody>
      </p:sp>
      <p:sp>
        <p:nvSpPr>
          <p:cNvPr id="105" name="Rectangle 104"/>
          <p:cNvSpPr/>
          <p:nvPr/>
        </p:nvSpPr>
        <p:spPr>
          <a:xfrm>
            <a:off x="228600" y="228600"/>
            <a:ext cx="2133600" cy="11640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It’s time to reveal the answer.  Let’s find out the total number of unit cubes. </a:t>
            </a:r>
          </a:p>
        </p:txBody>
      </p:sp>
      <p:grpSp>
        <p:nvGrpSpPr>
          <p:cNvPr id="60" name="Group 59"/>
          <p:cNvGrpSpPr/>
          <p:nvPr/>
        </p:nvGrpSpPr>
        <p:grpSpPr>
          <a:xfrm>
            <a:off x="3581400" y="1125421"/>
            <a:ext cx="1981200" cy="1988004"/>
            <a:chOff x="941616" y="2039821"/>
            <a:chExt cx="1981200" cy="1988004"/>
          </a:xfrm>
        </p:grpSpPr>
        <p:sp>
          <p:nvSpPr>
            <p:cNvPr id="61" name="Cube 60"/>
            <p:cNvSpPr/>
            <p:nvPr/>
          </p:nvSpPr>
          <p:spPr>
            <a:xfrm>
              <a:off x="1398816" y="34114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1849212" y="34114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1398816" y="29542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1849212" y="29542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941616"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Cube 67"/>
            <p:cNvSpPr/>
            <p:nvPr/>
          </p:nvSpPr>
          <p:spPr>
            <a:xfrm>
              <a:off x="1398816"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Cube 68"/>
            <p:cNvSpPr/>
            <p:nvPr/>
          </p:nvSpPr>
          <p:spPr>
            <a:xfrm>
              <a:off x="1849212"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2306412"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941616" y="20398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2306412" y="20398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p:cNvGrpSpPr/>
          <p:nvPr/>
        </p:nvGrpSpPr>
        <p:grpSpPr>
          <a:xfrm>
            <a:off x="3581400" y="1136196"/>
            <a:ext cx="1981200" cy="1988004"/>
            <a:chOff x="941616" y="2039821"/>
            <a:chExt cx="1981200" cy="1988004"/>
          </a:xfrm>
        </p:grpSpPr>
        <p:sp>
          <p:nvSpPr>
            <p:cNvPr id="81" name="Cube 80"/>
            <p:cNvSpPr/>
            <p:nvPr/>
          </p:nvSpPr>
          <p:spPr>
            <a:xfrm>
              <a:off x="1398816" y="34114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Cube 82"/>
            <p:cNvSpPr/>
            <p:nvPr/>
          </p:nvSpPr>
          <p:spPr>
            <a:xfrm>
              <a:off x="1849212" y="34114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Cube 83"/>
            <p:cNvSpPr/>
            <p:nvPr/>
          </p:nvSpPr>
          <p:spPr>
            <a:xfrm>
              <a:off x="1398816" y="29542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ube 84"/>
            <p:cNvSpPr/>
            <p:nvPr/>
          </p:nvSpPr>
          <p:spPr>
            <a:xfrm>
              <a:off x="1849212" y="29542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941616"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Cube 86"/>
            <p:cNvSpPr/>
            <p:nvPr/>
          </p:nvSpPr>
          <p:spPr>
            <a:xfrm>
              <a:off x="1398816"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ube 87"/>
            <p:cNvSpPr/>
            <p:nvPr/>
          </p:nvSpPr>
          <p:spPr>
            <a:xfrm>
              <a:off x="1849212"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2306412"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941616" y="2039821"/>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2306412" y="2039821"/>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p:nvPr/>
        </p:nvGrpSpPr>
        <p:grpSpPr>
          <a:xfrm>
            <a:off x="3581400" y="1136196"/>
            <a:ext cx="1981200" cy="1988004"/>
            <a:chOff x="941616" y="2039821"/>
            <a:chExt cx="1981200" cy="1988004"/>
          </a:xfrm>
        </p:grpSpPr>
        <p:sp>
          <p:nvSpPr>
            <p:cNvPr id="117" name="Cube 116"/>
            <p:cNvSpPr/>
            <p:nvPr/>
          </p:nvSpPr>
          <p:spPr>
            <a:xfrm>
              <a:off x="1398816" y="34114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1849212" y="3411421"/>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1398816" y="29542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1849212" y="2954221"/>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Cube 130"/>
            <p:cNvSpPr/>
            <p:nvPr/>
          </p:nvSpPr>
          <p:spPr>
            <a:xfrm>
              <a:off x="941616"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Cube 131"/>
            <p:cNvSpPr/>
            <p:nvPr/>
          </p:nvSpPr>
          <p:spPr>
            <a:xfrm>
              <a:off x="1398816"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ube 132"/>
            <p:cNvSpPr/>
            <p:nvPr/>
          </p:nvSpPr>
          <p:spPr>
            <a:xfrm>
              <a:off x="1849212" y="2497021"/>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Cube 133"/>
            <p:cNvSpPr/>
            <p:nvPr/>
          </p:nvSpPr>
          <p:spPr>
            <a:xfrm>
              <a:off x="2306412" y="2497021"/>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Cube 136"/>
            <p:cNvSpPr/>
            <p:nvPr/>
          </p:nvSpPr>
          <p:spPr>
            <a:xfrm>
              <a:off x="941616" y="20398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Cube 137"/>
            <p:cNvSpPr/>
            <p:nvPr/>
          </p:nvSpPr>
          <p:spPr>
            <a:xfrm>
              <a:off x="2306412" y="2039821"/>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9" name="Group 138"/>
          <p:cNvGrpSpPr/>
          <p:nvPr/>
        </p:nvGrpSpPr>
        <p:grpSpPr>
          <a:xfrm>
            <a:off x="3581400" y="1136196"/>
            <a:ext cx="1981200" cy="1988004"/>
            <a:chOff x="941616" y="2039821"/>
            <a:chExt cx="1981200" cy="1988004"/>
          </a:xfrm>
        </p:grpSpPr>
        <p:sp>
          <p:nvSpPr>
            <p:cNvPr id="140" name="Cube 139"/>
            <p:cNvSpPr/>
            <p:nvPr/>
          </p:nvSpPr>
          <p:spPr>
            <a:xfrm>
              <a:off x="1398816" y="34114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Cube 140"/>
            <p:cNvSpPr/>
            <p:nvPr/>
          </p:nvSpPr>
          <p:spPr>
            <a:xfrm>
              <a:off x="1849212" y="34114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1398816" y="29542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1849212" y="29542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941616"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1398816" y="24970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1849212" y="2497021"/>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2306412" y="24970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941616" y="20398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2306412" y="2039821"/>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2602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5"/>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78"/>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16"/>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3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63"/>
                                        </p:tgtEl>
                                        <p:attrNameLst>
                                          <p:attrName>style.visibility</p:attrName>
                                        </p:attrNameLst>
                                      </p:cBhvr>
                                      <p:to>
                                        <p:strVal val="hidden"/>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3" grpId="1" animBg="1"/>
      <p:bldP spid="4" grpId="0" animBg="1"/>
      <p:bldP spid="102" grpId="0" animBg="1"/>
      <p:bldP spid="103" grpId="0" animBg="1"/>
      <p:bldP spid="104" grpId="0" animBg="1"/>
      <p:bldP spid="10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7" name="Rectangle 86"/>
          <p:cNvSpPr/>
          <p:nvPr/>
        </p:nvSpPr>
        <p:spPr>
          <a:xfrm>
            <a:off x="3544661" y="3581400"/>
            <a:ext cx="2017939"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10 unit cubes</a:t>
            </a:r>
            <a:endParaRPr lang="en-US" b="1" dirty="0">
              <a:solidFill>
                <a:schemeClr val="bg1"/>
              </a:solidFill>
            </a:endParaRPr>
          </a:p>
        </p:txBody>
      </p:sp>
      <p:sp>
        <p:nvSpPr>
          <p:cNvPr id="24" name="Rectangle 23"/>
          <p:cNvSpPr/>
          <p:nvPr/>
        </p:nvSpPr>
        <p:spPr>
          <a:xfrm>
            <a:off x="3544661" y="3581400"/>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Reveal</a:t>
            </a:r>
            <a:endParaRPr lang="en-US" b="1" dirty="0">
              <a:solidFill>
                <a:schemeClr val="bg1"/>
              </a:solidFill>
            </a:endParaRPr>
          </a:p>
        </p:txBody>
      </p:sp>
      <p:sp>
        <p:nvSpPr>
          <p:cNvPr id="166" name="TextBox 165"/>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67" name="TextBox 166"/>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103" name="Rectangle 102"/>
          <p:cNvSpPr/>
          <p:nvPr/>
        </p:nvSpPr>
        <p:spPr>
          <a:xfrm>
            <a:off x="228600" y="275360"/>
            <a:ext cx="2362200" cy="11640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Before we see the answer, describe several  different ways you can see this structure.</a:t>
            </a:r>
          </a:p>
        </p:txBody>
      </p:sp>
      <p:grpSp>
        <p:nvGrpSpPr>
          <p:cNvPr id="104" name="Group 103"/>
          <p:cNvGrpSpPr/>
          <p:nvPr/>
        </p:nvGrpSpPr>
        <p:grpSpPr>
          <a:xfrm>
            <a:off x="3810000" y="1136196"/>
            <a:ext cx="1530804" cy="1988004"/>
            <a:chOff x="4142016" y="2091344"/>
            <a:chExt cx="1530804" cy="1988004"/>
          </a:xfrm>
        </p:grpSpPr>
        <p:sp>
          <p:nvSpPr>
            <p:cNvPr id="106" name="Cube 105"/>
            <p:cNvSpPr/>
            <p:nvPr/>
          </p:nvSpPr>
          <p:spPr>
            <a:xfrm>
              <a:off x="4599216" y="34629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Cube 106"/>
            <p:cNvSpPr/>
            <p:nvPr/>
          </p:nvSpPr>
          <p:spPr>
            <a:xfrm>
              <a:off x="5056416" y="34629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ube 107"/>
            <p:cNvSpPr/>
            <p:nvPr/>
          </p:nvSpPr>
          <p:spPr>
            <a:xfrm>
              <a:off x="4142016" y="30057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4599216" y="30057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5056416" y="30057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4142016" y="25485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4599216" y="25485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5056416" y="25485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4142016" y="20913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4599216" y="209134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p:nvPr/>
        </p:nvGrpSpPr>
        <p:grpSpPr>
          <a:xfrm>
            <a:off x="785691" y="4772032"/>
            <a:ext cx="1195509" cy="1552568"/>
            <a:chOff x="4142016" y="2091344"/>
            <a:chExt cx="1530804" cy="1988004"/>
          </a:xfrm>
          <a:solidFill>
            <a:schemeClr val="bg1"/>
          </a:solidFill>
        </p:grpSpPr>
        <p:sp>
          <p:nvSpPr>
            <p:cNvPr id="117" name="Cube 116"/>
            <p:cNvSpPr/>
            <p:nvPr/>
          </p:nvSpPr>
          <p:spPr>
            <a:xfrm>
              <a:off x="45992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Cube 117"/>
            <p:cNvSpPr/>
            <p:nvPr/>
          </p:nvSpPr>
          <p:spPr>
            <a:xfrm>
              <a:off x="50564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Cube 118"/>
            <p:cNvSpPr/>
            <p:nvPr/>
          </p:nvSpPr>
          <p:spPr>
            <a:xfrm>
              <a:off x="41420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45992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50564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41420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45992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50564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41420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45992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p:cNvGrpSpPr/>
          <p:nvPr/>
        </p:nvGrpSpPr>
        <p:grpSpPr>
          <a:xfrm>
            <a:off x="2919291" y="4772032"/>
            <a:ext cx="1195509" cy="1552568"/>
            <a:chOff x="4142016" y="2091344"/>
            <a:chExt cx="1530804" cy="1988004"/>
          </a:xfrm>
          <a:solidFill>
            <a:schemeClr val="bg1"/>
          </a:solidFill>
        </p:grpSpPr>
        <p:sp>
          <p:nvSpPr>
            <p:cNvPr id="128" name="Cube 127"/>
            <p:cNvSpPr/>
            <p:nvPr/>
          </p:nvSpPr>
          <p:spPr>
            <a:xfrm>
              <a:off x="45992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50564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41420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Cube 141"/>
            <p:cNvSpPr/>
            <p:nvPr/>
          </p:nvSpPr>
          <p:spPr>
            <a:xfrm>
              <a:off x="45992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Cube 142"/>
            <p:cNvSpPr/>
            <p:nvPr/>
          </p:nvSpPr>
          <p:spPr>
            <a:xfrm>
              <a:off x="50564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41420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45992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50564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41420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45992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5052891" y="4772032"/>
            <a:ext cx="1195509" cy="1552568"/>
            <a:chOff x="4142016" y="2091344"/>
            <a:chExt cx="1530804" cy="1988004"/>
          </a:xfrm>
          <a:solidFill>
            <a:schemeClr val="bg1"/>
          </a:solidFill>
        </p:grpSpPr>
        <p:sp>
          <p:nvSpPr>
            <p:cNvPr id="150" name="Cube 149"/>
            <p:cNvSpPr/>
            <p:nvPr/>
          </p:nvSpPr>
          <p:spPr>
            <a:xfrm>
              <a:off x="45992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50564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Cube 151"/>
            <p:cNvSpPr/>
            <p:nvPr/>
          </p:nvSpPr>
          <p:spPr>
            <a:xfrm>
              <a:off x="41420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45992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50564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Cube 154"/>
            <p:cNvSpPr/>
            <p:nvPr/>
          </p:nvSpPr>
          <p:spPr>
            <a:xfrm>
              <a:off x="41420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Cube 155"/>
            <p:cNvSpPr/>
            <p:nvPr/>
          </p:nvSpPr>
          <p:spPr>
            <a:xfrm>
              <a:off x="45992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50564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41420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45992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0" name="Group 159"/>
          <p:cNvGrpSpPr/>
          <p:nvPr/>
        </p:nvGrpSpPr>
        <p:grpSpPr>
          <a:xfrm>
            <a:off x="7186491" y="4772032"/>
            <a:ext cx="1195509" cy="1552568"/>
            <a:chOff x="4142016" y="2091344"/>
            <a:chExt cx="1530804" cy="1988004"/>
          </a:xfrm>
          <a:solidFill>
            <a:schemeClr val="bg1"/>
          </a:solidFill>
        </p:grpSpPr>
        <p:sp>
          <p:nvSpPr>
            <p:cNvPr id="161" name="Cube 160"/>
            <p:cNvSpPr/>
            <p:nvPr/>
          </p:nvSpPr>
          <p:spPr>
            <a:xfrm>
              <a:off x="45992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ube 161"/>
            <p:cNvSpPr/>
            <p:nvPr/>
          </p:nvSpPr>
          <p:spPr>
            <a:xfrm>
              <a:off x="5056416" y="34629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Cube 164"/>
            <p:cNvSpPr/>
            <p:nvPr/>
          </p:nvSpPr>
          <p:spPr>
            <a:xfrm>
              <a:off x="41420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45992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5056416" y="30057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41420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Cube 213"/>
            <p:cNvSpPr/>
            <p:nvPr/>
          </p:nvSpPr>
          <p:spPr>
            <a:xfrm>
              <a:off x="45992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5056416" y="25485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Cube 215"/>
            <p:cNvSpPr/>
            <p:nvPr/>
          </p:nvSpPr>
          <p:spPr>
            <a:xfrm>
              <a:off x="41420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ube 216"/>
            <p:cNvSpPr/>
            <p:nvPr/>
          </p:nvSpPr>
          <p:spPr>
            <a:xfrm>
              <a:off x="4599216" y="209134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863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16"/>
                                        </p:tgtEl>
                                        <p:attrNameLst>
                                          <p:attrName>style.visibility</p:attrName>
                                        </p:attrNameLst>
                                      </p:cBhvr>
                                      <p:to>
                                        <p:strVal val="visible"/>
                                      </p:to>
                                    </p:set>
                                    <p:animEffect transition="in" filter="fade">
                                      <p:cBhvr>
                                        <p:cTn id="13" dur="500"/>
                                        <p:tgtEl>
                                          <p:spTgt spid="116"/>
                                        </p:tgtEl>
                                      </p:cBhvr>
                                    </p:animEffect>
                                  </p:childTnLst>
                                </p:cTn>
                              </p:par>
                              <p:par>
                                <p:cTn id="14" presetID="10" presetClass="entr" presetSubtype="0" fill="hold" nodeType="withEffect">
                                  <p:stCondLst>
                                    <p:cond delay="0"/>
                                  </p:stCondLst>
                                  <p:childTnLst>
                                    <p:set>
                                      <p:cBhvr>
                                        <p:cTn id="15" dur="1" fill="hold">
                                          <p:stCondLst>
                                            <p:cond delay="0"/>
                                          </p:stCondLst>
                                        </p:cTn>
                                        <p:tgtEl>
                                          <p:spTgt spid="127"/>
                                        </p:tgtEl>
                                        <p:attrNameLst>
                                          <p:attrName>style.visibility</p:attrName>
                                        </p:attrNameLst>
                                      </p:cBhvr>
                                      <p:to>
                                        <p:strVal val="visible"/>
                                      </p:to>
                                    </p:set>
                                    <p:animEffect transition="in" filter="fade">
                                      <p:cBhvr>
                                        <p:cTn id="16" dur="500"/>
                                        <p:tgtEl>
                                          <p:spTgt spid="127"/>
                                        </p:tgtEl>
                                      </p:cBhvr>
                                    </p:animEffect>
                                  </p:childTnLst>
                                </p:cTn>
                              </p:par>
                              <p:par>
                                <p:cTn id="17" presetID="10" presetClass="entr" presetSubtype="0" fill="hold" nodeType="withEffect">
                                  <p:stCondLst>
                                    <p:cond delay="0"/>
                                  </p:stCondLst>
                                  <p:childTnLst>
                                    <p:set>
                                      <p:cBhvr>
                                        <p:cTn id="18" dur="1" fill="hold">
                                          <p:stCondLst>
                                            <p:cond delay="0"/>
                                          </p:stCondLst>
                                        </p:cTn>
                                        <p:tgtEl>
                                          <p:spTgt spid="149"/>
                                        </p:tgtEl>
                                        <p:attrNameLst>
                                          <p:attrName>style.visibility</p:attrName>
                                        </p:attrNameLst>
                                      </p:cBhvr>
                                      <p:to>
                                        <p:strVal val="visible"/>
                                      </p:to>
                                    </p:set>
                                    <p:animEffect transition="in" filter="fade">
                                      <p:cBhvr>
                                        <p:cTn id="19" dur="500"/>
                                        <p:tgtEl>
                                          <p:spTgt spid="149"/>
                                        </p:tgtEl>
                                      </p:cBhvr>
                                    </p:animEffect>
                                  </p:childTnLst>
                                </p:cTn>
                              </p:par>
                              <p:par>
                                <p:cTn id="20" presetID="10" presetClass="entr" presetSubtype="0" fill="hold" nodeType="withEffect">
                                  <p:stCondLst>
                                    <p:cond delay="0"/>
                                  </p:stCondLst>
                                  <p:childTnLst>
                                    <p:set>
                                      <p:cBhvr>
                                        <p:cTn id="21" dur="1" fill="hold">
                                          <p:stCondLst>
                                            <p:cond delay="0"/>
                                          </p:stCondLst>
                                        </p:cTn>
                                        <p:tgtEl>
                                          <p:spTgt spid="160"/>
                                        </p:tgtEl>
                                        <p:attrNameLst>
                                          <p:attrName>style.visibility</p:attrName>
                                        </p:attrNameLst>
                                      </p:cBhvr>
                                      <p:to>
                                        <p:strVal val="visible"/>
                                      </p:to>
                                    </p:set>
                                    <p:animEffect transition="in" filter="fade">
                                      <p:cBhvr>
                                        <p:cTn id="22" dur="500"/>
                                        <p:tgtEl>
                                          <p:spTgt spid="16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 presetClass="exit" presetSubtype="0" fill="hold" grpId="1" nodeType="withEffect">
                                  <p:stCondLst>
                                    <p:cond delay="0"/>
                                  </p:stCondLst>
                                  <p:childTnLst>
                                    <p:set>
                                      <p:cBhvr>
                                        <p:cTn id="29" dur="1" fill="hold">
                                          <p:stCondLst>
                                            <p:cond delay="0"/>
                                          </p:stCondLst>
                                        </p:cTn>
                                        <p:tgtEl>
                                          <p:spTgt spid="103"/>
                                        </p:tgtEl>
                                        <p:attrNameLst>
                                          <p:attrName>style.visibility</p:attrName>
                                        </p:attrNameLst>
                                      </p:cBhvr>
                                      <p:to>
                                        <p:strVal val="hidden"/>
                                      </p:to>
                                    </p:se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24" grpId="0" animBg="1"/>
      <p:bldP spid="24" grpId="1" animBg="1"/>
      <p:bldP spid="103" grpId="0" animBg="1"/>
      <p:bldP spid="10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7" name="Rectangle 86"/>
          <p:cNvSpPr/>
          <p:nvPr/>
        </p:nvSpPr>
        <p:spPr>
          <a:xfrm>
            <a:off x="3544661" y="3581400"/>
            <a:ext cx="2017939"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12 unit cubes</a:t>
            </a:r>
            <a:endParaRPr lang="en-US" b="1" dirty="0">
              <a:solidFill>
                <a:schemeClr val="bg1"/>
              </a:solidFill>
            </a:endParaRPr>
          </a:p>
        </p:txBody>
      </p:sp>
      <p:sp>
        <p:nvSpPr>
          <p:cNvPr id="24" name="Rectangle 23"/>
          <p:cNvSpPr/>
          <p:nvPr/>
        </p:nvSpPr>
        <p:spPr>
          <a:xfrm>
            <a:off x="3544661" y="3581400"/>
            <a:ext cx="201793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The Reveal</a:t>
            </a:r>
            <a:endParaRPr lang="en-US" b="1" dirty="0">
              <a:solidFill>
                <a:schemeClr val="bg1"/>
              </a:solidFill>
            </a:endParaRPr>
          </a:p>
        </p:txBody>
      </p:sp>
      <p:sp>
        <p:nvSpPr>
          <p:cNvPr id="166" name="TextBox 165"/>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1">
                    <a:lumMod val="75000"/>
                    <a:lumOff val="25000"/>
                  </a:schemeClr>
                </a:solidFill>
              </a:rPr>
              <a:t>Steve </a:t>
            </a:r>
            <a:r>
              <a:rPr lang="en-US" sz="1200" b="1" dirty="0" err="1" smtClean="0">
                <a:solidFill>
                  <a:schemeClr val="tx1">
                    <a:lumMod val="75000"/>
                    <a:lumOff val="25000"/>
                  </a:schemeClr>
                </a:solidFill>
              </a:rPr>
              <a:t>Wyborney</a:t>
            </a:r>
            <a:endParaRPr lang="en-US" sz="1200" b="1" dirty="0">
              <a:solidFill>
                <a:schemeClr val="tx1">
                  <a:lumMod val="75000"/>
                  <a:lumOff val="25000"/>
                </a:schemeClr>
              </a:solidFill>
            </a:endParaRPr>
          </a:p>
        </p:txBody>
      </p:sp>
      <p:sp>
        <p:nvSpPr>
          <p:cNvPr id="167" name="TextBox 166"/>
          <p:cNvSpPr txBox="1"/>
          <p:nvPr/>
        </p:nvSpPr>
        <p:spPr>
          <a:xfrm>
            <a:off x="-8892" y="6581001"/>
            <a:ext cx="1879041" cy="276999"/>
          </a:xfrm>
          <a:prstGeom prst="rect">
            <a:avLst/>
          </a:prstGeom>
          <a:noFill/>
        </p:spPr>
        <p:txBody>
          <a:bodyPr wrap="none" rtlCol="0">
            <a:spAutoFit/>
          </a:bodyPr>
          <a:lstStyle/>
          <a:p>
            <a:r>
              <a:rPr lang="en-US" sz="1200" b="1" dirty="0" smtClean="0">
                <a:solidFill>
                  <a:schemeClr val="tx1">
                    <a:lumMod val="75000"/>
                    <a:lumOff val="25000"/>
                  </a:schemeClr>
                </a:solidFill>
                <a:hlinkClick r:id="rId2"/>
              </a:rPr>
              <a:t>www.stevewyborney.com</a:t>
            </a:r>
            <a:r>
              <a:rPr lang="en-US" sz="1200" b="1" dirty="0" smtClean="0">
                <a:solidFill>
                  <a:schemeClr val="tx1">
                    <a:lumMod val="75000"/>
                    <a:lumOff val="25000"/>
                  </a:schemeClr>
                </a:solidFill>
              </a:rPr>
              <a:t> </a:t>
            </a:r>
            <a:endParaRPr lang="en-US" sz="1200" b="1" dirty="0">
              <a:solidFill>
                <a:schemeClr val="tx1">
                  <a:lumMod val="75000"/>
                  <a:lumOff val="25000"/>
                </a:schemeClr>
              </a:solidFill>
            </a:endParaRPr>
          </a:p>
        </p:txBody>
      </p:sp>
      <p:sp>
        <p:nvSpPr>
          <p:cNvPr id="103" name="Rectangle 102"/>
          <p:cNvSpPr/>
          <p:nvPr/>
        </p:nvSpPr>
        <p:spPr>
          <a:xfrm>
            <a:off x="228600" y="275360"/>
            <a:ext cx="2362200" cy="11640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Before we see the answer, describe several  different ways you can see this structure.</a:t>
            </a:r>
          </a:p>
        </p:txBody>
      </p:sp>
      <p:grpSp>
        <p:nvGrpSpPr>
          <p:cNvPr id="105" name="Group 104"/>
          <p:cNvGrpSpPr/>
          <p:nvPr/>
        </p:nvGrpSpPr>
        <p:grpSpPr>
          <a:xfrm>
            <a:off x="3581400" y="1136196"/>
            <a:ext cx="1981200" cy="1988004"/>
            <a:chOff x="6573612" y="2075634"/>
            <a:chExt cx="1981200" cy="1988004"/>
          </a:xfrm>
        </p:grpSpPr>
        <p:sp>
          <p:nvSpPr>
            <p:cNvPr id="106" name="Cube 105"/>
            <p:cNvSpPr/>
            <p:nvPr/>
          </p:nvSpPr>
          <p:spPr>
            <a:xfrm>
              <a:off x="6573612" y="34472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Cube 106"/>
            <p:cNvSpPr/>
            <p:nvPr/>
          </p:nvSpPr>
          <p:spPr>
            <a:xfrm>
              <a:off x="7030812" y="34472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ube 107"/>
            <p:cNvSpPr/>
            <p:nvPr/>
          </p:nvSpPr>
          <p:spPr>
            <a:xfrm>
              <a:off x="7481208" y="34472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7938408" y="34472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6573612" y="29900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7030812" y="29900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7481208" y="29900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Cube 112"/>
            <p:cNvSpPr/>
            <p:nvPr/>
          </p:nvSpPr>
          <p:spPr>
            <a:xfrm>
              <a:off x="7938408" y="29900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Cube 113"/>
            <p:cNvSpPr/>
            <p:nvPr/>
          </p:nvSpPr>
          <p:spPr>
            <a:xfrm>
              <a:off x="6573612" y="25328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be 114"/>
            <p:cNvSpPr/>
            <p:nvPr/>
          </p:nvSpPr>
          <p:spPr>
            <a:xfrm>
              <a:off x="7030812" y="25328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Cube 115"/>
            <p:cNvSpPr/>
            <p:nvPr/>
          </p:nvSpPr>
          <p:spPr>
            <a:xfrm>
              <a:off x="6573612" y="20756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ube 116"/>
            <p:cNvSpPr/>
            <p:nvPr/>
          </p:nvSpPr>
          <p:spPr>
            <a:xfrm>
              <a:off x="7030812" y="2075634"/>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 name="Group 117"/>
          <p:cNvGrpSpPr/>
          <p:nvPr/>
        </p:nvGrpSpPr>
        <p:grpSpPr>
          <a:xfrm>
            <a:off x="609600" y="4793796"/>
            <a:ext cx="1525565" cy="1530804"/>
            <a:chOff x="6573612" y="2075634"/>
            <a:chExt cx="1981200" cy="1988004"/>
          </a:xfrm>
          <a:solidFill>
            <a:schemeClr val="bg1"/>
          </a:solidFill>
        </p:grpSpPr>
        <p:sp>
          <p:nvSpPr>
            <p:cNvPr id="119" name="Cube 118"/>
            <p:cNvSpPr/>
            <p:nvPr/>
          </p:nvSpPr>
          <p:spPr>
            <a:xfrm>
              <a:off x="65736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ube 119"/>
            <p:cNvSpPr/>
            <p:nvPr/>
          </p:nvSpPr>
          <p:spPr>
            <a:xfrm>
              <a:off x="70308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Cube 120"/>
            <p:cNvSpPr/>
            <p:nvPr/>
          </p:nvSpPr>
          <p:spPr>
            <a:xfrm>
              <a:off x="74812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Cube 121"/>
            <p:cNvSpPr/>
            <p:nvPr/>
          </p:nvSpPr>
          <p:spPr>
            <a:xfrm>
              <a:off x="79384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be 122"/>
            <p:cNvSpPr/>
            <p:nvPr/>
          </p:nvSpPr>
          <p:spPr>
            <a:xfrm>
              <a:off x="65736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Cube 123"/>
            <p:cNvSpPr/>
            <p:nvPr/>
          </p:nvSpPr>
          <p:spPr>
            <a:xfrm>
              <a:off x="70308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Cube 124"/>
            <p:cNvSpPr/>
            <p:nvPr/>
          </p:nvSpPr>
          <p:spPr>
            <a:xfrm>
              <a:off x="74812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Cube 125"/>
            <p:cNvSpPr/>
            <p:nvPr/>
          </p:nvSpPr>
          <p:spPr>
            <a:xfrm>
              <a:off x="79384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Cube 126"/>
            <p:cNvSpPr/>
            <p:nvPr/>
          </p:nvSpPr>
          <p:spPr>
            <a:xfrm>
              <a:off x="65736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Cube 127"/>
            <p:cNvSpPr/>
            <p:nvPr/>
          </p:nvSpPr>
          <p:spPr>
            <a:xfrm>
              <a:off x="70308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Cube 128"/>
            <p:cNvSpPr/>
            <p:nvPr/>
          </p:nvSpPr>
          <p:spPr>
            <a:xfrm>
              <a:off x="65736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ube 129"/>
            <p:cNvSpPr/>
            <p:nvPr/>
          </p:nvSpPr>
          <p:spPr>
            <a:xfrm>
              <a:off x="70308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2741635" y="4793796"/>
            <a:ext cx="1525565" cy="1530804"/>
            <a:chOff x="6573612" y="2075634"/>
            <a:chExt cx="1981200" cy="1988004"/>
          </a:xfrm>
          <a:solidFill>
            <a:schemeClr val="bg1"/>
          </a:solidFill>
        </p:grpSpPr>
        <p:sp>
          <p:nvSpPr>
            <p:cNvPr id="143" name="Cube 142"/>
            <p:cNvSpPr/>
            <p:nvPr/>
          </p:nvSpPr>
          <p:spPr>
            <a:xfrm>
              <a:off x="65736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Cube 143"/>
            <p:cNvSpPr/>
            <p:nvPr/>
          </p:nvSpPr>
          <p:spPr>
            <a:xfrm>
              <a:off x="70308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Cube 144"/>
            <p:cNvSpPr/>
            <p:nvPr/>
          </p:nvSpPr>
          <p:spPr>
            <a:xfrm>
              <a:off x="74812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Cube 145"/>
            <p:cNvSpPr/>
            <p:nvPr/>
          </p:nvSpPr>
          <p:spPr>
            <a:xfrm>
              <a:off x="79384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Cube 146"/>
            <p:cNvSpPr/>
            <p:nvPr/>
          </p:nvSpPr>
          <p:spPr>
            <a:xfrm>
              <a:off x="65736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Cube 147"/>
            <p:cNvSpPr/>
            <p:nvPr/>
          </p:nvSpPr>
          <p:spPr>
            <a:xfrm>
              <a:off x="70308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Cube 148"/>
            <p:cNvSpPr/>
            <p:nvPr/>
          </p:nvSpPr>
          <p:spPr>
            <a:xfrm>
              <a:off x="74812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Cube 149"/>
            <p:cNvSpPr/>
            <p:nvPr/>
          </p:nvSpPr>
          <p:spPr>
            <a:xfrm>
              <a:off x="79384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Cube 150"/>
            <p:cNvSpPr/>
            <p:nvPr/>
          </p:nvSpPr>
          <p:spPr>
            <a:xfrm>
              <a:off x="65736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Cube 151"/>
            <p:cNvSpPr/>
            <p:nvPr/>
          </p:nvSpPr>
          <p:spPr>
            <a:xfrm>
              <a:off x="70308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Cube 152"/>
            <p:cNvSpPr/>
            <p:nvPr/>
          </p:nvSpPr>
          <p:spPr>
            <a:xfrm>
              <a:off x="65736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Cube 153"/>
            <p:cNvSpPr/>
            <p:nvPr/>
          </p:nvSpPr>
          <p:spPr>
            <a:xfrm>
              <a:off x="70308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5" name="Group 154"/>
          <p:cNvGrpSpPr/>
          <p:nvPr/>
        </p:nvGrpSpPr>
        <p:grpSpPr>
          <a:xfrm>
            <a:off x="4875235" y="4793796"/>
            <a:ext cx="1525565" cy="1530804"/>
            <a:chOff x="6573612" y="2075634"/>
            <a:chExt cx="1981200" cy="1988004"/>
          </a:xfrm>
          <a:solidFill>
            <a:schemeClr val="bg1"/>
          </a:solidFill>
        </p:grpSpPr>
        <p:sp>
          <p:nvSpPr>
            <p:cNvPr id="156" name="Cube 155"/>
            <p:cNvSpPr/>
            <p:nvPr/>
          </p:nvSpPr>
          <p:spPr>
            <a:xfrm>
              <a:off x="65736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Cube 156"/>
            <p:cNvSpPr/>
            <p:nvPr/>
          </p:nvSpPr>
          <p:spPr>
            <a:xfrm>
              <a:off x="70308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Cube 157"/>
            <p:cNvSpPr/>
            <p:nvPr/>
          </p:nvSpPr>
          <p:spPr>
            <a:xfrm>
              <a:off x="74812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Cube 158"/>
            <p:cNvSpPr/>
            <p:nvPr/>
          </p:nvSpPr>
          <p:spPr>
            <a:xfrm>
              <a:off x="79384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Cube 159"/>
            <p:cNvSpPr/>
            <p:nvPr/>
          </p:nvSpPr>
          <p:spPr>
            <a:xfrm>
              <a:off x="65736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Cube 160"/>
            <p:cNvSpPr/>
            <p:nvPr/>
          </p:nvSpPr>
          <p:spPr>
            <a:xfrm>
              <a:off x="70308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ube 161"/>
            <p:cNvSpPr/>
            <p:nvPr/>
          </p:nvSpPr>
          <p:spPr>
            <a:xfrm>
              <a:off x="74812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Cube 164"/>
            <p:cNvSpPr/>
            <p:nvPr/>
          </p:nvSpPr>
          <p:spPr>
            <a:xfrm>
              <a:off x="79384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65736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70308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65736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Cube 213"/>
            <p:cNvSpPr/>
            <p:nvPr/>
          </p:nvSpPr>
          <p:spPr>
            <a:xfrm>
              <a:off x="70308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7008835" y="4793796"/>
            <a:ext cx="1525565" cy="1530804"/>
            <a:chOff x="6573612" y="2075634"/>
            <a:chExt cx="1981200" cy="1988004"/>
          </a:xfrm>
          <a:solidFill>
            <a:schemeClr val="bg1"/>
          </a:solidFill>
        </p:grpSpPr>
        <p:sp>
          <p:nvSpPr>
            <p:cNvPr id="216" name="Cube 215"/>
            <p:cNvSpPr/>
            <p:nvPr/>
          </p:nvSpPr>
          <p:spPr>
            <a:xfrm>
              <a:off x="65736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ube 216"/>
            <p:cNvSpPr/>
            <p:nvPr/>
          </p:nvSpPr>
          <p:spPr>
            <a:xfrm>
              <a:off x="7030812"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ube 217"/>
            <p:cNvSpPr/>
            <p:nvPr/>
          </p:nvSpPr>
          <p:spPr>
            <a:xfrm>
              <a:off x="74812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Cube 218"/>
            <p:cNvSpPr/>
            <p:nvPr/>
          </p:nvSpPr>
          <p:spPr>
            <a:xfrm>
              <a:off x="7938408" y="34472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ube 219"/>
            <p:cNvSpPr/>
            <p:nvPr/>
          </p:nvSpPr>
          <p:spPr>
            <a:xfrm>
              <a:off x="65736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Cube 220"/>
            <p:cNvSpPr/>
            <p:nvPr/>
          </p:nvSpPr>
          <p:spPr>
            <a:xfrm>
              <a:off x="7030812"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ube 221"/>
            <p:cNvSpPr/>
            <p:nvPr/>
          </p:nvSpPr>
          <p:spPr>
            <a:xfrm>
              <a:off x="74812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7938408" y="29900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65736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7030812" y="25328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65736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7030812" y="2075634"/>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710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18"/>
                                        </p:tgtEl>
                                        <p:attrNameLst>
                                          <p:attrName>style.visibility</p:attrName>
                                        </p:attrNameLst>
                                      </p:cBhvr>
                                      <p:to>
                                        <p:strVal val="visible"/>
                                      </p:to>
                                    </p:set>
                                    <p:animEffect transition="in" filter="fade">
                                      <p:cBhvr>
                                        <p:cTn id="13" dur="500"/>
                                        <p:tgtEl>
                                          <p:spTgt spid="118"/>
                                        </p:tgtEl>
                                      </p:cBhvr>
                                    </p:animEffect>
                                  </p:childTnLst>
                                </p:cTn>
                              </p:par>
                              <p:par>
                                <p:cTn id="14" presetID="10" presetClass="entr" presetSubtype="0" fill="hold" nodeType="withEffect">
                                  <p:stCondLst>
                                    <p:cond delay="0"/>
                                  </p:stCondLst>
                                  <p:childTnLst>
                                    <p:set>
                                      <p:cBhvr>
                                        <p:cTn id="15" dur="1" fill="hold">
                                          <p:stCondLst>
                                            <p:cond delay="0"/>
                                          </p:stCondLst>
                                        </p:cTn>
                                        <p:tgtEl>
                                          <p:spTgt spid="142"/>
                                        </p:tgtEl>
                                        <p:attrNameLst>
                                          <p:attrName>style.visibility</p:attrName>
                                        </p:attrNameLst>
                                      </p:cBhvr>
                                      <p:to>
                                        <p:strVal val="visible"/>
                                      </p:to>
                                    </p:set>
                                    <p:animEffect transition="in" filter="fade">
                                      <p:cBhvr>
                                        <p:cTn id="16" dur="500"/>
                                        <p:tgtEl>
                                          <p:spTgt spid="142"/>
                                        </p:tgtEl>
                                      </p:cBhvr>
                                    </p:animEffect>
                                  </p:childTnLst>
                                </p:cTn>
                              </p:par>
                              <p:par>
                                <p:cTn id="17" presetID="10" presetClass="entr" presetSubtype="0" fill="hold" nodeType="withEffect">
                                  <p:stCondLst>
                                    <p:cond delay="0"/>
                                  </p:stCondLst>
                                  <p:childTnLst>
                                    <p:set>
                                      <p:cBhvr>
                                        <p:cTn id="18" dur="1" fill="hold">
                                          <p:stCondLst>
                                            <p:cond delay="0"/>
                                          </p:stCondLst>
                                        </p:cTn>
                                        <p:tgtEl>
                                          <p:spTgt spid="155"/>
                                        </p:tgtEl>
                                        <p:attrNameLst>
                                          <p:attrName>style.visibility</p:attrName>
                                        </p:attrNameLst>
                                      </p:cBhvr>
                                      <p:to>
                                        <p:strVal val="visible"/>
                                      </p:to>
                                    </p:set>
                                    <p:animEffect transition="in" filter="fade">
                                      <p:cBhvr>
                                        <p:cTn id="19" dur="500"/>
                                        <p:tgtEl>
                                          <p:spTgt spid="155"/>
                                        </p:tgtEl>
                                      </p:cBhvr>
                                    </p:animEffect>
                                  </p:childTnLst>
                                </p:cTn>
                              </p:par>
                              <p:par>
                                <p:cTn id="20" presetID="10" presetClass="entr" presetSubtype="0" fill="hold" nodeType="withEffect">
                                  <p:stCondLst>
                                    <p:cond delay="0"/>
                                  </p:stCondLst>
                                  <p:childTnLst>
                                    <p:set>
                                      <p:cBhvr>
                                        <p:cTn id="21" dur="1" fill="hold">
                                          <p:stCondLst>
                                            <p:cond delay="0"/>
                                          </p:stCondLst>
                                        </p:cTn>
                                        <p:tgtEl>
                                          <p:spTgt spid="215"/>
                                        </p:tgtEl>
                                        <p:attrNameLst>
                                          <p:attrName>style.visibility</p:attrName>
                                        </p:attrNameLst>
                                      </p:cBhvr>
                                      <p:to>
                                        <p:strVal val="visible"/>
                                      </p:to>
                                    </p:set>
                                    <p:animEffect transition="in" filter="fade">
                                      <p:cBhvr>
                                        <p:cTn id="22" dur="500"/>
                                        <p:tgtEl>
                                          <p:spTgt spid="2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 presetClass="exit" presetSubtype="0" fill="hold" grpId="1" nodeType="withEffect">
                                  <p:stCondLst>
                                    <p:cond delay="0"/>
                                  </p:stCondLst>
                                  <p:childTnLst>
                                    <p:set>
                                      <p:cBhvr>
                                        <p:cTn id="29" dur="1" fill="hold">
                                          <p:stCondLst>
                                            <p:cond delay="0"/>
                                          </p:stCondLst>
                                        </p:cTn>
                                        <p:tgtEl>
                                          <p:spTgt spid="103"/>
                                        </p:tgtEl>
                                        <p:attrNameLst>
                                          <p:attrName>style.visibility</p:attrName>
                                        </p:attrNameLst>
                                      </p:cBhvr>
                                      <p:to>
                                        <p:strVal val="hidden"/>
                                      </p:to>
                                    </p:se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24" grpId="0" animBg="1"/>
      <p:bldP spid="24" grpId="1" animBg="1"/>
      <p:bldP spid="103" grpId="0" animBg="1"/>
      <p:bldP spid="10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2309</TotalTime>
  <Words>1527</Words>
  <Application>Microsoft Office PowerPoint</Application>
  <PresentationFormat>On-screen Show (4:3)</PresentationFormat>
  <Paragraphs>211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Day 18  Cube Conversations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Cube Conversations Already in lessons &amp; Templates</dc:title>
  <dc:creator>Steve Wyborney</dc:creator>
  <cp:lastModifiedBy>Steve Wyborney</cp:lastModifiedBy>
  <cp:revision>106</cp:revision>
  <dcterms:created xsi:type="dcterms:W3CDTF">2017-12-22T15:36:02Z</dcterms:created>
  <dcterms:modified xsi:type="dcterms:W3CDTF">2019-02-18T00:45:24Z</dcterms:modified>
</cp:coreProperties>
</file>