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42" r:id="rId2"/>
    <p:sldId id="343" r:id="rId3"/>
    <p:sldId id="353" r:id="rId4"/>
    <p:sldId id="309" r:id="rId5"/>
    <p:sldId id="311" r:id="rId6"/>
    <p:sldId id="338" r:id="rId7"/>
    <p:sldId id="339" r:id="rId8"/>
    <p:sldId id="340" r:id="rId9"/>
    <p:sldId id="341" r:id="rId10"/>
    <p:sldId id="354" r:id="rId11"/>
    <p:sldId id="317" r:id="rId12"/>
    <p:sldId id="319" r:id="rId13"/>
    <p:sldId id="320" r:id="rId14"/>
    <p:sldId id="321" r:id="rId15"/>
    <p:sldId id="322" r:id="rId16"/>
    <p:sldId id="323" r:id="rId17"/>
    <p:sldId id="355" r:id="rId18"/>
    <p:sldId id="325" r:id="rId19"/>
    <p:sldId id="327" r:id="rId20"/>
    <p:sldId id="328" r:id="rId21"/>
    <p:sldId id="329" r:id="rId22"/>
    <p:sldId id="330" r:id="rId23"/>
    <p:sldId id="331" r:id="rId24"/>
    <p:sldId id="35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60" d="100"/>
          <a:sy n="60" d="100"/>
        </p:scale>
        <p:origin x="-2244" y="-666"/>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56F8A-322C-471F-908B-11A162567ACF}" type="datetimeFigureOut">
              <a:rPr lang="en-US" smtClean="0"/>
              <a:t>2/17/2019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CEE02-DB6A-4358-B393-0EA30713267B}" type="slidenum">
              <a:rPr lang="en-US" smtClean="0"/>
              <a:t>‹#›</a:t>
            </a:fld>
            <a:endParaRPr lang="en-US"/>
          </a:p>
        </p:txBody>
      </p:sp>
    </p:spTree>
    <p:extLst>
      <p:ext uri="{BB962C8B-B14F-4D97-AF65-F5344CB8AC3E}">
        <p14:creationId xmlns:p14="http://schemas.microsoft.com/office/powerpoint/2010/main" val="124267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CB7B2D-B03B-4F5B-80D7-699B91F43AE1}" type="slidenum">
              <a:rPr lang="en-US" smtClean="0"/>
              <a:t>7</a:t>
            </a:fld>
            <a:endParaRPr lang="en-US"/>
          </a:p>
        </p:txBody>
      </p:sp>
    </p:spTree>
    <p:extLst>
      <p:ext uri="{BB962C8B-B14F-4D97-AF65-F5344CB8AC3E}">
        <p14:creationId xmlns:p14="http://schemas.microsoft.com/office/powerpoint/2010/main" val="254904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71904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267343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150395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57261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47050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BB690-C000-4FB4-9A33-BBDF4113CE7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6072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FBB690-C000-4FB4-9A33-BBDF4113CE7A}"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111599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BB690-C000-4FB4-9A33-BBDF4113CE7A}"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93852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BB690-C000-4FB4-9A33-BBDF4113CE7A}"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39222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BB690-C000-4FB4-9A33-BBDF4113CE7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235554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BB690-C000-4FB4-9A33-BBDF4113CE7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242060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BB690-C000-4FB4-9A33-BBDF4113CE7A}" type="datetimeFigureOut">
              <a:rPr lang="en-US" smtClean="0"/>
              <a:t>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6047D-AD22-406B-AE49-095BDFA239FF}" type="slidenum">
              <a:rPr lang="en-US" smtClean="0"/>
              <a:t>‹#›</a:t>
            </a:fld>
            <a:endParaRPr lang="en-US"/>
          </a:p>
        </p:txBody>
      </p:sp>
    </p:spTree>
    <p:extLst>
      <p:ext uri="{BB962C8B-B14F-4D97-AF65-F5344CB8AC3E}">
        <p14:creationId xmlns:p14="http://schemas.microsoft.com/office/powerpoint/2010/main" val="3544557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gif"/><Relationship Id="rId2" Type="http://schemas.openxmlformats.org/officeDocument/2006/relationships/hyperlink" Target="https://www.stevewyborney.com/?p=1891" TargetMode="Externa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gif"/><Relationship Id="rId2" Type="http://schemas.openxmlformats.org/officeDocument/2006/relationships/hyperlink" Target="https://www.stevewyborney.com/?p=1891" TargetMode="Externa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gif"/><Relationship Id="rId2" Type="http://schemas.openxmlformats.org/officeDocument/2006/relationships/hyperlink" Target="https://www.stevewyborney.com/?p=1891" TargetMode="Externa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16002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800" b="1" dirty="0" smtClean="0">
                <a:solidFill>
                  <a:srgbClr val="FFFF00"/>
                </a:solidFill>
              </a:rPr>
              <a:t>20 Days </a:t>
            </a:r>
          </a:p>
          <a:p>
            <a:r>
              <a:rPr lang="en-US" sz="6000" b="1" dirty="0" smtClean="0">
                <a:solidFill>
                  <a:srgbClr val="FFFF00"/>
                </a:solidFill>
              </a:rPr>
              <a:t>of Number Sense </a:t>
            </a:r>
          </a:p>
          <a:p>
            <a:r>
              <a:rPr lang="en-US" sz="6000" b="1" dirty="0" smtClean="0">
                <a:solidFill>
                  <a:srgbClr val="FFFF00"/>
                </a:solidFill>
              </a:rPr>
              <a:t>&amp;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4800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Tree>
    <p:extLst>
      <p:ext uri="{BB962C8B-B14F-4D97-AF65-F5344CB8AC3E}">
        <p14:creationId xmlns:p14="http://schemas.microsoft.com/office/powerpoint/2010/main" val="634248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#14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1227922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“Bottles of Beads”</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Level 2</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3044012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What is the TOTAL number of beads?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pic>
        <p:nvPicPr>
          <p:cNvPr id="9" name="Picture 2" descr="C:\Users\Steve Wyborney\Desktop\LOW RESOLUTION esti-mystery pics\Slide11.JPG"/>
          <p:cNvPicPr>
            <a:picLocks noChangeAspect="1" noChangeArrowheads="1"/>
          </p:cNvPicPr>
          <p:nvPr/>
        </p:nvPicPr>
        <p:blipFill rotWithShape="1">
          <a:blip r:embed="rId3">
            <a:extLst>
              <a:ext uri="{28A0092B-C50C-407E-A947-70E740481C1C}">
                <a14:useLocalDpi xmlns:a14="http://schemas.microsoft.com/office/drawing/2010/main" val="0"/>
              </a:ext>
            </a:extLst>
          </a:blip>
          <a:srcRect r="38592"/>
          <a:stretch/>
        </p:blipFill>
        <p:spPr bwMode="auto">
          <a:xfrm>
            <a:off x="-34159" y="0"/>
            <a:ext cx="4606160" cy="5625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96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#1</a:t>
            </a:r>
          </a:p>
          <a:p>
            <a:pPr algn="ctr"/>
            <a:r>
              <a:rPr lang="en-US" sz="2000" b="1" dirty="0" smtClean="0">
                <a:solidFill>
                  <a:schemeClr val="tx1"/>
                </a:solidFill>
              </a:rPr>
              <a:t>The TOTAL is between 35 and 85.  Remember you are looking for </a:t>
            </a:r>
          </a:p>
          <a:p>
            <a:pPr algn="ctr"/>
            <a:r>
              <a:rPr lang="en-US" sz="2000" b="1" dirty="0" smtClean="0">
                <a:solidFill>
                  <a:schemeClr val="tx1"/>
                </a:solidFill>
              </a:rPr>
              <a:t>the TOTAL.</a:t>
            </a:r>
            <a:endParaRPr lang="en-US" sz="2000" b="1" dirty="0">
              <a:solidFill>
                <a:schemeClr val="tx1"/>
              </a:solidFill>
            </a:endParaRP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#2</a:t>
            </a:r>
          </a:p>
          <a:p>
            <a:pPr algn="ctr"/>
            <a:r>
              <a:rPr lang="en-US" sz="2000" b="1" dirty="0" smtClean="0">
                <a:solidFill>
                  <a:schemeClr val="tx1"/>
                </a:solidFill>
              </a:rPr>
              <a:t>The number of beads of each color is the same.  That means the answer is a multiple of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smtClean="0">
                <a:solidFill>
                  <a:schemeClr val="tx1"/>
                </a:solidFill>
              </a:rPr>
              <a:t>The die is showing the numbers  2, 4, and 6.  The digits 2, 4, and 6 are not in the TOTAL.</a:t>
            </a:r>
            <a:endParaRPr lang="en-US" sz="2000" b="1" dirty="0">
              <a:solidFill>
                <a:schemeClr val="tx1"/>
              </a:solidFill>
            </a:endParaRP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smtClean="0">
                <a:solidFill>
                  <a:schemeClr val="tx1"/>
                </a:solidFill>
              </a:rPr>
              <a:t>The digit 7 is not in the answer.</a:t>
            </a:r>
            <a:endParaRPr lang="en-US" sz="2000" b="1" dirty="0">
              <a:solidFill>
                <a:schemeClr val="tx1"/>
              </a:solidFill>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38" name="TextBox 3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16" name="Picture 2" descr="C:\Users\Steve Wyborney\Desktop\LOW RESOLUTION esti-mystery pics\Slide11.JPG"/>
          <p:cNvPicPr>
            <a:picLocks noChangeAspect="1" noChangeArrowheads="1"/>
          </p:cNvPicPr>
          <p:nvPr/>
        </p:nvPicPr>
        <p:blipFill rotWithShape="1">
          <a:blip r:embed="rId3">
            <a:extLst>
              <a:ext uri="{28A0092B-C50C-407E-A947-70E740481C1C}">
                <a14:useLocalDpi xmlns:a14="http://schemas.microsoft.com/office/drawing/2010/main" val="0"/>
              </a:ext>
            </a:extLst>
          </a:blip>
          <a:srcRect r="38592"/>
          <a:stretch/>
        </p:blipFill>
        <p:spPr bwMode="auto">
          <a:xfrm>
            <a:off x="-34159" y="0"/>
            <a:ext cx="4606160" cy="5625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20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After seeing the clues, you have narrowed the possibilities to a small set of numbers.  Before you see the answer, select your final estimate.  Write it down, and explain to someone why you chose that number.</a:t>
            </a:r>
            <a:endParaRPr lang="en-US" sz="2000" b="1" dirty="0">
              <a:solidFill>
                <a:schemeClr val="tx1"/>
              </a:solidFill>
            </a:endParaRPr>
          </a:p>
        </p:txBody>
      </p:sp>
      <p:pic>
        <p:nvPicPr>
          <p:cNvPr id="6" name="Picture 2" descr="C:\Users\Steve Wyborney\Desktop\LOW RESOLUTION esti-mystery pics\Slide11.JPG"/>
          <p:cNvPicPr>
            <a:picLocks noChangeAspect="1" noChangeArrowheads="1"/>
          </p:cNvPicPr>
          <p:nvPr/>
        </p:nvPicPr>
        <p:blipFill rotWithShape="1">
          <a:blip r:embed="rId3">
            <a:extLst>
              <a:ext uri="{28A0092B-C50C-407E-A947-70E740481C1C}">
                <a14:useLocalDpi xmlns:a14="http://schemas.microsoft.com/office/drawing/2010/main" val="0"/>
              </a:ext>
            </a:extLst>
          </a:blip>
          <a:srcRect r="38592"/>
          <a:stretch/>
        </p:blipFill>
        <p:spPr bwMode="auto">
          <a:xfrm>
            <a:off x="-34159" y="0"/>
            <a:ext cx="4606160" cy="5625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00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rPr>
              <a:t>51 beads</a:t>
            </a:r>
            <a:endParaRPr lang="en-US" sz="5400" b="1" dirty="0">
              <a:solidFill>
                <a:schemeClr val="tx1"/>
              </a:solidFill>
            </a:endParaRPr>
          </a:p>
        </p:txBody>
      </p:sp>
      <p:sp>
        <p:nvSpPr>
          <p:cNvPr id="17" name="Rectangle 16"/>
          <p:cNvSpPr/>
          <p:nvPr/>
        </p:nvSpPr>
        <p:spPr>
          <a:xfrm>
            <a:off x="5029200" y="133350"/>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p>
          <a:p>
            <a:pPr algn="ctr"/>
            <a:r>
              <a:rPr lang="en-US" sz="2400" b="1" dirty="0" smtClean="0">
                <a:solidFill>
                  <a:schemeClr val="tx1"/>
                </a:solidFill>
              </a:rPr>
              <a:t>Click to see the answer.</a:t>
            </a: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pic>
        <p:nvPicPr>
          <p:cNvPr id="8" name="Picture 2" descr="C:\Users\Steve Wyborney\Desktop\LOW RESOLUTION esti-mystery pics\Slide11.JPG"/>
          <p:cNvPicPr>
            <a:picLocks noChangeAspect="1" noChangeArrowheads="1"/>
          </p:cNvPicPr>
          <p:nvPr/>
        </p:nvPicPr>
        <p:blipFill rotWithShape="1">
          <a:blip r:embed="rId3">
            <a:extLst>
              <a:ext uri="{28A0092B-C50C-407E-A947-70E740481C1C}">
                <a14:useLocalDpi xmlns:a14="http://schemas.microsoft.com/office/drawing/2010/main" val="0"/>
              </a:ext>
            </a:extLst>
          </a:blip>
          <a:srcRect r="38592"/>
          <a:stretch/>
        </p:blipFill>
        <p:spPr bwMode="auto">
          <a:xfrm>
            <a:off x="-34159" y="0"/>
            <a:ext cx="4606160" cy="5625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84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a:t>
            </a:r>
            <a:r>
              <a:rPr lang="en-US" sz="6000" b="1" smtClean="0">
                <a:solidFill>
                  <a:srgbClr val="FFFF00"/>
                </a:solidFill>
              </a:rPr>
              <a:t>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#14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744662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“Card Stack”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Level 3</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1726941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133600"/>
            <a:ext cx="9144000" cy="1470025"/>
          </a:xfrm>
        </p:spPr>
        <p:txBody>
          <a:bodyPr>
            <a:noAutofit/>
          </a:bodyPr>
          <a:lstStyle/>
          <a:p>
            <a:r>
              <a:rPr lang="en-US" sz="13800" b="1" dirty="0" smtClean="0">
                <a:solidFill>
                  <a:schemeClr val="tx2">
                    <a:lumMod val="60000"/>
                    <a:lumOff val="40000"/>
                  </a:schemeClr>
                </a:solidFill>
              </a:rPr>
              <a:t>Day 14</a:t>
            </a:r>
            <a:br>
              <a:rPr lang="en-US" sz="13800" b="1" dirty="0" smtClean="0">
                <a:solidFill>
                  <a:schemeClr val="tx2">
                    <a:lumMod val="60000"/>
                    <a:lumOff val="40000"/>
                  </a:schemeClr>
                </a:solidFill>
              </a:rPr>
            </a:br>
            <a:r>
              <a:rPr lang="en-US" sz="6000" b="1" dirty="0" smtClean="0">
                <a:solidFill>
                  <a:schemeClr val="tx2">
                    <a:lumMod val="60000"/>
                    <a:lumOff val="40000"/>
                  </a:schemeClr>
                </a:solidFill>
              </a:rPr>
              <a:t/>
            </a:r>
            <a:br>
              <a:rPr lang="en-US" sz="6000" b="1" dirty="0" smtClean="0">
                <a:solidFill>
                  <a:schemeClr val="tx2">
                    <a:lumMod val="60000"/>
                    <a:lumOff val="40000"/>
                  </a:schemeClr>
                </a:solidFill>
              </a:rPr>
            </a:br>
            <a:r>
              <a:rPr lang="en-US" sz="6000" b="1" dirty="0" err="1" smtClean="0">
                <a:solidFill>
                  <a:schemeClr val="tx2">
                    <a:lumMod val="60000"/>
                    <a:lumOff val="40000"/>
                  </a:schemeClr>
                </a:solidFill>
              </a:rPr>
              <a:t>Esti</a:t>
            </a:r>
            <a:r>
              <a:rPr lang="en-US" sz="6000" b="1" dirty="0" smtClean="0">
                <a:solidFill>
                  <a:schemeClr val="tx2">
                    <a:lumMod val="60000"/>
                    <a:lumOff val="40000"/>
                  </a:schemeClr>
                </a:solidFill>
              </a:rPr>
              <a:t>-Mysteries</a:t>
            </a:r>
            <a:endParaRPr lang="en-US" sz="6000" b="1" dirty="0">
              <a:solidFill>
                <a:schemeClr val="tx2">
                  <a:lumMod val="60000"/>
                  <a:lumOff val="40000"/>
                </a:schemeClr>
              </a:solidFill>
            </a:endParaRPr>
          </a:p>
        </p:txBody>
      </p:sp>
      <p:sp>
        <p:nvSpPr>
          <p:cNvPr id="3" name="Title 1"/>
          <p:cNvSpPr txBox="1">
            <a:spLocks/>
          </p:cNvSpPr>
          <p:nvPr/>
        </p:nvSpPr>
        <p:spPr>
          <a:xfrm>
            <a:off x="0" y="5387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Tree>
    <p:extLst>
      <p:ext uri="{BB962C8B-B14F-4D97-AF65-F5344CB8AC3E}">
        <p14:creationId xmlns:p14="http://schemas.microsoft.com/office/powerpoint/2010/main" val="18974266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How many cards are there?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pic>
        <p:nvPicPr>
          <p:cNvPr id="9" name="Picture 2" descr="C:\Users\Steve Wyborney\Desktop\LOW RESOLUTION esti-mystery pics\Slide18.JPG"/>
          <p:cNvPicPr>
            <a:picLocks noChangeAspect="1" noChangeArrowheads="1"/>
          </p:cNvPicPr>
          <p:nvPr/>
        </p:nvPicPr>
        <p:blipFill rotWithShape="1">
          <a:blip r:embed="rId3">
            <a:extLst>
              <a:ext uri="{28A0092B-C50C-407E-A947-70E740481C1C}">
                <a14:useLocalDpi xmlns:a14="http://schemas.microsoft.com/office/drawing/2010/main" val="0"/>
              </a:ext>
            </a:extLst>
          </a:blip>
          <a:srcRect r="38276"/>
          <a:stretch/>
        </p:blipFill>
        <p:spPr bwMode="auto">
          <a:xfrm>
            <a:off x="1" y="1"/>
            <a:ext cx="4572000" cy="5555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75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38" name="TextBox 3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17" name="Picture 2" descr="C:\Users\Steve Wyborney\Desktop\LOW RESOLUTION esti-mystery pics\Slide18.JPG"/>
          <p:cNvPicPr>
            <a:picLocks noChangeAspect="1" noChangeArrowheads="1"/>
          </p:cNvPicPr>
          <p:nvPr/>
        </p:nvPicPr>
        <p:blipFill rotWithShape="1">
          <a:blip r:embed="rId3">
            <a:extLst>
              <a:ext uri="{28A0092B-C50C-407E-A947-70E740481C1C}">
                <a14:useLocalDpi xmlns:a14="http://schemas.microsoft.com/office/drawing/2010/main" val="0"/>
              </a:ext>
            </a:extLst>
          </a:blip>
          <a:srcRect r="38276"/>
          <a:stretch/>
        </p:blipFill>
        <p:spPr bwMode="auto">
          <a:xfrm>
            <a:off x="1" y="1"/>
            <a:ext cx="4572000" cy="5555364"/>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#1</a:t>
            </a:r>
          </a:p>
        </p:txBody>
      </p:sp>
      <p:sp>
        <p:nvSpPr>
          <p:cNvPr id="20" name="Rectangle 19"/>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#2</a:t>
            </a:r>
          </a:p>
        </p:txBody>
      </p:sp>
      <p:sp>
        <p:nvSpPr>
          <p:cNvPr id="22" name="Rectangle 21"/>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5" name="Rectangle 24"/>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6" name="Rectangle 25"/>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#1</a:t>
            </a:r>
          </a:p>
          <a:p>
            <a:pPr algn="ctr"/>
            <a:r>
              <a:rPr lang="en-US" sz="2000" b="1" dirty="0" smtClean="0">
                <a:solidFill>
                  <a:schemeClr val="tx1"/>
                </a:solidFill>
              </a:rPr>
              <a:t>The total is less than 400.</a:t>
            </a:r>
            <a:endParaRPr lang="en-US" sz="2000" b="1" dirty="0">
              <a:solidFill>
                <a:schemeClr val="tx1"/>
              </a:solidFill>
            </a:endParaRP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#2</a:t>
            </a:r>
          </a:p>
          <a:p>
            <a:pPr algn="ctr"/>
            <a:r>
              <a:rPr lang="en-US" sz="2000" b="1" dirty="0" smtClean="0">
                <a:solidFill>
                  <a:schemeClr val="tx1"/>
                </a:solidFill>
              </a:rPr>
              <a:t>All 8 stacks have the same number of cards – so the answer is a multiple of 8.</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smtClean="0">
                <a:solidFill>
                  <a:schemeClr val="tx1"/>
                </a:solidFill>
              </a:rPr>
              <a:t>The answer is also a multiple of 7.</a:t>
            </a:r>
            <a:endParaRPr lang="en-US" sz="2000" b="1" dirty="0">
              <a:solidFill>
                <a:schemeClr val="tx1"/>
              </a:solidFill>
            </a:endParaRP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smtClean="0">
                <a:solidFill>
                  <a:schemeClr val="tx1"/>
                </a:solidFill>
              </a:rPr>
              <a:t>The top card is a 2.  A certain digit appears twice in the answer.</a:t>
            </a:r>
            <a:endParaRPr lang="en-US" sz="2000" b="1" dirty="0">
              <a:solidFill>
                <a:schemeClr val="tx1"/>
              </a:solidFill>
            </a:endParaRPr>
          </a:p>
        </p:txBody>
      </p:sp>
      <p:sp>
        <p:nvSpPr>
          <p:cNvPr id="33" name="Rectangle 32"/>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smtClean="0">
                <a:solidFill>
                  <a:schemeClr val="tx1"/>
                </a:solidFill>
              </a:rPr>
              <a:t>It may be helpful to think about the most reasonable number of cards in each stack.</a:t>
            </a:r>
            <a:endParaRPr lang="en-US" sz="2000" b="1" dirty="0">
              <a:solidFill>
                <a:schemeClr val="tx1"/>
              </a:solidFill>
            </a:endParaRPr>
          </a:p>
        </p:txBody>
      </p:sp>
    </p:spTree>
    <p:extLst>
      <p:ext uri="{BB962C8B-B14F-4D97-AF65-F5344CB8AC3E}">
        <p14:creationId xmlns:p14="http://schemas.microsoft.com/office/powerpoint/2010/main" val="130156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2" grpId="0" animBg="1"/>
      <p:bldP spid="25" grpId="0" animBg="1"/>
      <p:bldP spid="26" grpId="0" animBg="1"/>
      <p:bldP spid="28" grpId="0" animBg="1"/>
      <p:bldP spid="29" grpId="0" animBg="1"/>
      <p:bldP spid="30" grpId="0" animBg="1"/>
      <p:bldP spid="31" grpId="0" animBg="1"/>
      <p:bldP spid="3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13" name="Rectangle 12"/>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After seeing the clues, you have narrowed the possibilities to a small set of numbers.  Before you see the answer, select your final estimate.  Write it down, and explain to someone why you chose that number.</a:t>
            </a:r>
            <a:endParaRPr lang="en-US" sz="2000" b="1" dirty="0">
              <a:solidFill>
                <a:schemeClr val="tx1"/>
              </a:solidFill>
            </a:endParaRPr>
          </a:p>
        </p:txBody>
      </p:sp>
      <p:pic>
        <p:nvPicPr>
          <p:cNvPr id="6" name="Picture 2" descr="C:\Users\Steve Wyborney\Desktop\LOW RESOLUTION esti-mystery pics\Slide18.JPG"/>
          <p:cNvPicPr>
            <a:picLocks noChangeAspect="1" noChangeArrowheads="1"/>
          </p:cNvPicPr>
          <p:nvPr/>
        </p:nvPicPr>
        <p:blipFill rotWithShape="1">
          <a:blip r:embed="rId3">
            <a:extLst>
              <a:ext uri="{28A0092B-C50C-407E-A947-70E740481C1C}">
                <a14:useLocalDpi xmlns:a14="http://schemas.microsoft.com/office/drawing/2010/main" val="0"/>
              </a:ext>
            </a:extLst>
          </a:blip>
          <a:srcRect r="38276"/>
          <a:stretch/>
        </p:blipFill>
        <p:spPr bwMode="auto">
          <a:xfrm>
            <a:off x="1" y="1"/>
            <a:ext cx="4572000" cy="5555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94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rPr>
              <a:t>336 cards</a:t>
            </a:r>
            <a:endParaRPr lang="en-US" sz="5400" b="1" dirty="0">
              <a:solidFill>
                <a:schemeClr val="tx1"/>
              </a:solidFill>
            </a:endParaRPr>
          </a:p>
        </p:txBody>
      </p:sp>
      <p:sp>
        <p:nvSpPr>
          <p:cNvPr id="11" name="Rectangle 10"/>
          <p:cNvSpPr/>
          <p:nvPr/>
        </p:nvSpPr>
        <p:spPr>
          <a:xfrm>
            <a:off x="5029200" y="152399"/>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Remember:  You are looking for the TOTAL number of cards – not the number in each small stack.  NOW click to see THE REVEAL.</a:t>
            </a:r>
          </a:p>
        </p:txBody>
      </p:sp>
      <p:sp>
        <p:nvSpPr>
          <p:cNvPr id="17" name="Rectangle 16"/>
          <p:cNvSpPr/>
          <p:nvPr/>
        </p:nvSpPr>
        <p:spPr>
          <a:xfrm>
            <a:off x="5029200" y="133350"/>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p>
          <a:p>
            <a:pPr algn="ctr"/>
            <a:r>
              <a:rPr lang="en-US" sz="2400" b="1" dirty="0" smtClean="0">
                <a:solidFill>
                  <a:schemeClr val="tx1"/>
                </a:solidFill>
              </a:rPr>
              <a:t>Click to see the answer.</a:t>
            </a: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pic>
        <p:nvPicPr>
          <p:cNvPr id="10" name="Picture 2" descr="C:\Users\Steve Wyborney\Desktop\LOW RESOLUTION esti-mystery pics\Slide18.JPG"/>
          <p:cNvPicPr>
            <a:picLocks noChangeAspect="1" noChangeArrowheads="1"/>
          </p:cNvPicPr>
          <p:nvPr/>
        </p:nvPicPr>
        <p:blipFill rotWithShape="1">
          <a:blip r:embed="rId3">
            <a:extLst>
              <a:ext uri="{28A0092B-C50C-407E-A947-70E740481C1C}">
                <a14:useLocalDpi xmlns:a14="http://schemas.microsoft.com/office/drawing/2010/main" val="0"/>
              </a:ext>
            </a:extLst>
          </a:blip>
          <a:srcRect r="38276"/>
          <a:stretch/>
        </p:blipFill>
        <p:spPr bwMode="auto">
          <a:xfrm>
            <a:off x="1" y="1"/>
            <a:ext cx="4572000" cy="5555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548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956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Tips for Using </a:t>
            </a:r>
            <a:r>
              <a:rPr lang="en-US" sz="2000" b="1" dirty="0" err="1" smtClean="0"/>
              <a:t>Esti</a:t>
            </a:r>
            <a:r>
              <a:rPr lang="en-US" sz="2000" b="1" dirty="0" smtClean="0"/>
              <a:t>-Mysteries &amp; Answers to Frequently Asked Questions</a:t>
            </a:r>
          </a:p>
          <a:p>
            <a:pPr algn="l"/>
            <a:endParaRPr lang="en-US" sz="1200" dirty="0" smtClean="0"/>
          </a:p>
          <a:p>
            <a:pPr marL="742950" indent="-742950" algn="l">
              <a:buAutoNum type="arabicPeriod"/>
            </a:pPr>
            <a:r>
              <a:rPr lang="en-US" sz="1200" b="1" dirty="0" smtClean="0"/>
              <a:t>Selecting which one (or ones) to use</a:t>
            </a:r>
            <a:r>
              <a:rPr lang="en-US" sz="1200" dirty="0" smtClean="0"/>
              <a:t> – Each day includes 3 different levels of </a:t>
            </a:r>
            <a:r>
              <a:rPr lang="en-US" sz="1200" dirty="0" err="1" smtClean="0"/>
              <a:t>Esti</a:t>
            </a:r>
            <a:r>
              <a:rPr lang="en-US" sz="1200" dirty="0" smtClean="0"/>
              <a:t>-Mysteries.  To choose the one (or ones) that are best for your class, look at the clue page to see if those clues are a good match for your students based on the concepts that you see.  Remember that it is okay to use concepts that may seem “too young” because the primary concept is estimation – and providing opportunities to estimate both smaller and larger numbers is vital for each student.  Likewise, it’s okay to introduce concepts that are new to your students, ones with clues that may seem “too advanced.”  For example, if you see a clue that describes “multiples of 3,” but your class hasn’t yet learned about that concept, you can still use that </a:t>
            </a:r>
            <a:r>
              <a:rPr lang="en-US" sz="1200" dirty="0" err="1" smtClean="0"/>
              <a:t>Esti</a:t>
            </a:r>
            <a:r>
              <a:rPr lang="en-US" sz="1200" dirty="0" smtClean="0"/>
              <a:t>-Mystery by making a list of multiples of 3.</a:t>
            </a:r>
          </a:p>
          <a:p>
            <a:pPr marL="742950" indent="-742950" algn="l">
              <a:buFontTx/>
              <a:buAutoNum type="arabicPeriod"/>
            </a:pPr>
            <a:endParaRPr lang="en-US" sz="1200" dirty="0" smtClean="0"/>
          </a:p>
          <a:p>
            <a:pPr marL="742950" indent="-742950" algn="l">
              <a:buFontTx/>
              <a:buAutoNum type="arabicPeriod"/>
            </a:pPr>
            <a:r>
              <a:rPr lang="en-US" sz="1200" b="1" dirty="0" smtClean="0"/>
              <a:t>Questions </a:t>
            </a:r>
            <a:r>
              <a:rPr lang="en-US" sz="1200" b="1" dirty="0"/>
              <a:t>about The Reveal </a:t>
            </a:r>
            <a:r>
              <a:rPr lang="en-US" sz="1200" dirty="0"/>
              <a:t>– Make sure the slide show is playing.  The reveal will not show if the slide show is not playing.  In PowerPoint, be sure to view the show.  In Google Slides, make sure you are presenting the show.  Questions about how to use the files with Google Slides are often resolved by (1) Saving the file in your Google Drive, (2) Opening the file with Google Slides, (3) Clicking on Present</a:t>
            </a:r>
            <a:r>
              <a:rPr lang="en-US" sz="1200" dirty="0" smtClean="0"/>
              <a:t>.</a:t>
            </a:r>
          </a:p>
          <a:p>
            <a:pPr marL="742950" indent="-742950" algn="l">
              <a:buAutoNum type="arabicPeriod"/>
            </a:pPr>
            <a:endParaRPr lang="en-US" sz="1200" dirty="0"/>
          </a:p>
          <a:p>
            <a:pPr marL="742950" indent="-742950" algn="l">
              <a:buAutoNum type="arabicPeriod"/>
            </a:pPr>
            <a:r>
              <a:rPr lang="en-US" sz="1200" dirty="0"/>
              <a:t>T</a:t>
            </a:r>
            <a:r>
              <a:rPr lang="en-US" sz="1200" dirty="0" smtClean="0"/>
              <a:t>he number that is revealed is the actual number of objects in the container.  I’ve designed every </a:t>
            </a:r>
            <a:r>
              <a:rPr lang="en-US" sz="1200" dirty="0" err="1" smtClean="0"/>
              <a:t>Esti</a:t>
            </a:r>
            <a:r>
              <a:rPr lang="en-US" sz="1200" dirty="0" smtClean="0"/>
              <a:t>-Mystery specifically so that the clues do </a:t>
            </a:r>
            <a:r>
              <a:rPr lang="en-US" sz="1200" u="sng" dirty="0" smtClean="0"/>
              <a:t>not</a:t>
            </a:r>
            <a:r>
              <a:rPr lang="en-US" sz="1200" dirty="0" smtClean="0"/>
              <a:t> narrow the options to a single answer.  Rather, the clues narrow the options to a small set of choices, and in the end the students will return to estimation one more time to decide which of those options is the most reasonable.  As an example, consider a case in which the clues will narrow the options to 28, 58, and 78.  According to the clues, none of those numbers has been eliminated.  However, only one of them is the actual number of objects in the container.  The reveal will show which one is the actual number.  The reason I don’t narrow it down to only a single number is that there would then be no need to estimate after the final clue, and there would be no mystery left at the end.  </a:t>
            </a:r>
          </a:p>
          <a:p>
            <a:pPr marL="742950" indent="-742950" algn="l">
              <a:buAutoNum type="arabicPeriod"/>
            </a:pPr>
            <a:endParaRPr lang="en-US" sz="1200" dirty="0" smtClean="0"/>
          </a:p>
          <a:p>
            <a:pPr marL="742950" indent="-742950" algn="l">
              <a:buAutoNum type="arabicPeriod"/>
            </a:pPr>
            <a:r>
              <a:rPr lang="en-US" sz="1200" dirty="0" smtClean="0"/>
              <a:t>I’ve included appearing charts on the fist day of </a:t>
            </a:r>
            <a:r>
              <a:rPr lang="en-US" sz="1200" dirty="0" err="1" smtClean="0"/>
              <a:t>Esti</a:t>
            </a:r>
            <a:r>
              <a:rPr lang="en-US" sz="1200" dirty="0" smtClean="0"/>
              <a:t>-Mysteries to provide students with a visual of how a chart might be used to identify or eliminate numbers.  After the first day, the charts will no longer appear on the slides, so students will have the opportunity to select the resource that they find effective.  I most often use charts, lists, and T-charts to solve the </a:t>
            </a:r>
            <a:r>
              <a:rPr lang="en-US" sz="1200" dirty="0" err="1" smtClean="0"/>
              <a:t>Esti</a:t>
            </a:r>
            <a:r>
              <a:rPr lang="en-US" sz="1200" dirty="0" smtClean="0"/>
              <a:t>-Mysteries.</a:t>
            </a:r>
          </a:p>
          <a:p>
            <a:pPr marL="742950" indent="-742950" algn="l">
              <a:buAutoNum type="arabicPeriod"/>
            </a:pPr>
            <a:endParaRPr lang="en-US" sz="1200" dirty="0" smtClean="0"/>
          </a:p>
          <a:p>
            <a:pPr marL="742950" indent="-742950" algn="l">
              <a:buFontTx/>
              <a:buAutoNum type="arabicPeriod"/>
            </a:pPr>
            <a:r>
              <a:rPr lang="en-US" sz="1200" dirty="0" smtClean="0"/>
              <a:t>It is important to have students write down their estimate after each clue appears.  Be sure that students explain to one another (1) the number they wrote down and (2) why they chose that number. In some cases, a previous estimate will still stand when a new clue appears.  In other cases, a prior estimate will be eliminated, so the student will consider the available options and estimate again</a:t>
            </a:r>
            <a:r>
              <a:rPr lang="en-US" sz="1200" dirty="0"/>
              <a:t>. Be sure students have ample opportunities to share their reasoning with each other. </a:t>
            </a:r>
            <a:endParaRPr lang="en-US" sz="1200" dirty="0" smtClean="0"/>
          </a:p>
          <a:p>
            <a:pPr marL="742950" indent="-742950" algn="l">
              <a:buAutoNum type="arabicPeriod"/>
            </a:pPr>
            <a:endParaRPr lang="en-US" sz="1200" dirty="0" smtClean="0"/>
          </a:p>
          <a:p>
            <a:pPr marL="742950" indent="-742950" algn="l">
              <a:buAutoNum type="arabicPeriod"/>
            </a:pPr>
            <a:r>
              <a:rPr lang="en-US" sz="1200" dirty="0" smtClean="0"/>
              <a:t>Generally, the earlier clues move more quickly than ones that follow.</a:t>
            </a:r>
            <a:endParaRPr lang="en-US" sz="1200" dirty="0"/>
          </a:p>
          <a:p>
            <a:pPr marL="742950" indent="-742950" algn="l">
              <a:buAutoNum type="arabicPeriod"/>
            </a:pPr>
            <a:endParaRPr lang="en-US" sz="1200" dirty="0" smtClean="0"/>
          </a:p>
          <a:p>
            <a:pPr marL="742950" indent="-742950" algn="l">
              <a:buAutoNum type="arabicPeriod"/>
            </a:pPr>
            <a:r>
              <a:rPr lang="en-US" sz="1200" dirty="0" smtClean="0"/>
              <a:t>Feel free to enjoy the process yourself and allow your students to hear your reasoning.</a:t>
            </a:r>
          </a:p>
          <a:p>
            <a:pPr marL="742950" indent="-742950" algn="l">
              <a:buAutoNum type="arabicPeriod"/>
            </a:pPr>
            <a:endParaRPr lang="en-US" sz="1200" dirty="0" smtClean="0"/>
          </a:p>
          <a:p>
            <a:pPr marL="742950" indent="-742950" algn="l">
              <a:buAutoNum type="arabicPeriod"/>
            </a:pPr>
            <a:r>
              <a:rPr lang="en-US" sz="1200" dirty="0" smtClean="0"/>
              <a:t>Enjoy the journey and feel free to share your learning experiences with others!  You can find me on Twitter @</a:t>
            </a:r>
            <a:r>
              <a:rPr lang="en-US" sz="1200" dirty="0" err="1" smtClean="0"/>
              <a:t>stevewyborney</a:t>
            </a:r>
            <a:endParaRPr lang="en-US" sz="1200" dirty="0" smtClean="0"/>
          </a:p>
          <a:p>
            <a:pPr marL="742950" indent="-742950" algn="l">
              <a:buAutoNum type="arabicPeriod"/>
            </a:pPr>
            <a:endParaRPr lang="en-US" sz="1200" dirty="0" smtClean="0"/>
          </a:p>
        </p:txBody>
      </p:sp>
    </p:spTree>
    <p:extLst>
      <p:ext uri="{BB962C8B-B14F-4D97-AF65-F5344CB8AC3E}">
        <p14:creationId xmlns:p14="http://schemas.microsoft.com/office/powerpoint/2010/main" val="1696008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#14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1912435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“Orange Yarn”</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Level 1</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1162477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2" descr="C:\Users\Steve Wyborney\Desktop\LOW RESOLUTION esti-mystery pics\Slide5.JPG"/>
          <p:cNvPicPr>
            <a:picLocks noChangeAspect="1" noChangeArrowheads="1"/>
          </p:cNvPicPr>
          <p:nvPr/>
        </p:nvPicPr>
        <p:blipFill rotWithShape="1">
          <a:blip r:embed="rId2">
            <a:extLst>
              <a:ext uri="{28A0092B-C50C-407E-A947-70E740481C1C}">
                <a14:useLocalDpi xmlns:a14="http://schemas.microsoft.com/office/drawing/2010/main" val="0"/>
              </a:ext>
            </a:extLst>
          </a:blip>
          <a:srcRect b="26092"/>
          <a:stretch/>
        </p:blipFill>
        <p:spPr bwMode="auto">
          <a:xfrm>
            <a:off x="1143000" y="50778"/>
            <a:ext cx="6781801" cy="3759222"/>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0" name="Rectangle 19"/>
          <p:cNvSpPr/>
          <p:nvPr/>
        </p:nvSpPr>
        <p:spPr>
          <a:xfrm>
            <a:off x="640416" y="3962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7" name="Rectangle 6"/>
          <p:cNvSpPr/>
          <p:nvPr/>
        </p:nvSpPr>
        <p:spPr>
          <a:xfrm>
            <a:off x="587522" y="2286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What is the length of the yarn – in whole inches – when it is straight?</a:t>
            </a:r>
          </a:p>
        </p:txBody>
      </p:sp>
      <p:sp>
        <p:nvSpPr>
          <p:cNvPr id="10" name="Rectangle 9"/>
          <p:cNvSpPr/>
          <p:nvPr/>
        </p:nvSpPr>
        <p:spPr>
          <a:xfrm>
            <a:off x="5029200" y="3962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Tree>
    <p:extLst>
      <p:ext uri="{BB962C8B-B14F-4D97-AF65-F5344CB8AC3E}">
        <p14:creationId xmlns:p14="http://schemas.microsoft.com/office/powerpoint/2010/main" val="136488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Rectangle 16"/>
          <p:cNvSpPr/>
          <p:nvPr/>
        </p:nvSpPr>
        <p:spPr>
          <a:xfrm>
            <a:off x="381000" y="396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#1</a:t>
            </a:r>
          </a:p>
        </p:txBody>
      </p:sp>
      <p:sp>
        <p:nvSpPr>
          <p:cNvPr id="19" name="Rectangle 18"/>
          <p:cNvSpPr/>
          <p:nvPr/>
        </p:nvSpPr>
        <p:spPr>
          <a:xfrm>
            <a:off x="381000" y="525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#2</a:t>
            </a:r>
          </a:p>
        </p:txBody>
      </p:sp>
      <p:sp>
        <p:nvSpPr>
          <p:cNvPr id="25" name="Rectangle 24"/>
          <p:cNvSpPr/>
          <p:nvPr/>
        </p:nvSpPr>
        <p:spPr>
          <a:xfrm>
            <a:off x="4724400" y="396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4724400" y="525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381000" y="396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#1</a:t>
            </a:r>
          </a:p>
          <a:p>
            <a:pPr algn="ctr"/>
            <a:r>
              <a:rPr lang="en-US" sz="2000" b="1" dirty="0" smtClean="0">
                <a:solidFill>
                  <a:schemeClr val="tx1"/>
                </a:solidFill>
              </a:rPr>
              <a:t>The answer between 12 and 30.</a:t>
            </a:r>
            <a:endParaRPr lang="en-US" sz="2000" b="1" dirty="0">
              <a:solidFill>
                <a:schemeClr val="tx1"/>
              </a:solidFill>
            </a:endParaRPr>
          </a:p>
        </p:txBody>
      </p:sp>
      <p:sp>
        <p:nvSpPr>
          <p:cNvPr id="29" name="Rectangle 28"/>
          <p:cNvSpPr/>
          <p:nvPr/>
        </p:nvSpPr>
        <p:spPr>
          <a:xfrm>
            <a:off x="381000" y="525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#2</a:t>
            </a:r>
          </a:p>
          <a:p>
            <a:pPr algn="ctr"/>
            <a:r>
              <a:rPr lang="en-US" sz="2000" b="1" dirty="0" smtClean="0">
                <a:solidFill>
                  <a:schemeClr val="tx1"/>
                </a:solidFill>
              </a:rPr>
              <a:t>The yarn nearly touches the 4, 5, and 6.  Cross off any numbers that include the digit 4, 5, or 6.</a:t>
            </a:r>
          </a:p>
        </p:txBody>
      </p:sp>
      <p:sp>
        <p:nvSpPr>
          <p:cNvPr id="30" name="Rectangle 29"/>
          <p:cNvSpPr/>
          <p:nvPr/>
        </p:nvSpPr>
        <p:spPr>
          <a:xfrm>
            <a:off x="4724400" y="39624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smtClean="0">
                <a:solidFill>
                  <a:schemeClr val="tx1"/>
                </a:solidFill>
              </a:rPr>
              <a:t>The yarn has 2 ends.  Cross of any numbers that include the digit 2.</a:t>
            </a:r>
            <a:endParaRPr lang="en-US" sz="2000" b="1" dirty="0">
              <a:solidFill>
                <a:schemeClr val="tx1"/>
              </a:solidFill>
            </a:endParaRPr>
          </a:p>
        </p:txBody>
      </p:sp>
      <p:sp>
        <p:nvSpPr>
          <p:cNvPr id="31" name="Rectangle 30"/>
          <p:cNvSpPr/>
          <p:nvPr/>
        </p:nvSpPr>
        <p:spPr>
          <a:xfrm>
            <a:off x="4724400" y="525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smtClean="0">
                <a:solidFill>
                  <a:schemeClr val="tx1"/>
                </a:solidFill>
              </a:rPr>
              <a:t>The yarn is far from the numbers 8 and 9.  Cross off any numbers that include the digits 8 or 9.</a:t>
            </a:r>
            <a:endParaRPr lang="en-US" sz="2000" b="1" dirty="0">
              <a:solidFill>
                <a:schemeClr val="tx1"/>
              </a:solidFill>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38" name="TextBox 3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13" name="Picture 2" descr="C:\Users\Steve Wyborney\Desktop\LOW RESOLUTION esti-mystery pics\Slide5.JPG"/>
          <p:cNvPicPr>
            <a:picLocks noChangeAspect="1" noChangeArrowheads="1"/>
          </p:cNvPicPr>
          <p:nvPr/>
        </p:nvPicPr>
        <p:blipFill rotWithShape="1">
          <a:blip r:embed="rId4">
            <a:extLst>
              <a:ext uri="{28A0092B-C50C-407E-A947-70E740481C1C}">
                <a14:useLocalDpi xmlns:a14="http://schemas.microsoft.com/office/drawing/2010/main" val="0"/>
              </a:ext>
            </a:extLst>
          </a:blip>
          <a:srcRect b="26092"/>
          <a:stretch/>
        </p:blipFill>
        <p:spPr bwMode="auto">
          <a:xfrm>
            <a:off x="1143000" y="50778"/>
            <a:ext cx="6781801" cy="3759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76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9" name="Rectangle 8"/>
          <p:cNvSpPr/>
          <p:nvPr/>
        </p:nvSpPr>
        <p:spPr>
          <a:xfrm>
            <a:off x="2584847" y="4114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After seeing the clues, you have narrowed the possibilities to a small set of numbers.  Before you see the answer, select your final estimate.  Write it down, and explain to someone why you chose that number.</a:t>
            </a:r>
            <a:endParaRPr lang="en-US" sz="2000" b="1" dirty="0">
              <a:solidFill>
                <a:schemeClr val="tx1"/>
              </a:solidFill>
            </a:endParaRPr>
          </a:p>
        </p:txBody>
      </p:sp>
      <p:pic>
        <p:nvPicPr>
          <p:cNvPr id="6" name="Picture 2" descr="C:\Users\Steve Wyborney\Desktop\LOW RESOLUTION esti-mystery pics\Slide5.JPG"/>
          <p:cNvPicPr>
            <a:picLocks noChangeAspect="1" noChangeArrowheads="1"/>
          </p:cNvPicPr>
          <p:nvPr/>
        </p:nvPicPr>
        <p:blipFill rotWithShape="1">
          <a:blip r:embed="rId3">
            <a:extLst>
              <a:ext uri="{28A0092B-C50C-407E-A947-70E740481C1C}">
                <a14:useLocalDpi xmlns:a14="http://schemas.microsoft.com/office/drawing/2010/main" val="0"/>
              </a:ext>
            </a:extLst>
          </a:blip>
          <a:srcRect b="26092"/>
          <a:stretch/>
        </p:blipFill>
        <p:spPr bwMode="auto">
          <a:xfrm>
            <a:off x="1143000" y="50778"/>
            <a:ext cx="6781801" cy="3759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99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2584847" y="489585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rPr>
              <a:t>17 inches</a:t>
            </a:r>
            <a:endParaRPr lang="en-US" sz="5400" b="1" dirty="0">
              <a:solidFill>
                <a:schemeClr val="tx1"/>
              </a:solidFill>
            </a:endParaRPr>
          </a:p>
        </p:txBody>
      </p:sp>
      <p:sp>
        <p:nvSpPr>
          <p:cNvPr id="17" name="Rectangle 16"/>
          <p:cNvSpPr/>
          <p:nvPr/>
        </p:nvSpPr>
        <p:spPr>
          <a:xfrm>
            <a:off x="2584847" y="4876800"/>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p>
          <a:p>
            <a:pPr algn="ctr"/>
            <a:r>
              <a:rPr lang="en-US" sz="2400" b="1" dirty="0" smtClean="0">
                <a:solidFill>
                  <a:schemeClr val="tx1"/>
                </a:solidFill>
              </a:rPr>
              <a:t>Click to see the answer.</a:t>
            </a: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pic>
        <p:nvPicPr>
          <p:cNvPr id="9" name="Picture 2" descr="C:\Users\Steve Wyborney\Desktop\LOW RESOLUTION esti-mystery pics\Slide5.JPG"/>
          <p:cNvPicPr>
            <a:picLocks noChangeAspect="1" noChangeArrowheads="1"/>
          </p:cNvPicPr>
          <p:nvPr/>
        </p:nvPicPr>
        <p:blipFill rotWithShape="1">
          <a:blip r:embed="rId3">
            <a:extLst>
              <a:ext uri="{28A0092B-C50C-407E-A947-70E740481C1C}">
                <a14:useLocalDpi xmlns:a14="http://schemas.microsoft.com/office/drawing/2010/main" val="0"/>
              </a:ext>
            </a:extLst>
          </a:blip>
          <a:srcRect b="26092"/>
          <a:stretch/>
        </p:blipFill>
        <p:spPr bwMode="auto">
          <a:xfrm>
            <a:off x="1143000" y="50778"/>
            <a:ext cx="6781801" cy="3759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1836</Words>
  <Application>Microsoft Office PowerPoint</Application>
  <PresentationFormat>On-screen Show (4:3)</PresentationFormat>
  <Paragraphs>215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Day 14  Esti-Mysteries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50</cp:revision>
  <dcterms:created xsi:type="dcterms:W3CDTF">2018-04-19T01:54:06Z</dcterms:created>
  <dcterms:modified xsi:type="dcterms:W3CDTF">2019-02-18T00:44:31Z</dcterms:modified>
</cp:coreProperties>
</file>