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35" r:id="rId2"/>
    <p:sldId id="336" r:id="rId3"/>
    <p:sldId id="346" r:id="rId4"/>
    <p:sldId id="309" r:id="rId5"/>
    <p:sldId id="350" r:id="rId6"/>
    <p:sldId id="351" r:id="rId7"/>
    <p:sldId id="352" r:id="rId8"/>
    <p:sldId id="353" r:id="rId9"/>
    <p:sldId id="354" r:id="rId10"/>
    <p:sldId id="347" r:id="rId11"/>
    <p:sldId id="317" r:id="rId12"/>
    <p:sldId id="319" r:id="rId13"/>
    <p:sldId id="320" r:id="rId14"/>
    <p:sldId id="321" r:id="rId15"/>
    <p:sldId id="322" r:id="rId16"/>
    <p:sldId id="323" r:id="rId17"/>
    <p:sldId id="348" r:id="rId18"/>
    <p:sldId id="325" r:id="rId19"/>
    <p:sldId id="327" r:id="rId20"/>
    <p:sldId id="328" r:id="rId21"/>
    <p:sldId id="329" r:id="rId22"/>
    <p:sldId id="330" r:id="rId23"/>
    <p:sldId id="331" r:id="rId24"/>
    <p:sldId id="34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p:scale>
          <a:sx n="60" d="100"/>
          <a:sy n="60" d="100"/>
        </p:scale>
        <p:origin x="-2244" y="-666"/>
      </p:cViewPr>
      <p:guideLst>
        <p:guide orient="horz" pos="2160"/>
        <p:guide pos="2880"/>
      </p:guideLst>
    </p:cSldViewPr>
  </p:slideViewPr>
  <p:notesTextViewPr>
    <p:cViewPr>
      <p:scale>
        <a:sx n="1" d="1"/>
        <a:sy n="1" d="1"/>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056F8A-322C-471F-908B-11A162567ACF}" type="datetimeFigureOut">
              <a:rPr lang="en-US" smtClean="0"/>
              <a:t>2/17/2019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BCEE02-DB6A-4358-B393-0EA30713267B}" type="slidenum">
              <a:rPr lang="en-US" smtClean="0"/>
              <a:t>‹#›</a:t>
            </a:fld>
            <a:endParaRPr lang="en-US"/>
          </a:p>
        </p:txBody>
      </p:sp>
    </p:spTree>
    <p:extLst>
      <p:ext uri="{BB962C8B-B14F-4D97-AF65-F5344CB8AC3E}">
        <p14:creationId xmlns:p14="http://schemas.microsoft.com/office/powerpoint/2010/main" val="1242675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CB7B2D-B03B-4F5B-80D7-699B91F43AE1}" type="slidenum">
              <a:rPr lang="en-US" smtClean="0"/>
              <a:t>7</a:t>
            </a:fld>
            <a:endParaRPr lang="en-US"/>
          </a:p>
        </p:txBody>
      </p:sp>
    </p:spTree>
    <p:extLst>
      <p:ext uri="{BB962C8B-B14F-4D97-AF65-F5344CB8AC3E}">
        <p14:creationId xmlns:p14="http://schemas.microsoft.com/office/powerpoint/2010/main" val="2549047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FBB690-C000-4FB4-9A33-BBDF4113CE7A}"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6047D-AD22-406B-AE49-095BDFA239FF}" type="slidenum">
              <a:rPr lang="en-US" smtClean="0"/>
              <a:t>‹#›</a:t>
            </a:fld>
            <a:endParaRPr lang="en-US"/>
          </a:p>
        </p:txBody>
      </p:sp>
    </p:spTree>
    <p:extLst>
      <p:ext uri="{BB962C8B-B14F-4D97-AF65-F5344CB8AC3E}">
        <p14:creationId xmlns:p14="http://schemas.microsoft.com/office/powerpoint/2010/main" val="3719048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FBB690-C000-4FB4-9A33-BBDF4113CE7A}"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6047D-AD22-406B-AE49-095BDFA239FF}" type="slidenum">
              <a:rPr lang="en-US" smtClean="0"/>
              <a:t>‹#›</a:t>
            </a:fld>
            <a:endParaRPr lang="en-US"/>
          </a:p>
        </p:txBody>
      </p:sp>
    </p:spTree>
    <p:extLst>
      <p:ext uri="{BB962C8B-B14F-4D97-AF65-F5344CB8AC3E}">
        <p14:creationId xmlns:p14="http://schemas.microsoft.com/office/powerpoint/2010/main" val="2673438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FBB690-C000-4FB4-9A33-BBDF4113CE7A}"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6047D-AD22-406B-AE49-095BDFA239FF}" type="slidenum">
              <a:rPr lang="en-US" smtClean="0"/>
              <a:t>‹#›</a:t>
            </a:fld>
            <a:endParaRPr lang="en-US"/>
          </a:p>
        </p:txBody>
      </p:sp>
    </p:spTree>
    <p:extLst>
      <p:ext uri="{BB962C8B-B14F-4D97-AF65-F5344CB8AC3E}">
        <p14:creationId xmlns:p14="http://schemas.microsoft.com/office/powerpoint/2010/main" val="1503955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FBB690-C000-4FB4-9A33-BBDF4113CE7A}"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6047D-AD22-406B-AE49-095BDFA239FF}" type="slidenum">
              <a:rPr lang="en-US" smtClean="0"/>
              <a:t>‹#›</a:t>
            </a:fld>
            <a:endParaRPr lang="en-US"/>
          </a:p>
        </p:txBody>
      </p:sp>
    </p:spTree>
    <p:extLst>
      <p:ext uri="{BB962C8B-B14F-4D97-AF65-F5344CB8AC3E}">
        <p14:creationId xmlns:p14="http://schemas.microsoft.com/office/powerpoint/2010/main" val="572612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FBB690-C000-4FB4-9A33-BBDF4113CE7A}"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6047D-AD22-406B-AE49-095BDFA239FF}" type="slidenum">
              <a:rPr lang="en-US" smtClean="0"/>
              <a:t>‹#›</a:t>
            </a:fld>
            <a:endParaRPr lang="en-US"/>
          </a:p>
        </p:txBody>
      </p:sp>
    </p:spTree>
    <p:extLst>
      <p:ext uri="{BB962C8B-B14F-4D97-AF65-F5344CB8AC3E}">
        <p14:creationId xmlns:p14="http://schemas.microsoft.com/office/powerpoint/2010/main" val="470502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FBB690-C000-4FB4-9A33-BBDF4113CE7A}" type="datetimeFigureOut">
              <a:rPr lang="en-US" smtClean="0"/>
              <a:t>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56047D-AD22-406B-AE49-095BDFA239FF}" type="slidenum">
              <a:rPr lang="en-US" smtClean="0"/>
              <a:t>‹#›</a:t>
            </a:fld>
            <a:endParaRPr lang="en-US"/>
          </a:p>
        </p:txBody>
      </p:sp>
    </p:spTree>
    <p:extLst>
      <p:ext uri="{BB962C8B-B14F-4D97-AF65-F5344CB8AC3E}">
        <p14:creationId xmlns:p14="http://schemas.microsoft.com/office/powerpoint/2010/main" val="360726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FBB690-C000-4FB4-9A33-BBDF4113CE7A}" type="datetimeFigureOut">
              <a:rPr lang="en-US" smtClean="0"/>
              <a:t>2/17/2019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56047D-AD22-406B-AE49-095BDFA239FF}" type="slidenum">
              <a:rPr lang="en-US" smtClean="0"/>
              <a:t>‹#›</a:t>
            </a:fld>
            <a:endParaRPr lang="en-US"/>
          </a:p>
        </p:txBody>
      </p:sp>
    </p:spTree>
    <p:extLst>
      <p:ext uri="{BB962C8B-B14F-4D97-AF65-F5344CB8AC3E}">
        <p14:creationId xmlns:p14="http://schemas.microsoft.com/office/powerpoint/2010/main" val="1115991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FBB690-C000-4FB4-9A33-BBDF4113CE7A}" type="datetimeFigureOut">
              <a:rPr lang="en-US" smtClean="0"/>
              <a:t>2/17/2019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56047D-AD22-406B-AE49-095BDFA239FF}" type="slidenum">
              <a:rPr lang="en-US" smtClean="0"/>
              <a:t>‹#›</a:t>
            </a:fld>
            <a:endParaRPr lang="en-US"/>
          </a:p>
        </p:txBody>
      </p:sp>
    </p:spTree>
    <p:extLst>
      <p:ext uri="{BB962C8B-B14F-4D97-AF65-F5344CB8AC3E}">
        <p14:creationId xmlns:p14="http://schemas.microsoft.com/office/powerpoint/2010/main" val="938521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FBB690-C000-4FB4-9A33-BBDF4113CE7A}" type="datetimeFigureOut">
              <a:rPr lang="en-US" smtClean="0"/>
              <a:t>2/17/2019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56047D-AD22-406B-AE49-095BDFA239FF}" type="slidenum">
              <a:rPr lang="en-US" smtClean="0"/>
              <a:t>‹#›</a:t>
            </a:fld>
            <a:endParaRPr lang="en-US"/>
          </a:p>
        </p:txBody>
      </p:sp>
    </p:spTree>
    <p:extLst>
      <p:ext uri="{BB962C8B-B14F-4D97-AF65-F5344CB8AC3E}">
        <p14:creationId xmlns:p14="http://schemas.microsoft.com/office/powerpoint/2010/main" val="3392220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FBB690-C000-4FB4-9A33-BBDF4113CE7A}" type="datetimeFigureOut">
              <a:rPr lang="en-US" smtClean="0"/>
              <a:t>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56047D-AD22-406B-AE49-095BDFA239FF}" type="slidenum">
              <a:rPr lang="en-US" smtClean="0"/>
              <a:t>‹#›</a:t>
            </a:fld>
            <a:endParaRPr lang="en-US"/>
          </a:p>
        </p:txBody>
      </p:sp>
    </p:spTree>
    <p:extLst>
      <p:ext uri="{BB962C8B-B14F-4D97-AF65-F5344CB8AC3E}">
        <p14:creationId xmlns:p14="http://schemas.microsoft.com/office/powerpoint/2010/main" val="2355548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FBB690-C000-4FB4-9A33-BBDF4113CE7A}" type="datetimeFigureOut">
              <a:rPr lang="en-US" smtClean="0"/>
              <a:t>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56047D-AD22-406B-AE49-095BDFA239FF}" type="slidenum">
              <a:rPr lang="en-US" smtClean="0"/>
              <a:t>‹#›</a:t>
            </a:fld>
            <a:endParaRPr lang="en-US"/>
          </a:p>
        </p:txBody>
      </p:sp>
    </p:spTree>
    <p:extLst>
      <p:ext uri="{BB962C8B-B14F-4D97-AF65-F5344CB8AC3E}">
        <p14:creationId xmlns:p14="http://schemas.microsoft.com/office/powerpoint/2010/main" val="3242060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FBB690-C000-4FB4-9A33-BBDF4113CE7A}" type="datetimeFigureOut">
              <a:rPr lang="en-US" smtClean="0"/>
              <a:t>2/17/2019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6047D-AD22-406B-AE49-095BDFA239FF}" type="slidenum">
              <a:rPr lang="en-US" smtClean="0"/>
              <a:t>‹#›</a:t>
            </a:fld>
            <a:endParaRPr lang="en-US"/>
          </a:p>
        </p:txBody>
      </p:sp>
    </p:spTree>
    <p:extLst>
      <p:ext uri="{BB962C8B-B14F-4D97-AF65-F5344CB8AC3E}">
        <p14:creationId xmlns:p14="http://schemas.microsoft.com/office/powerpoint/2010/main" val="3544557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hyperlink" Target="http://www.stevewyborney.com/?p=893" TargetMode="External"/><Relationship Id="rId13" Type="http://schemas.openxmlformats.org/officeDocument/2006/relationships/hyperlink" Target="https://www.stevewyborney.com/?p=1744" TargetMode="External"/><Relationship Id="rId3" Type="http://schemas.openxmlformats.org/officeDocument/2006/relationships/image" Target="../media/image2.jpeg"/><Relationship Id="rId7" Type="http://schemas.openxmlformats.org/officeDocument/2006/relationships/image" Target="../media/image4.jpeg"/><Relationship Id="rId12" Type="http://schemas.openxmlformats.org/officeDocument/2006/relationships/image" Target="../media/image7.gif"/><Relationship Id="rId2" Type="http://schemas.openxmlformats.org/officeDocument/2006/relationships/hyperlink" Target="https://www.stevewyborney.com/?p=1891" TargetMode="External"/><Relationship Id="rId16"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hyperlink" Target="http://www.stevewyborney.com/?p=797" TargetMode="External"/><Relationship Id="rId11" Type="http://schemas.openxmlformats.org/officeDocument/2006/relationships/image" Target="../media/image6.jpeg"/><Relationship Id="rId5" Type="http://schemas.openxmlformats.org/officeDocument/2006/relationships/image" Target="../media/image3.jpeg"/><Relationship Id="rId15" Type="http://schemas.openxmlformats.org/officeDocument/2006/relationships/hyperlink" Target="https://www.stevewyborney.com/?p=1483" TargetMode="External"/><Relationship Id="rId10" Type="http://schemas.openxmlformats.org/officeDocument/2006/relationships/hyperlink" Target="http://www.stevewyborney.com/?p=1028" TargetMode="External"/><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image" Target="../media/image8.png"/></Relationships>
</file>

<file path=ppt/slides/_rels/slide11.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www.stevewyborney.com/?p=893" TargetMode="External"/><Relationship Id="rId13" Type="http://schemas.openxmlformats.org/officeDocument/2006/relationships/hyperlink" Target="https://www.stevewyborney.com/?p=1744" TargetMode="External"/><Relationship Id="rId3" Type="http://schemas.openxmlformats.org/officeDocument/2006/relationships/image" Target="../media/image2.jpeg"/><Relationship Id="rId7" Type="http://schemas.openxmlformats.org/officeDocument/2006/relationships/image" Target="../media/image4.jpeg"/><Relationship Id="rId12" Type="http://schemas.openxmlformats.org/officeDocument/2006/relationships/image" Target="../media/image7.gif"/><Relationship Id="rId2" Type="http://schemas.openxmlformats.org/officeDocument/2006/relationships/hyperlink" Target="https://www.stevewyborney.com/?p=1891" TargetMode="External"/><Relationship Id="rId16"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hyperlink" Target="http://www.stevewyborney.com/?p=797" TargetMode="External"/><Relationship Id="rId11" Type="http://schemas.openxmlformats.org/officeDocument/2006/relationships/image" Target="../media/image6.jpeg"/><Relationship Id="rId5" Type="http://schemas.openxmlformats.org/officeDocument/2006/relationships/image" Target="../media/image3.jpeg"/><Relationship Id="rId15" Type="http://schemas.openxmlformats.org/officeDocument/2006/relationships/hyperlink" Target="https://www.stevewyborney.com/?p=1483" TargetMode="External"/><Relationship Id="rId10" Type="http://schemas.openxmlformats.org/officeDocument/2006/relationships/hyperlink" Target="http://www.stevewyborney.com/?p=1028" TargetMode="External"/><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image" Target="../media/image8.png"/></Relationships>
</file>

<file path=ppt/slides/_rels/slide1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www.stevewyborney.com/?p=893" TargetMode="External"/><Relationship Id="rId13" Type="http://schemas.openxmlformats.org/officeDocument/2006/relationships/hyperlink" Target="https://www.stevewyborney.com/?p=1744" TargetMode="External"/><Relationship Id="rId3" Type="http://schemas.openxmlformats.org/officeDocument/2006/relationships/image" Target="../media/image2.jpeg"/><Relationship Id="rId7" Type="http://schemas.openxmlformats.org/officeDocument/2006/relationships/image" Target="../media/image4.jpeg"/><Relationship Id="rId12" Type="http://schemas.openxmlformats.org/officeDocument/2006/relationships/image" Target="../media/image7.gif"/><Relationship Id="rId2" Type="http://schemas.openxmlformats.org/officeDocument/2006/relationships/hyperlink" Target="https://www.stevewyborney.com/?p=1891" TargetMode="External"/><Relationship Id="rId16"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hyperlink" Target="http://www.stevewyborney.com/?p=797" TargetMode="External"/><Relationship Id="rId11" Type="http://schemas.openxmlformats.org/officeDocument/2006/relationships/image" Target="../media/image6.jpeg"/><Relationship Id="rId5" Type="http://schemas.openxmlformats.org/officeDocument/2006/relationships/image" Target="../media/image3.jpeg"/><Relationship Id="rId15" Type="http://schemas.openxmlformats.org/officeDocument/2006/relationships/hyperlink" Target="https://www.stevewyborney.com/?p=1483" TargetMode="External"/><Relationship Id="rId10" Type="http://schemas.openxmlformats.org/officeDocument/2006/relationships/hyperlink" Target="http://www.stevewyborney.com/?p=1028" TargetMode="External"/><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stevewyborney.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22" name="Title 1"/>
          <p:cNvSpPr txBox="1">
            <a:spLocks/>
          </p:cNvSpPr>
          <p:nvPr/>
        </p:nvSpPr>
        <p:spPr>
          <a:xfrm>
            <a:off x="0" y="16002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3800" b="1" dirty="0" smtClean="0">
                <a:solidFill>
                  <a:srgbClr val="FFFF00"/>
                </a:solidFill>
              </a:rPr>
              <a:t>20 Days </a:t>
            </a:r>
          </a:p>
          <a:p>
            <a:r>
              <a:rPr lang="en-US" sz="6000" b="1" dirty="0" smtClean="0">
                <a:solidFill>
                  <a:srgbClr val="FFFF00"/>
                </a:solidFill>
              </a:rPr>
              <a:t>of Number Sense </a:t>
            </a:r>
          </a:p>
          <a:p>
            <a:r>
              <a:rPr lang="en-US" sz="6000" b="1" dirty="0" smtClean="0">
                <a:solidFill>
                  <a:srgbClr val="FFFF00"/>
                </a:solidFill>
              </a:rPr>
              <a:t>&amp; </a:t>
            </a:r>
          </a:p>
          <a:p>
            <a:r>
              <a:rPr lang="en-US" sz="6000" b="1" dirty="0" smtClean="0">
                <a:solidFill>
                  <a:srgbClr val="FFFF00"/>
                </a:solidFill>
              </a:rPr>
              <a:t>Rich Math Talk</a:t>
            </a:r>
            <a:endParaRPr lang="en-US" sz="6000" b="1" dirty="0">
              <a:solidFill>
                <a:srgbClr val="FFFF00"/>
              </a:solidFill>
            </a:endParaRPr>
          </a:p>
        </p:txBody>
      </p:sp>
      <p:sp>
        <p:nvSpPr>
          <p:cNvPr id="24" name="Title 1"/>
          <p:cNvSpPr txBox="1">
            <a:spLocks/>
          </p:cNvSpPr>
          <p:nvPr/>
        </p:nvSpPr>
        <p:spPr>
          <a:xfrm>
            <a:off x="0" y="48006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rgbClr val="C00000"/>
                </a:solidFill>
              </a:rPr>
              <a:t>#20DaysNS</a:t>
            </a:r>
            <a:endParaRPr lang="en-US" sz="5400" b="1" dirty="0">
              <a:solidFill>
                <a:srgbClr val="C00000"/>
              </a:solidFill>
            </a:endParaRPr>
          </a:p>
        </p:txBody>
      </p:sp>
    </p:spTree>
    <p:extLst>
      <p:ext uri="{BB962C8B-B14F-4D97-AF65-F5344CB8AC3E}">
        <p14:creationId xmlns:p14="http://schemas.microsoft.com/office/powerpoint/2010/main" val="6342481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teve Wyborney\Desktop\20 Days Title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2394346"/>
            <a:ext cx="2759075" cy="20693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37114" y="3133290"/>
            <a:ext cx="5833392" cy="369332"/>
          </a:xfrm>
          <a:prstGeom prst="rect">
            <a:avLst/>
          </a:prstGeom>
          <a:noFill/>
        </p:spPr>
        <p:txBody>
          <a:bodyPr wrap="none" rtlCol="0">
            <a:spAutoFit/>
          </a:bodyPr>
          <a:lstStyle/>
          <a:p>
            <a:pPr algn="r"/>
            <a:r>
              <a:rPr lang="en-US" b="1" dirty="0" smtClean="0"/>
              <a:t>Click </a:t>
            </a:r>
            <a:r>
              <a:rPr lang="en-US" b="1" dirty="0" smtClean="0">
                <a:hlinkClick r:id="rId2"/>
              </a:rPr>
              <a:t>here</a:t>
            </a:r>
            <a:r>
              <a:rPr lang="en-US" b="1" dirty="0" smtClean="0"/>
              <a:t> or on the image to view the next set of resources</a:t>
            </a:r>
          </a:p>
        </p:txBody>
      </p:sp>
      <p:sp>
        <p:nvSpPr>
          <p:cNvPr id="6" name="Title 1"/>
          <p:cNvSpPr txBox="1">
            <a:spLocks/>
          </p:cNvSpPr>
          <p:nvPr/>
        </p:nvSpPr>
        <p:spPr>
          <a:xfrm>
            <a:off x="0" y="304800"/>
            <a:ext cx="9144000" cy="16224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solidFill>
                  <a:schemeClr val="accent1">
                    <a:lumMod val="75000"/>
                  </a:schemeClr>
                </a:solidFill>
              </a:rPr>
              <a:t>20 Days </a:t>
            </a:r>
          </a:p>
          <a:p>
            <a:r>
              <a:rPr lang="en-US" sz="4000" b="1" dirty="0" smtClean="0">
                <a:solidFill>
                  <a:schemeClr val="accent1">
                    <a:lumMod val="75000"/>
                  </a:schemeClr>
                </a:solidFill>
              </a:rPr>
              <a:t>of Number Sense &amp; </a:t>
            </a:r>
          </a:p>
          <a:p>
            <a:r>
              <a:rPr lang="en-US" sz="4000" b="1" dirty="0" smtClean="0">
                <a:solidFill>
                  <a:schemeClr val="accent1">
                    <a:lumMod val="75000"/>
                  </a:schemeClr>
                </a:solidFill>
              </a:rPr>
              <a:t>Rich Math Talk</a:t>
            </a:r>
          </a:p>
          <a:p>
            <a:endParaRPr lang="en-US" sz="2000" b="1" dirty="0" smtClean="0"/>
          </a:p>
          <a:p>
            <a:r>
              <a:rPr lang="en-US" sz="1800" b="1" dirty="0" smtClean="0"/>
              <a:t>by Steve </a:t>
            </a:r>
            <a:r>
              <a:rPr lang="en-US" sz="1800" b="1" dirty="0" err="1" smtClean="0"/>
              <a:t>Wyborney</a:t>
            </a:r>
            <a:endParaRPr lang="en-US" sz="1800" b="1" dirty="0"/>
          </a:p>
        </p:txBody>
      </p:sp>
      <p:pic>
        <p:nvPicPr>
          <p:cNvPr id="8"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54043" y="5255716"/>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9" name="Picture 3" descr="C:\Users\Steve Wyborney\Desktop\Maze Pic.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93211" y="5245871"/>
            <a:ext cx="1235105" cy="926329"/>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6268708" y="6172200"/>
            <a:ext cx="1103187" cy="430887"/>
          </a:xfrm>
          <a:prstGeom prst="rect">
            <a:avLst/>
          </a:prstGeom>
          <a:noFill/>
        </p:spPr>
        <p:txBody>
          <a:bodyPr wrap="none" rtlCol="0">
            <a:spAutoFit/>
          </a:bodyPr>
          <a:lstStyle/>
          <a:p>
            <a:pPr algn="ctr"/>
            <a:r>
              <a:rPr lang="en-US" sz="1100" b="1" dirty="0" smtClean="0">
                <a:hlinkClick r:id=""/>
              </a:rPr>
              <a:t>The Maze </a:t>
            </a:r>
          </a:p>
          <a:p>
            <a:pPr algn="ctr"/>
            <a:r>
              <a:rPr lang="en-US" sz="1100" b="1" dirty="0" smtClean="0">
                <a:hlinkClick r:id=""/>
              </a:rPr>
              <a:t>Hundreds Chart</a:t>
            </a:r>
            <a:endParaRPr lang="en-US" sz="1100" b="1" dirty="0"/>
          </a:p>
        </p:txBody>
      </p:sp>
      <p:pic>
        <p:nvPicPr>
          <p:cNvPr id="14" name="Picture 3" descr="C:\Users\Steve Wyborney\Desktop\SPLAT blog post folder\Splat Promo Images and GIFs\Splat Level 3 B.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81000" y="52578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a:hlinkClick r:id="rId8"/>
          </p:cNvPr>
          <p:cNvSpPr txBox="1"/>
          <p:nvPr/>
        </p:nvSpPr>
        <p:spPr>
          <a:xfrm>
            <a:off x="381003" y="6160413"/>
            <a:ext cx="1217000" cy="430887"/>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50 Splat! Lessons </a:t>
            </a:r>
            <a:endParaRPr lang="en-US" sz="1100" b="1" dirty="0"/>
          </a:p>
        </p:txBody>
      </p:sp>
      <p:pic>
        <p:nvPicPr>
          <p:cNvPr id="16" name="Picture 7" descr="C:\Users\Steve Wyborney\Desktop\Splat Promos HUGE SET\Slide6.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09021" y="52578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1905001" y="6195536"/>
            <a:ext cx="1008609" cy="600164"/>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20 Fraction </a:t>
            </a:r>
          </a:p>
          <a:p>
            <a:pPr algn="ctr"/>
            <a:r>
              <a:rPr lang="en-US" sz="1100" b="1" dirty="0" smtClean="0">
                <a:hlinkClick r:id=""/>
              </a:rPr>
              <a:t>Splat! Lessons</a:t>
            </a:r>
            <a:endParaRPr lang="en-US" sz="1100" b="1" dirty="0"/>
          </a:p>
        </p:txBody>
      </p:sp>
      <p:sp>
        <p:nvSpPr>
          <p:cNvPr id="18" name="TextBox 17"/>
          <p:cNvSpPr txBox="1"/>
          <p:nvPr/>
        </p:nvSpPr>
        <p:spPr>
          <a:xfrm>
            <a:off x="3097128" y="6198513"/>
            <a:ext cx="1519967" cy="600164"/>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80 Cube Conversations</a:t>
            </a:r>
          </a:p>
          <a:p>
            <a:pPr algn="ctr"/>
            <a:r>
              <a:rPr lang="en-US" sz="1100" b="1" dirty="0" smtClean="0">
                <a:hlinkClick r:id=""/>
              </a:rPr>
              <a:t>Lessons</a:t>
            </a:r>
            <a:endParaRPr lang="en-US" sz="1100" b="1" dirty="0" smtClean="0"/>
          </a:p>
        </p:txBody>
      </p:sp>
      <p:sp>
        <p:nvSpPr>
          <p:cNvPr id="19" name="TextBox 18"/>
          <p:cNvSpPr txBox="1"/>
          <p:nvPr/>
        </p:nvSpPr>
        <p:spPr>
          <a:xfrm>
            <a:off x="381000" y="4800600"/>
            <a:ext cx="4442819" cy="307777"/>
          </a:xfrm>
          <a:prstGeom prst="rect">
            <a:avLst/>
          </a:prstGeom>
          <a:noFill/>
        </p:spPr>
        <p:txBody>
          <a:bodyPr wrap="none" rtlCol="0">
            <a:spAutoFit/>
          </a:bodyPr>
          <a:lstStyle/>
          <a:p>
            <a:r>
              <a:rPr lang="en-US" sz="1400" b="1" u="sng" dirty="0" smtClean="0"/>
              <a:t>Other Downloadable Resources From Previous Blog Posts</a:t>
            </a:r>
            <a:endParaRPr lang="en-US" sz="1400" b="1" u="sng" dirty="0"/>
          </a:p>
        </p:txBody>
      </p:sp>
      <p:pic>
        <p:nvPicPr>
          <p:cNvPr id="1029" name="Picture 5" descr="C:\Users\Steve Wyborney\AppData\Local\Microsoft\Windows\INetCache\IE\Z1AX1L9L\right-arrow[1].gif"/>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rot="5400000">
            <a:off x="6662857" y="845717"/>
            <a:ext cx="1842917" cy="1228611"/>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a:off x="7862818" y="6160414"/>
            <a:ext cx="1016625" cy="430887"/>
          </a:xfrm>
          <a:prstGeom prst="rect">
            <a:avLst/>
          </a:prstGeom>
          <a:noFill/>
        </p:spPr>
        <p:txBody>
          <a:bodyPr wrap="none" rtlCol="0">
            <a:spAutoFit/>
          </a:bodyPr>
          <a:lstStyle/>
          <a:p>
            <a:pPr algn="ctr"/>
            <a:r>
              <a:rPr lang="en-US" sz="1100" b="1" dirty="0" smtClean="0">
                <a:hlinkClick r:id="rId13"/>
              </a:rPr>
              <a:t>The Original</a:t>
            </a:r>
          </a:p>
          <a:p>
            <a:pPr algn="ctr"/>
            <a:r>
              <a:rPr lang="en-US" sz="1100" b="1" dirty="0" err="1" smtClean="0">
                <a:hlinkClick r:id="rId13"/>
              </a:rPr>
              <a:t>Esti</a:t>
            </a:r>
            <a:r>
              <a:rPr lang="en-US" sz="1100" b="1" dirty="0" smtClean="0">
                <a:hlinkClick r:id="rId13"/>
              </a:rPr>
              <a:t>-Mysteries</a:t>
            </a:r>
            <a:endParaRPr lang="en-US" sz="1100" b="1" dirty="0" smtClean="0"/>
          </a:p>
        </p:txBody>
      </p:sp>
      <p:pic>
        <p:nvPicPr>
          <p:cNvPr id="21" name="Picture 2">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744035" y="5234085"/>
            <a:ext cx="1235104" cy="926328"/>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5260419"/>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590561" y="6274721"/>
            <a:ext cx="1402706" cy="600164"/>
          </a:xfrm>
          <a:prstGeom prst="rect">
            <a:avLst/>
          </a:prstGeom>
          <a:noFill/>
        </p:spPr>
        <p:txBody>
          <a:bodyPr wrap="square" rtlCol="0">
            <a:spAutoFit/>
          </a:bodyPr>
          <a:lstStyle/>
          <a:p>
            <a:pPr algn="ctr"/>
            <a:r>
              <a:rPr lang="en-US" sz="1100" b="1" dirty="0" smtClean="0">
                <a:hlinkClick r:id="rId15"/>
              </a:rPr>
              <a:t>The Original 40 Estimation Clipboard Sets</a:t>
            </a:r>
            <a:endParaRPr lang="en-US" sz="1100" b="1" dirty="0" smtClean="0"/>
          </a:p>
        </p:txBody>
      </p:sp>
      <p:sp>
        <p:nvSpPr>
          <p:cNvPr id="33" name="TextBox 32"/>
          <p:cNvSpPr txBox="1"/>
          <p:nvPr/>
        </p:nvSpPr>
        <p:spPr>
          <a:xfrm>
            <a:off x="1114715" y="3542160"/>
            <a:ext cx="4871077" cy="369332"/>
          </a:xfrm>
          <a:prstGeom prst="rect">
            <a:avLst/>
          </a:prstGeom>
          <a:noFill/>
        </p:spPr>
        <p:txBody>
          <a:bodyPr wrap="none" rtlCol="0">
            <a:spAutoFit/>
          </a:bodyPr>
          <a:lstStyle/>
          <a:p>
            <a:pPr algn="r"/>
            <a:r>
              <a:rPr lang="en-US" b="1" dirty="0" smtClean="0"/>
              <a:t>from </a:t>
            </a:r>
            <a:r>
              <a:rPr lang="en-US" b="1" dirty="0" smtClean="0">
                <a:hlinkClick r:id="rId2"/>
              </a:rPr>
              <a:t>20 Days of Number Sense &amp; Rich Math Talk</a:t>
            </a:r>
            <a:r>
              <a:rPr lang="en-US" b="1" dirty="0" smtClean="0"/>
              <a:t>.</a:t>
            </a:r>
            <a:endParaRPr lang="en-US" b="1" dirty="0"/>
          </a:p>
        </p:txBody>
      </p:sp>
    </p:spTree>
    <p:extLst>
      <p:ext uri="{BB962C8B-B14F-4D97-AF65-F5344CB8AC3E}">
        <p14:creationId xmlns:p14="http://schemas.microsoft.com/office/powerpoint/2010/main" val="577844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left)">
                                      <p:cBhvr>
                                        <p:cTn id="11" dur="1000"/>
                                        <p:tgtEl>
                                          <p:spTgt spid="33"/>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fade">
                                      <p:cBhvr>
                                        <p:cTn id="15" dur="500"/>
                                        <p:tgtEl>
                                          <p:spTgt spid="1026"/>
                                        </p:tgtEl>
                                      </p:cBhvr>
                                    </p:animEffect>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par>
                                <p:cTn id="23" presetID="10"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par>
                                <p:cTn id="35" presetID="10" presetClass="entr" presetSubtype="0"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fade">
                                      <p:cBhvr>
                                        <p:cTn id="40" dur="500"/>
                                        <p:tgtEl>
                                          <p:spTgt spid="17"/>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500"/>
                                        <p:tgtEl>
                                          <p:spTgt spid="18"/>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500"/>
                                        <p:tgtEl>
                                          <p:spTgt spid="20"/>
                                        </p:tgtEl>
                                      </p:cBhvr>
                                    </p:animEffect>
                                  </p:childTnLst>
                                </p:cTn>
                              </p:par>
                              <p:par>
                                <p:cTn id="47" presetID="10" presetClass="entr" presetSubtype="0"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500"/>
                                        <p:tgtEl>
                                          <p:spTgt spid="21"/>
                                        </p:tgtEl>
                                      </p:cBhvr>
                                    </p:animEffect>
                                  </p:childTnLst>
                                </p:cTn>
                              </p:par>
                              <p:par>
                                <p:cTn id="50" presetID="10" presetClass="entr" presetSubtype="0" fill="hold" nodeType="with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fade">
                                      <p:cBhvr>
                                        <p:cTn id="52" dur="500"/>
                                        <p:tgtEl>
                                          <p:spTgt spid="2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fade">
                                      <p:cBhvr>
                                        <p:cTn id="5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P spid="15" grpId="0"/>
      <p:bldP spid="17" grpId="0"/>
      <p:bldP spid="18" grpId="0"/>
      <p:bldP spid="19" grpId="0"/>
      <p:bldP spid="20" grpId="0"/>
      <p:bldP spid="29" grpId="0"/>
      <p:bldP spid="3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22" name="Title 1"/>
          <p:cNvSpPr txBox="1">
            <a:spLocks/>
          </p:cNvSpPr>
          <p:nvPr/>
        </p:nvSpPr>
        <p:spPr>
          <a:xfrm>
            <a:off x="0" y="3810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smtClean="0">
                <a:solidFill>
                  <a:srgbClr val="FFFF00"/>
                </a:solidFill>
              </a:rPr>
              <a:t>20 Days of Number Sense &amp; </a:t>
            </a:r>
          </a:p>
          <a:p>
            <a:r>
              <a:rPr lang="en-US" sz="6000" b="1" dirty="0" smtClean="0">
                <a:solidFill>
                  <a:srgbClr val="FFFF00"/>
                </a:solidFill>
              </a:rPr>
              <a:t>Rich Math Talk</a:t>
            </a:r>
            <a:endParaRPr lang="en-US" sz="6000" b="1" dirty="0">
              <a:solidFill>
                <a:srgbClr val="FFFF00"/>
              </a:solidFill>
            </a:endParaRPr>
          </a:p>
        </p:txBody>
      </p:sp>
      <p:sp>
        <p:nvSpPr>
          <p:cNvPr id="24" name="Title 1"/>
          <p:cNvSpPr txBox="1">
            <a:spLocks/>
          </p:cNvSpPr>
          <p:nvPr/>
        </p:nvSpPr>
        <p:spPr>
          <a:xfrm>
            <a:off x="0" y="25146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rgbClr val="C00000"/>
                </a:solidFill>
              </a:rPr>
              <a:t>Day #12 (of 20)</a:t>
            </a:r>
            <a:endParaRPr lang="en-US" sz="5400" b="1" dirty="0">
              <a:solidFill>
                <a:srgbClr val="C00000"/>
              </a:solidFill>
            </a:endParaRPr>
          </a:p>
        </p:txBody>
      </p:sp>
      <p:sp>
        <p:nvSpPr>
          <p:cNvPr id="33" name="Title 1"/>
          <p:cNvSpPr txBox="1">
            <a:spLocks/>
          </p:cNvSpPr>
          <p:nvPr/>
        </p:nvSpPr>
        <p:spPr>
          <a:xfrm>
            <a:off x="0" y="4271962"/>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chemeClr val="bg1"/>
                </a:solidFill>
              </a:rPr>
              <a:t>Exclusive </a:t>
            </a:r>
            <a:r>
              <a:rPr lang="en-US" sz="5400" b="1" dirty="0" err="1" smtClean="0">
                <a:solidFill>
                  <a:schemeClr val="bg1"/>
                </a:solidFill>
              </a:rPr>
              <a:t>Esti</a:t>
            </a:r>
            <a:r>
              <a:rPr lang="en-US" sz="5400" b="1" dirty="0" smtClean="0">
                <a:solidFill>
                  <a:schemeClr val="bg1"/>
                </a:solidFill>
              </a:rPr>
              <a:t>-Mysteries </a:t>
            </a:r>
          </a:p>
          <a:p>
            <a:r>
              <a:rPr lang="en-US" sz="2800" b="1" dirty="0" smtClean="0">
                <a:solidFill>
                  <a:schemeClr val="bg1"/>
                </a:solidFill>
              </a:rPr>
              <a:t>(These </a:t>
            </a:r>
            <a:r>
              <a:rPr lang="en-US" sz="2800" b="1" dirty="0" err="1" smtClean="0">
                <a:solidFill>
                  <a:schemeClr val="bg1"/>
                </a:solidFill>
              </a:rPr>
              <a:t>Esti</a:t>
            </a:r>
            <a:r>
              <a:rPr lang="en-US" sz="2800" b="1" dirty="0" smtClean="0">
                <a:solidFill>
                  <a:schemeClr val="bg1"/>
                </a:solidFill>
              </a:rPr>
              <a:t>-Mysteries do not appear anywhere else.)</a:t>
            </a:r>
            <a:endParaRPr lang="en-US" sz="2800" b="1" dirty="0">
              <a:solidFill>
                <a:schemeClr val="bg1"/>
              </a:solidFill>
            </a:endParaRPr>
          </a:p>
        </p:txBody>
      </p:sp>
    </p:spTree>
    <p:extLst>
      <p:ext uri="{BB962C8B-B14F-4D97-AF65-F5344CB8AC3E}">
        <p14:creationId xmlns:p14="http://schemas.microsoft.com/office/powerpoint/2010/main" val="12279226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22" name="Title 1"/>
          <p:cNvSpPr txBox="1">
            <a:spLocks/>
          </p:cNvSpPr>
          <p:nvPr/>
        </p:nvSpPr>
        <p:spPr>
          <a:xfrm>
            <a:off x="0" y="3810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smtClean="0">
                <a:solidFill>
                  <a:srgbClr val="FFFF00"/>
                </a:solidFill>
              </a:rPr>
              <a:t>“Quick!  The Markers are Drying Out!”</a:t>
            </a:r>
            <a:endParaRPr lang="en-US" sz="6000" b="1" dirty="0">
              <a:solidFill>
                <a:srgbClr val="FFFF00"/>
              </a:solidFill>
            </a:endParaRPr>
          </a:p>
        </p:txBody>
      </p:sp>
      <p:sp>
        <p:nvSpPr>
          <p:cNvPr id="24" name="Title 1"/>
          <p:cNvSpPr txBox="1">
            <a:spLocks/>
          </p:cNvSpPr>
          <p:nvPr/>
        </p:nvSpPr>
        <p:spPr>
          <a:xfrm>
            <a:off x="0" y="25146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rgbClr val="C00000"/>
                </a:solidFill>
              </a:rPr>
              <a:t>Level 2</a:t>
            </a:r>
            <a:endParaRPr lang="en-US" sz="5400" b="1" dirty="0">
              <a:solidFill>
                <a:srgbClr val="C00000"/>
              </a:solidFill>
            </a:endParaRPr>
          </a:p>
        </p:txBody>
      </p:sp>
      <p:sp>
        <p:nvSpPr>
          <p:cNvPr id="33" name="Title 1"/>
          <p:cNvSpPr txBox="1">
            <a:spLocks/>
          </p:cNvSpPr>
          <p:nvPr/>
        </p:nvSpPr>
        <p:spPr>
          <a:xfrm>
            <a:off x="0" y="4271962"/>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chemeClr val="bg1"/>
                </a:solidFill>
              </a:rPr>
              <a:t>Exclusive </a:t>
            </a:r>
            <a:r>
              <a:rPr lang="en-US" sz="5400" b="1" dirty="0" err="1" smtClean="0">
                <a:solidFill>
                  <a:schemeClr val="bg1"/>
                </a:solidFill>
              </a:rPr>
              <a:t>Esti</a:t>
            </a:r>
            <a:r>
              <a:rPr lang="en-US" sz="5400" b="1" dirty="0" smtClean="0">
                <a:solidFill>
                  <a:schemeClr val="bg1"/>
                </a:solidFill>
              </a:rPr>
              <a:t>-Mysteries </a:t>
            </a:r>
          </a:p>
          <a:p>
            <a:r>
              <a:rPr lang="en-US" sz="2800" b="1" dirty="0" smtClean="0">
                <a:solidFill>
                  <a:schemeClr val="bg1"/>
                </a:solidFill>
              </a:rPr>
              <a:t>(These </a:t>
            </a:r>
            <a:r>
              <a:rPr lang="en-US" sz="2800" b="1" dirty="0" err="1" smtClean="0">
                <a:solidFill>
                  <a:schemeClr val="bg1"/>
                </a:solidFill>
              </a:rPr>
              <a:t>Esti</a:t>
            </a:r>
            <a:r>
              <a:rPr lang="en-US" sz="2800" b="1" dirty="0" smtClean="0">
                <a:solidFill>
                  <a:schemeClr val="bg1"/>
                </a:solidFill>
              </a:rPr>
              <a:t>-Mysteries do not appear anywhere else.)</a:t>
            </a:r>
            <a:endParaRPr lang="en-US" sz="2800" b="1" dirty="0">
              <a:solidFill>
                <a:schemeClr val="bg1"/>
              </a:solidFill>
            </a:endParaRPr>
          </a:p>
        </p:txBody>
      </p:sp>
    </p:spTree>
    <p:extLst>
      <p:ext uri="{BB962C8B-B14F-4D97-AF65-F5344CB8AC3E}">
        <p14:creationId xmlns:p14="http://schemas.microsoft.com/office/powerpoint/2010/main" val="30440121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How many marker caps are </a:t>
            </a:r>
          </a:p>
          <a:p>
            <a:pPr algn="ctr"/>
            <a:r>
              <a:rPr lang="en-US" sz="2000" b="1" dirty="0" smtClean="0">
                <a:solidFill>
                  <a:schemeClr val="tx1"/>
                </a:solidFill>
              </a:rPr>
              <a:t>in the vase?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pic>
        <p:nvPicPr>
          <p:cNvPr id="8" name="Picture 2" descr="C:\Users\Steve Wyborney\Desktop\LOW RESOLUTION esti-mystery pics\Slide9.JPG"/>
          <p:cNvPicPr>
            <a:picLocks noChangeAspect="1" noChangeArrowheads="1"/>
          </p:cNvPicPr>
          <p:nvPr/>
        </p:nvPicPr>
        <p:blipFill rotWithShape="1">
          <a:blip r:embed="rId3">
            <a:extLst>
              <a:ext uri="{28A0092B-C50C-407E-A947-70E740481C1C}">
                <a14:useLocalDpi xmlns:a14="http://schemas.microsoft.com/office/drawing/2010/main" val="0"/>
              </a:ext>
            </a:extLst>
          </a:blip>
          <a:srcRect r="45000"/>
          <a:stretch/>
        </p:blipFill>
        <p:spPr bwMode="auto">
          <a:xfrm>
            <a:off x="1" y="-13139"/>
            <a:ext cx="4571999" cy="62345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7967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smtClean="0">
                <a:solidFill>
                  <a:schemeClr val="tx1"/>
                </a:solidFill>
              </a:rPr>
              <a:t>Clue #1</a:t>
            </a:r>
          </a:p>
          <a:p>
            <a:pPr algn="ctr"/>
            <a:r>
              <a:rPr lang="en-US" sz="2000" b="1" dirty="0" smtClean="0">
                <a:solidFill>
                  <a:schemeClr val="tx1"/>
                </a:solidFill>
              </a:rPr>
              <a:t>The answer is between 40 and 100.</a:t>
            </a:r>
            <a:endParaRPr lang="en-US" sz="2000" b="1" dirty="0">
              <a:solidFill>
                <a:schemeClr val="tx1"/>
              </a:solidFill>
            </a:endParaRP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smtClean="0">
                <a:solidFill>
                  <a:schemeClr val="tx1"/>
                </a:solidFill>
              </a:rPr>
              <a:t>Clue #2</a:t>
            </a:r>
          </a:p>
          <a:p>
            <a:pPr algn="ctr"/>
            <a:r>
              <a:rPr lang="en-US" sz="2000" b="1" dirty="0" smtClean="0">
                <a:solidFill>
                  <a:schemeClr val="tx1"/>
                </a:solidFill>
              </a:rPr>
              <a:t>The answer is not a multiple of 7.</a:t>
            </a:r>
          </a:p>
          <a:p>
            <a:pPr algn="ctr"/>
            <a:r>
              <a:rPr lang="en-US" sz="2000" b="1" dirty="0" smtClean="0">
                <a:solidFill>
                  <a:schemeClr val="tx1"/>
                </a:solidFill>
              </a:rPr>
              <a:t>(it is not 7, 14, 21, …)</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smtClean="0">
                <a:solidFill>
                  <a:schemeClr val="tx1"/>
                </a:solidFill>
              </a:rPr>
              <a:t>The answer is not a number that is 1 less than a multiple of 7.</a:t>
            </a:r>
          </a:p>
          <a:p>
            <a:pPr algn="ctr"/>
            <a:r>
              <a:rPr lang="en-US" sz="2000" b="1" dirty="0" smtClean="0">
                <a:solidFill>
                  <a:schemeClr val="tx1"/>
                </a:solidFill>
              </a:rPr>
              <a:t>(It is not 6, 13, 20, …)</a:t>
            </a:r>
            <a:endParaRPr lang="en-US" sz="2000" b="1" dirty="0">
              <a:solidFill>
                <a:schemeClr val="tx1"/>
              </a:solidFill>
            </a:endParaRP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The answer is not a number that is 1 </a:t>
            </a:r>
            <a:r>
              <a:rPr lang="en-US" sz="2000" b="1" dirty="0" smtClean="0">
                <a:solidFill>
                  <a:schemeClr val="tx1"/>
                </a:solidFill>
              </a:rPr>
              <a:t>more than </a:t>
            </a:r>
            <a:r>
              <a:rPr lang="en-US" sz="2000" b="1" dirty="0">
                <a:solidFill>
                  <a:schemeClr val="tx1"/>
                </a:solidFill>
              </a:rPr>
              <a:t>a multiple of 7.</a:t>
            </a:r>
          </a:p>
          <a:p>
            <a:pPr algn="ctr"/>
            <a:r>
              <a:rPr lang="en-US" sz="2000" b="1" dirty="0">
                <a:solidFill>
                  <a:schemeClr val="tx1"/>
                </a:solidFill>
              </a:rPr>
              <a:t>(It is not </a:t>
            </a:r>
            <a:r>
              <a:rPr lang="en-US" sz="2000" b="1" dirty="0" smtClean="0">
                <a:solidFill>
                  <a:schemeClr val="tx1"/>
                </a:solidFill>
              </a:rPr>
              <a:t>8, 15, 22, </a:t>
            </a:r>
            <a:r>
              <a:rPr lang="en-US" sz="2000" b="1" dirty="0">
                <a:solidFill>
                  <a:schemeClr val="tx1"/>
                </a:solidFill>
              </a:rPr>
              <a:t>…)</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#5</a:t>
            </a:r>
          </a:p>
          <a:p>
            <a:pPr algn="ctr"/>
            <a:r>
              <a:rPr lang="en-US" sz="2000" b="1" dirty="0" smtClean="0">
                <a:solidFill>
                  <a:schemeClr val="tx1"/>
                </a:solidFill>
              </a:rPr>
              <a:t>We can see a 3 in the vehicle.  </a:t>
            </a:r>
          </a:p>
          <a:p>
            <a:pPr algn="ctr"/>
            <a:r>
              <a:rPr lang="en-US" sz="2000" b="1" dirty="0" smtClean="0">
                <a:solidFill>
                  <a:schemeClr val="tx1"/>
                </a:solidFill>
              </a:rPr>
              <a:t>The digit 3 is in the answer.</a:t>
            </a:r>
            <a:endParaRPr lang="en-US" sz="2000" b="1" dirty="0">
              <a:solidFill>
                <a:schemeClr val="tx1"/>
              </a:solidFill>
            </a:endParaRPr>
          </a:p>
        </p:txBody>
      </p:sp>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38" name="TextBox 37"/>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pic>
        <p:nvPicPr>
          <p:cNvPr id="20" name="Picture 2" descr="C:\Users\Steve Wyborney\Desktop\LOW RESOLUTION esti-mystery pics\Slide9.JPG"/>
          <p:cNvPicPr>
            <a:picLocks noChangeAspect="1" noChangeArrowheads="1"/>
          </p:cNvPicPr>
          <p:nvPr/>
        </p:nvPicPr>
        <p:blipFill rotWithShape="1">
          <a:blip r:embed="rId3">
            <a:extLst>
              <a:ext uri="{28A0092B-C50C-407E-A947-70E740481C1C}">
                <a14:useLocalDpi xmlns:a14="http://schemas.microsoft.com/office/drawing/2010/main" val="0"/>
              </a:ext>
            </a:extLst>
          </a:blip>
          <a:srcRect r="45000"/>
          <a:stretch/>
        </p:blipFill>
        <p:spPr bwMode="auto">
          <a:xfrm>
            <a:off x="1" y="-13139"/>
            <a:ext cx="4571999" cy="62345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1200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500"/>
                                        <p:tgtEl>
                                          <p:spTgt spid="2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500"/>
                                        <p:tgtEl>
                                          <p:spTgt spid="3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fade">
                                      <p:cBhvr>
                                        <p:cTn id="4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After seeing the clues, you have narrowed the possibilities to a small set of numbers.  Before you see the answer, select your final estimate.  Write it down, and explain to someone why you chose that number.</a:t>
            </a:r>
            <a:endParaRPr lang="en-US" sz="2000" b="1" dirty="0">
              <a:solidFill>
                <a:schemeClr val="tx1"/>
              </a:solidFill>
            </a:endParaRPr>
          </a:p>
        </p:txBody>
      </p:sp>
      <p:pic>
        <p:nvPicPr>
          <p:cNvPr id="7" name="Picture 2" descr="C:\Users\Steve Wyborney\Desktop\LOW RESOLUTION esti-mystery pics\Slide9.JPG"/>
          <p:cNvPicPr>
            <a:picLocks noChangeAspect="1" noChangeArrowheads="1"/>
          </p:cNvPicPr>
          <p:nvPr/>
        </p:nvPicPr>
        <p:blipFill rotWithShape="1">
          <a:blip r:embed="rId3">
            <a:extLst>
              <a:ext uri="{28A0092B-C50C-407E-A947-70E740481C1C}">
                <a14:useLocalDpi xmlns:a14="http://schemas.microsoft.com/office/drawing/2010/main" val="0"/>
              </a:ext>
            </a:extLst>
          </a:blip>
          <a:srcRect r="45000"/>
          <a:stretch/>
        </p:blipFill>
        <p:spPr bwMode="auto">
          <a:xfrm>
            <a:off x="1" y="-13139"/>
            <a:ext cx="4571999" cy="62345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8007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smtClean="0">
                <a:solidFill>
                  <a:schemeClr val="tx1"/>
                </a:solidFill>
              </a:rPr>
              <a:t>73 caps</a:t>
            </a:r>
            <a:endParaRPr lang="en-US" sz="5400" b="1" dirty="0">
              <a:solidFill>
                <a:schemeClr val="tx1"/>
              </a:solidFill>
            </a:endParaRPr>
          </a:p>
        </p:txBody>
      </p:sp>
      <p:sp>
        <p:nvSpPr>
          <p:cNvPr id="17" name="Rectangle 16"/>
          <p:cNvSpPr/>
          <p:nvPr/>
        </p:nvSpPr>
        <p:spPr>
          <a:xfrm>
            <a:off x="5029200" y="133350"/>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The Reveal</a:t>
            </a:r>
          </a:p>
          <a:p>
            <a:pPr algn="ctr"/>
            <a:r>
              <a:rPr lang="en-US" sz="2400" b="1" dirty="0" smtClean="0">
                <a:solidFill>
                  <a:schemeClr val="tx1"/>
                </a:solidFill>
              </a:rPr>
              <a:t>Click to see the answer.</a:t>
            </a: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pic>
        <p:nvPicPr>
          <p:cNvPr id="11" name="Picture 2" descr="C:\Users\Steve Wyborney\Desktop\LOW RESOLUTION esti-mystery pics\Slide9.JPG"/>
          <p:cNvPicPr>
            <a:picLocks noChangeAspect="1" noChangeArrowheads="1"/>
          </p:cNvPicPr>
          <p:nvPr/>
        </p:nvPicPr>
        <p:blipFill rotWithShape="1">
          <a:blip r:embed="rId3">
            <a:extLst>
              <a:ext uri="{28A0092B-C50C-407E-A947-70E740481C1C}">
                <a14:useLocalDpi xmlns:a14="http://schemas.microsoft.com/office/drawing/2010/main" val="0"/>
              </a:ext>
            </a:extLst>
          </a:blip>
          <a:srcRect r="45000"/>
          <a:stretch/>
        </p:blipFill>
        <p:spPr bwMode="auto">
          <a:xfrm>
            <a:off x="1" y="-13139"/>
            <a:ext cx="4571999" cy="62345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5846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teve Wyborney\Desktop\20 Days Title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2394346"/>
            <a:ext cx="2759075" cy="20693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37114" y="3133290"/>
            <a:ext cx="5833392" cy="369332"/>
          </a:xfrm>
          <a:prstGeom prst="rect">
            <a:avLst/>
          </a:prstGeom>
          <a:noFill/>
        </p:spPr>
        <p:txBody>
          <a:bodyPr wrap="none" rtlCol="0">
            <a:spAutoFit/>
          </a:bodyPr>
          <a:lstStyle/>
          <a:p>
            <a:pPr algn="r"/>
            <a:r>
              <a:rPr lang="en-US" b="1" dirty="0" smtClean="0"/>
              <a:t>Click </a:t>
            </a:r>
            <a:r>
              <a:rPr lang="en-US" b="1" dirty="0" smtClean="0">
                <a:hlinkClick r:id="rId2"/>
              </a:rPr>
              <a:t>here</a:t>
            </a:r>
            <a:r>
              <a:rPr lang="en-US" b="1" dirty="0" smtClean="0"/>
              <a:t> or on the image to view the next set of resources</a:t>
            </a:r>
          </a:p>
        </p:txBody>
      </p:sp>
      <p:sp>
        <p:nvSpPr>
          <p:cNvPr id="6" name="Title 1"/>
          <p:cNvSpPr txBox="1">
            <a:spLocks/>
          </p:cNvSpPr>
          <p:nvPr/>
        </p:nvSpPr>
        <p:spPr>
          <a:xfrm>
            <a:off x="0" y="304800"/>
            <a:ext cx="9144000" cy="16224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solidFill>
                  <a:schemeClr val="accent1">
                    <a:lumMod val="75000"/>
                  </a:schemeClr>
                </a:solidFill>
              </a:rPr>
              <a:t>20 Days </a:t>
            </a:r>
          </a:p>
          <a:p>
            <a:r>
              <a:rPr lang="en-US" sz="4000" b="1" dirty="0" smtClean="0">
                <a:solidFill>
                  <a:schemeClr val="accent1">
                    <a:lumMod val="75000"/>
                  </a:schemeClr>
                </a:solidFill>
              </a:rPr>
              <a:t>of Number Sense &amp; </a:t>
            </a:r>
          </a:p>
          <a:p>
            <a:r>
              <a:rPr lang="en-US" sz="4000" b="1" dirty="0" smtClean="0">
                <a:solidFill>
                  <a:schemeClr val="accent1">
                    <a:lumMod val="75000"/>
                  </a:schemeClr>
                </a:solidFill>
              </a:rPr>
              <a:t>Rich Math Talk</a:t>
            </a:r>
          </a:p>
          <a:p>
            <a:endParaRPr lang="en-US" sz="2000" b="1" dirty="0" smtClean="0"/>
          </a:p>
          <a:p>
            <a:r>
              <a:rPr lang="en-US" sz="1800" b="1" dirty="0" smtClean="0"/>
              <a:t>by Steve </a:t>
            </a:r>
            <a:r>
              <a:rPr lang="en-US" sz="1800" b="1" dirty="0" err="1" smtClean="0"/>
              <a:t>Wyborney</a:t>
            </a:r>
            <a:endParaRPr lang="en-US" sz="1800" b="1" dirty="0"/>
          </a:p>
        </p:txBody>
      </p:sp>
      <p:pic>
        <p:nvPicPr>
          <p:cNvPr id="8"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54043" y="5255716"/>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9" name="Picture 3" descr="C:\Users\Steve Wyborney\Desktop\Maze Pic.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93211" y="5245871"/>
            <a:ext cx="1235105" cy="926329"/>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6268708" y="6172200"/>
            <a:ext cx="1103187" cy="430887"/>
          </a:xfrm>
          <a:prstGeom prst="rect">
            <a:avLst/>
          </a:prstGeom>
          <a:noFill/>
        </p:spPr>
        <p:txBody>
          <a:bodyPr wrap="none" rtlCol="0">
            <a:spAutoFit/>
          </a:bodyPr>
          <a:lstStyle/>
          <a:p>
            <a:pPr algn="ctr"/>
            <a:r>
              <a:rPr lang="en-US" sz="1100" b="1" dirty="0" smtClean="0">
                <a:hlinkClick r:id=""/>
              </a:rPr>
              <a:t>The Maze </a:t>
            </a:r>
          </a:p>
          <a:p>
            <a:pPr algn="ctr"/>
            <a:r>
              <a:rPr lang="en-US" sz="1100" b="1" dirty="0" smtClean="0">
                <a:hlinkClick r:id=""/>
              </a:rPr>
              <a:t>Hundreds Chart</a:t>
            </a:r>
            <a:endParaRPr lang="en-US" sz="1100" b="1" dirty="0"/>
          </a:p>
        </p:txBody>
      </p:sp>
      <p:pic>
        <p:nvPicPr>
          <p:cNvPr id="14" name="Picture 3" descr="C:\Users\Steve Wyborney\Desktop\SPLAT blog post folder\Splat Promo Images and GIFs\Splat Level 3 B.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81000" y="52578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a:hlinkClick r:id="rId8"/>
          </p:cNvPr>
          <p:cNvSpPr txBox="1"/>
          <p:nvPr/>
        </p:nvSpPr>
        <p:spPr>
          <a:xfrm>
            <a:off x="381003" y="6160413"/>
            <a:ext cx="1217000" cy="430887"/>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50 Splat! Lessons </a:t>
            </a:r>
            <a:endParaRPr lang="en-US" sz="1100" b="1" dirty="0"/>
          </a:p>
        </p:txBody>
      </p:sp>
      <p:pic>
        <p:nvPicPr>
          <p:cNvPr id="16" name="Picture 7" descr="C:\Users\Steve Wyborney\Desktop\Splat Promos HUGE SET\Slide6.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09021" y="52578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1905001" y="6195536"/>
            <a:ext cx="1008609" cy="600164"/>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20 Fraction </a:t>
            </a:r>
          </a:p>
          <a:p>
            <a:pPr algn="ctr"/>
            <a:r>
              <a:rPr lang="en-US" sz="1100" b="1" dirty="0" smtClean="0">
                <a:hlinkClick r:id=""/>
              </a:rPr>
              <a:t>Splat! Lessons</a:t>
            </a:r>
            <a:endParaRPr lang="en-US" sz="1100" b="1" dirty="0"/>
          </a:p>
        </p:txBody>
      </p:sp>
      <p:sp>
        <p:nvSpPr>
          <p:cNvPr id="18" name="TextBox 17"/>
          <p:cNvSpPr txBox="1"/>
          <p:nvPr/>
        </p:nvSpPr>
        <p:spPr>
          <a:xfrm>
            <a:off x="3097128" y="6198513"/>
            <a:ext cx="1519967" cy="600164"/>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80 Cube Conversations</a:t>
            </a:r>
          </a:p>
          <a:p>
            <a:pPr algn="ctr"/>
            <a:r>
              <a:rPr lang="en-US" sz="1100" b="1" dirty="0" smtClean="0">
                <a:hlinkClick r:id=""/>
              </a:rPr>
              <a:t>Lessons</a:t>
            </a:r>
            <a:endParaRPr lang="en-US" sz="1100" b="1" dirty="0" smtClean="0"/>
          </a:p>
        </p:txBody>
      </p:sp>
      <p:sp>
        <p:nvSpPr>
          <p:cNvPr id="19" name="TextBox 18"/>
          <p:cNvSpPr txBox="1"/>
          <p:nvPr/>
        </p:nvSpPr>
        <p:spPr>
          <a:xfrm>
            <a:off x="381000" y="4800600"/>
            <a:ext cx="4442819" cy="307777"/>
          </a:xfrm>
          <a:prstGeom prst="rect">
            <a:avLst/>
          </a:prstGeom>
          <a:noFill/>
        </p:spPr>
        <p:txBody>
          <a:bodyPr wrap="none" rtlCol="0">
            <a:spAutoFit/>
          </a:bodyPr>
          <a:lstStyle/>
          <a:p>
            <a:r>
              <a:rPr lang="en-US" sz="1400" b="1" u="sng" dirty="0" smtClean="0"/>
              <a:t>Other Downloadable Resources From Previous Blog Posts</a:t>
            </a:r>
            <a:endParaRPr lang="en-US" sz="1400" b="1" u="sng" dirty="0"/>
          </a:p>
        </p:txBody>
      </p:sp>
      <p:pic>
        <p:nvPicPr>
          <p:cNvPr id="1029" name="Picture 5" descr="C:\Users\Steve Wyborney\AppData\Local\Microsoft\Windows\INetCache\IE\Z1AX1L9L\right-arrow[1].gif"/>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rot="5400000">
            <a:off x="6662857" y="845717"/>
            <a:ext cx="1842917" cy="1228611"/>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a:off x="7862818" y="6160414"/>
            <a:ext cx="1016625" cy="430887"/>
          </a:xfrm>
          <a:prstGeom prst="rect">
            <a:avLst/>
          </a:prstGeom>
          <a:noFill/>
        </p:spPr>
        <p:txBody>
          <a:bodyPr wrap="none" rtlCol="0">
            <a:spAutoFit/>
          </a:bodyPr>
          <a:lstStyle/>
          <a:p>
            <a:pPr algn="ctr"/>
            <a:r>
              <a:rPr lang="en-US" sz="1100" b="1" dirty="0" smtClean="0">
                <a:hlinkClick r:id="rId13"/>
              </a:rPr>
              <a:t>The Original</a:t>
            </a:r>
          </a:p>
          <a:p>
            <a:pPr algn="ctr"/>
            <a:r>
              <a:rPr lang="en-US" sz="1100" b="1" dirty="0" err="1" smtClean="0">
                <a:hlinkClick r:id="rId13"/>
              </a:rPr>
              <a:t>Esti</a:t>
            </a:r>
            <a:r>
              <a:rPr lang="en-US" sz="1100" b="1" dirty="0" smtClean="0">
                <a:hlinkClick r:id="rId13"/>
              </a:rPr>
              <a:t>-Mysteries</a:t>
            </a:r>
            <a:endParaRPr lang="en-US" sz="1100" b="1" dirty="0" smtClean="0"/>
          </a:p>
        </p:txBody>
      </p:sp>
      <p:pic>
        <p:nvPicPr>
          <p:cNvPr id="21" name="Picture 2">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744035" y="5234085"/>
            <a:ext cx="1235104" cy="926328"/>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5260419"/>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590561" y="6274721"/>
            <a:ext cx="1402706" cy="600164"/>
          </a:xfrm>
          <a:prstGeom prst="rect">
            <a:avLst/>
          </a:prstGeom>
          <a:noFill/>
        </p:spPr>
        <p:txBody>
          <a:bodyPr wrap="square" rtlCol="0">
            <a:spAutoFit/>
          </a:bodyPr>
          <a:lstStyle/>
          <a:p>
            <a:pPr algn="ctr"/>
            <a:r>
              <a:rPr lang="en-US" sz="1100" b="1" dirty="0" smtClean="0">
                <a:hlinkClick r:id="rId15"/>
              </a:rPr>
              <a:t>The Original 40 Estimation Clipboard Sets</a:t>
            </a:r>
            <a:endParaRPr lang="en-US" sz="1100" b="1" dirty="0" smtClean="0"/>
          </a:p>
        </p:txBody>
      </p:sp>
      <p:sp>
        <p:nvSpPr>
          <p:cNvPr id="33" name="TextBox 32"/>
          <p:cNvSpPr txBox="1"/>
          <p:nvPr/>
        </p:nvSpPr>
        <p:spPr>
          <a:xfrm>
            <a:off x="1114715" y="3542160"/>
            <a:ext cx="4871077" cy="369332"/>
          </a:xfrm>
          <a:prstGeom prst="rect">
            <a:avLst/>
          </a:prstGeom>
          <a:noFill/>
        </p:spPr>
        <p:txBody>
          <a:bodyPr wrap="none" rtlCol="0">
            <a:spAutoFit/>
          </a:bodyPr>
          <a:lstStyle/>
          <a:p>
            <a:pPr algn="r"/>
            <a:r>
              <a:rPr lang="en-US" b="1" dirty="0" smtClean="0"/>
              <a:t>from </a:t>
            </a:r>
            <a:r>
              <a:rPr lang="en-US" b="1" dirty="0" smtClean="0">
                <a:hlinkClick r:id="rId2"/>
              </a:rPr>
              <a:t>20 Days of Number Sense &amp; Rich Math Talk</a:t>
            </a:r>
            <a:r>
              <a:rPr lang="en-US" b="1" dirty="0" smtClean="0"/>
              <a:t>.</a:t>
            </a:r>
            <a:endParaRPr lang="en-US" b="1" dirty="0"/>
          </a:p>
        </p:txBody>
      </p:sp>
    </p:spTree>
    <p:extLst>
      <p:ext uri="{BB962C8B-B14F-4D97-AF65-F5344CB8AC3E}">
        <p14:creationId xmlns:p14="http://schemas.microsoft.com/office/powerpoint/2010/main" val="577844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left)">
                                      <p:cBhvr>
                                        <p:cTn id="11" dur="1000"/>
                                        <p:tgtEl>
                                          <p:spTgt spid="33"/>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fade">
                                      <p:cBhvr>
                                        <p:cTn id="15" dur="500"/>
                                        <p:tgtEl>
                                          <p:spTgt spid="1026"/>
                                        </p:tgtEl>
                                      </p:cBhvr>
                                    </p:animEffect>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par>
                                <p:cTn id="23" presetID="10"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par>
                                <p:cTn id="35" presetID="10" presetClass="entr" presetSubtype="0"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fade">
                                      <p:cBhvr>
                                        <p:cTn id="40" dur="500"/>
                                        <p:tgtEl>
                                          <p:spTgt spid="17"/>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500"/>
                                        <p:tgtEl>
                                          <p:spTgt spid="18"/>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500"/>
                                        <p:tgtEl>
                                          <p:spTgt spid="20"/>
                                        </p:tgtEl>
                                      </p:cBhvr>
                                    </p:animEffect>
                                  </p:childTnLst>
                                </p:cTn>
                              </p:par>
                              <p:par>
                                <p:cTn id="47" presetID="10" presetClass="entr" presetSubtype="0"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500"/>
                                        <p:tgtEl>
                                          <p:spTgt spid="21"/>
                                        </p:tgtEl>
                                      </p:cBhvr>
                                    </p:animEffect>
                                  </p:childTnLst>
                                </p:cTn>
                              </p:par>
                              <p:par>
                                <p:cTn id="50" presetID="10" presetClass="entr" presetSubtype="0" fill="hold" nodeType="with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fade">
                                      <p:cBhvr>
                                        <p:cTn id="52" dur="500"/>
                                        <p:tgtEl>
                                          <p:spTgt spid="2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fade">
                                      <p:cBhvr>
                                        <p:cTn id="5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P spid="15" grpId="0"/>
      <p:bldP spid="17" grpId="0"/>
      <p:bldP spid="18" grpId="0"/>
      <p:bldP spid="19" grpId="0"/>
      <p:bldP spid="20" grpId="0"/>
      <p:bldP spid="29" grpId="0"/>
      <p:bldP spid="33"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22" name="Title 1"/>
          <p:cNvSpPr txBox="1">
            <a:spLocks/>
          </p:cNvSpPr>
          <p:nvPr/>
        </p:nvSpPr>
        <p:spPr>
          <a:xfrm>
            <a:off x="0" y="3810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smtClean="0">
                <a:solidFill>
                  <a:srgbClr val="FFFF00"/>
                </a:solidFill>
              </a:rPr>
              <a:t>20 Days of Number Sense &amp; </a:t>
            </a:r>
          </a:p>
          <a:p>
            <a:r>
              <a:rPr lang="en-US" sz="6000" b="1" dirty="0" smtClean="0">
                <a:solidFill>
                  <a:srgbClr val="FFFF00"/>
                </a:solidFill>
              </a:rPr>
              <a:t>Rich Math Talk</a:t>
            </a:r>
            <a:endParaRPr lang="en-US" sz="6000" b="1" dirty="0">
              <a:solidFill>
                <a:srgbClr val="FFFF00"/>
              </a:solidFill>
            </a:endParaRPr>
          </a:p>
        </p:txBody>
      </p:sp>
      <p:sp>
        <p:nvSpPr>
          <p:cNvPr id="24" name="Title 1"/>
          <p:cNvSpPr txBox="1">
            <a:spLocks/>
          </p:cNvSpPr>
          <p:nvPr/>
        </p:nvSpPr>
        <p:spPr>
          <a:xfrm>
            <a:off x="0" y="25146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rgbClr val="C00000"/>
                </a:solidFill>
              </a:rPr>
              <a:t>Day #12 (of 20)</a:t>
            </a:r>
            <a:endParaRPr lang="en-US" sz="5400" b="1" dirty="0">
              <a:solidFill>
                <a:srgbClr val="C00000"/>
              </a:solidFill>
            </a:endParaRPr>
          </a:p>
        </p:txBody>
      </p:sp>
      <p:sp>
        <p:nvSpPr>
          <p:cNvPr id="33" name="Title 1"/>
          <p:cNvSpPr txBox="1">
            <a:spLocks/>
          </p:cNvSpPr>
          <p:nvPr/>
        </p:nvSpPr>
        <p:spPr>
          <a:xfrm>
            <a:off x="0" y="4271962"/>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chemeClr val="bg1"/>
                </a:solidFill>
              </a:rPr>
              <a:t>Exclusive </a:t>
            </a:r>
            <a:r>
              <a:rPr lang="en-US" sz="5400" b="1" dirty="0" err="1" smtClean="0">
                <a:solidFill>
                  <a:schemeClr val="bg1"/>
                </a:solidFill>
              </a:rPr>
              <a:t>Esti</a:t>
            </a:r>
            <a:r>
              <a:rPr lang="en-US" sz="5400" b="1" dirty="0" smtClean="0">
                <a:solidFill>
                  <a:schemeClr val="bg1"/>
                </a:solidFill>
              </a:rPr>
              <a:t>-Mysteries </a:t>
            </a:r>
          </a:p>
          <a:p>
            <a:r>
              <a:rPr lang="en-US" sz="2800" b="1" dirty="0" smtClean="0">
                <a:solidFill>
                  <a:schemeClr val="bg1"/>
                </a:solidFill>
              </a:rPr>
              <a:t>(These </a:t>
            </a:r>
            <a:r>
              <a:rPr lang="en-US" sz="2800" b="1" dirty="0" err="1" smtClean="0">
                <a:solidFill>
                  <a:schemeClr val="bg1"/>
                </a:solidFill>
              </a:rPr>
              <a:t>Esti</a:t>
            </a:r>
            <a:r>
              <a:rPr lang="en-US" sz="2800" b="1" dirty="0" smtClean="0">
                <a:solidFill>
                  <a:schemeClr val="bg1"/>
                </a:solidFill>
              </a:rPr>
              <a:t>-Mysteries do not appear anywhere else.)</a:t>
            </a:r>
            <a:endParaRPr lang="en-US" sz="2800" b="1" dirty="0">
              <a:solidFill>
                <a:schemeClr val="bg1"/>
              </a:solidFill>
            </a:endParaRPr>
          </a:p>
        </p:txBody>
      </p:sp>
    </p:spTree>
    <p:extLst>
      <p:ext uri="{BB962C8B-B14F-4D97-AF65-F5344CB8AC3E}">
        <p14:creationId xmlns:p14="http://schemas.microsoft.com/office/powerpoint/2010/main" val="7446629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22" name="Title 1"/>
          <p:cNvSpPr txBox="1">
            <a:spLocks/>
          </p:cNvSpPr>
          <p:nvPr/>
        </p:nvSpPr>
        <p:spPr>
          <a:xfrm>
            <a:off x="0" y="3810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smtClean="0">
                <a:solidFill>
                  <a:srgbClr val="FFFF00"/>
                </a:solidFill>
              </a:rPr>
              <a:t>“3 Colors - Advanced”</a:t>
            </a:r>
            <a:endParaRPr lang="en-US" sz="6000" b="1" dirty="0">
              <a:solidFill>
                <a:srgbClr val="FFFF00"/>
              </a:solidFill>
            </a:endParaRPr>
          </a:p>
        </p:txBody>
      </p:sp>
      <p:sp>
        <p:nvSpPr>
          <p:cNvPr id="24" name="Title 1"/>
          <p:cNvSpPr txBox="1">
            <a:spLocks/>
          </p:cNvSpPr>
          <p:nvPr/>
        </p:nvSpPr>
        <p:spPr>
          <a:xfrm>
            <a:off x="0" y="25146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rgbClr val="C00000"/>
                </a:solidFill>
              </a:rPr>
              <a:t>Level 3</a:t>
            </a:r>
            <a:endParaRPr lang="en-US" sz="5400" b="1" dirty="0">
              <a:solidFill>
                <a:srgbClr val="C00000"/>
              </a:solidFill>
            </a:endParaRPr>
          </a:p>
        </p:txBody>
      </p:sp>
      <p:sp>
        <p:nvSpPr>
          <p:cNvPr id="33" name="Title 1"/>
          <p:cNvSpPr txBox="1">
            <a:spLocks/>
          </p:cNvSpPr>
          <p:nvPr/>
        </p:nvSpPr>
        <p:spPr>
          <a:xfrm>
            <a:off x="0" y="4271962"/>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chemeClr val="bg1"/>
                </a:solidFill>
              </a:rPr>
              <a:t>Exclusive </a:t>
            </a:r>
            <a:r>
              <a:rPr lang="en-US" sz="5400" b="1" dirty="0" err="1" smtClean="0">
                <a:solidFill>
                  <a:schemeClr val="bg1"/>
                </a:solidFill>
              </a:rPr>
              <a:t>Esti</a:t>
            </a:r>
            <a:r>
              <a:rPr lang="en-US" sz="5400" b="1" dirty="0" smtClean="0">
                <a:solidFill>
                  <a:schemeClr val="bg1"/>
                </a:solidFill>
              </a:rPr>
              <a:t>-Mysteries </a:t>
            </a:r>
          </a:p>
          <a:p>
            <a:r>
              <a:rPr lang="en-US" sz="2800" b="1" dirty="0" smtClean="0">
                <a:solidFill>
                  <a:schemeClr val="bg1"/>
                </a:solidFill>
              </a:rPr>
              <a:t>(These </a:t>
            </a:r>
            <a:r>
              <a:rPr lang="en-US" sz="2800" b="1" dirty="0" err="1" smtClean="0">
                <a:solidFill>
                  <a:schemeClr val="bg1"/>
                </a:solidFill>
              </a:rPr>
              <a:t>Esti</a:t>
            </a:r>
            <a:r>
              <a:rPr lang="en-US" sz="2800" b="1" dirty="0" smtClean="0">
                <a:solidFill>
                  <a:schemeClr val="bg1"/>
                </a:solidFill>
              </a:rPr>
              <a:t>-Mysteries do not appear anywhere else.)</a:t>
            </a:r>
            <a:endParaRPr lang="en-US" sz="2800" b="1" dirty="0">
              <a:solidFill>
                <a:schemeClr val="bg1"/>
              </a:solidFill>
            </a:endParaRPr>
          </a:p>
        </p:txBody>
      </p:sp>
    </p:spTree>
    <p:extLst>
      <p:ext uri="{BB962C8B-B14F-4D97-AF65-F5344CB8AC3E}">
        <p14:creationId xmlns:p14="http://schemas.microsoft.com/office/powerpoint/2010/main" val="17269411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2133600"/>
            <a:ext cx="9144000" cy="1470025"/>
          </a:xfrm>
        </p:spPr>
        <p:txBody>
          <a:bodyPr>
            <a:noAutofit/>
          </a:bodyPr>
          <a:lstStyle/>
          <a:p>
            <a:r>
              <a:rPr lang="en-US" sz="13800" b="1" dirty="0" smtClean="0">
                <a:solidFill>
                  <a:schemeClr val="tx2">
                    <a:lumMod val="60000"/>
                    <a:lumOff val="40000"/>
                  </a:schemeClr>
                </a:solidFill>
              </a:rPr>
              <a:t>Day 12</a:t>
            </a:r>
            <a:br>
              <a:rPr lang="en-US" sz="13800" b="1" dirty="0" smtClean="0">
                <a:solidFill>
                  <a:schemeClr val="tx2">
                    <a:lumMod val="60000"/>
                    <a:lumOff val="40000"/>
                  </a:schemeClr>
                </a:solidFill>
              </a:rPr>
            </a:br>
            <a:r>
              <a:rPr lang="en-US" sz="6000" b="1" dirty="0" smtClean="0">
                <a:solidFill>
                  <a:schemeClr val="tx2">
                    <a:lumMod val="60000"/>
                    <a:lumOff val="40000"/>
                  </a:schemeClr>
                </a:solidFill>
              </a:rPr>
              <a:t/>
            </a:r>
            <a:br>
              <a:rPr lang="en-US" sz="6000" b="1" dirty="0" smtClean="0">
                <a:solidFill>
                  <a:schemeClr val="tx2">
                    <a:lumMod val="60000"/>
                    <a:lumOff val="40000"/>
                  </a:schemeClr>
                </a:solidFill>
              </a:rPr>
            </a:br>
            <a:r>
              <a:rPr lang="en-US" sz="6000" b="1" dirty="0" err="1" smtClean="0">
                <a:solidFill>
                  <a:schemeClr val="tx2">
                    <a:lumMod val="60000"/>
                    <a:lumOff val="40000"/>
                  </a:schemeClr>
                </a:solidFill>
              </a:rPr>
              <a:t>Esti</a:t>
            </a:r>
            <a:r>
              <a:rPr lang="en-US" sz="6000" b="1" dirty="0" smtClean="0">
                <a:solidFill>
                  <a:schemeClr val="tx2">
                    <a:lumMod val="60000"/>
                    <a:lumOff val="40000"/>
                  </a:schemeClr>
                </a:solidFill>
              </a:rPr>
              <a:t>-Mysteries</a:t>
            </a:r>
            <a:endParaRPr lang="en-US" sz="6000" b="1" dirty="0">
              <a:solidFill>
                <a:schemeClr val="tx2">
                  <a:lumMod val="60000"/>
                  <a:lumOff val="40000"/>
                </a:schemeClr>
              </a:solidFill>
            </a:endParaRPr>
          </a:p>
        </p:txBody>
      </p:sp>
      <p:sp>
        <p:nvSpPr>
          <p:cNvPr id="3" name="Title 1"/>
          <p:cNvSpPr txBox="1">
            <a:spLocks/>
          </p:cNvSpPr>
          <p:nvPr/>
        </p:nvSpPr>
        <p:spPr>
          <a:xfrm>
            <a:off x="0" y="5387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rgbClr val="C00000"/>
                </a:solidFill>
              </a:rPr>
              <a:t>#20DaysNS</a:t>
            </a:r>
            <a:endParaRPr lang="en-US" sz="5400" b="1" dirty="0">
              <a:solidFill>
                <a:srgbClr val="C00000"/>
              </a:solidFill>
            </a:endParaRPr>
          </a:p>
        </p:txBody>
      </p:sp>
    </p:spTree>
    <p:extLst>
      <p:ext uri="{BB962C8B-B14F-4D97-AF65-F5344CB8AC3E}">
        <p14:creationId xmlns:p14="http://schemas.microsoft.com/office/powerpoint/2010/main" val="13889497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How many objects are in the vase?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pic>
        <p:nvPicPr>
          <p:cNvPr id="8" name="Picture 2" descr="C:\Users\Steve Wyborney\Desktop\LOW RESOLUTION esti-mystery pics\Slide16.JPG"/>
          <p:cNvPicPr>
            <a:picLocks noChangeAspect="1" noChangeArrowheads="1"/>
          </p:cNvPicPr>
          <p:nvPr/>
        </p:nvPicPr>
        <p:blipFill rotWithShape="1">
          <a:blip r:embed="rId3">
            <a:extLst>
              <a:ext uri="{28A0092B-C50C-407E-A947-70E740481C1C}">
                <a14:useLocalDpi xmlns:a14="http://schemas.microsoft.com/office/drawing/2010/main" val="0"/>
              </a:ext>
            </a:extLst>
          </a:blip>
          <a:srcRect r="53621"/>
          <a:stretch/>
        </p:blipFill>
        <p:spPr bwMode="auto">
          <a:xfrm>
            <a:off x="304800" y="-1"/>
            <a:ext cx="3958196" cy="6400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7758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38" name="TextBox 37"/>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pic>
        <p:nvPicPr>
          <p:cNvPr id="16" name="Picture 2" descr="C:\Users\Steve Wyborney\Desktop\LOW RESOLUTION esti-mystery pics\Slide16.JPG"/>
          <p:cNvPicPr>
            <a:picLocks noChangeAspect="1" noChangeArrowheads="1"/>
          </p:cNvPicPr>
          <p:nvPr/>
        </p:nvPicPr>
        <p:blipFill rotWithShape="1">
          <a:blip r:embed="rId3">
            <a:extLst>
              <a:ext uri="{28A0092B-C50C-407E-A947-70E740481C1C}">
                <a14:useLocalDpi xmlns:a14="http://schemas.microsoft.com/office/drawing/2010/main" val="0"/>
              </a:ext>
            </a:extLst>
          </a:blip>
          <a:srcRect r="53621"/>
          <a:stretch/>
        </p:blipFill>
        <p:spPr bwMode="auto">
          <a:xfrm>
            <a:off x="304800" y="-1"/>
            <a:ext cx="3958196" cy="6400802"/>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17"/>
          <p:cNvSpPr/>
          <p:nvPr/>
        </p:nvSpPr>
        <p:spPr>
          <a:xfrm>
            <a:off x="4495800" y="152400"/>
            <a:ext cx="45077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Clue #1</a:t>
            </a:r>
          </a:p>
        </p:txBody>
      </p:sp>
      <p:sp>
        <p:nvSpPr>
          <p:cNvPr id="21" name="Rectangle 20"/>
          <p:cNvSpPr/>
          <p:nvPr/>
        </p:nvSpPr>
        <p:spPr>
          <a:xfrm>
            <a:off x="4495800" y="1447799"/>
            <a:ext cx="45077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Clue #2</a:t>
            </a:r>
          </a:p>
        </p:txBody>
      </p:sp>
      <p:sp>
        <p:nvSpPr>
          <p:cNvPr id="23" name="Rectangle 22"/>
          <p:cNvSpPr/>
          <p:nvPr/>
        </p:nvSpPr>
        <p:spPr>
          <a:xfrm>
            <a:off x="4495800" y="2743200"/>
            <a:ext cx="45077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4" name="Rectangle 23"/>
          <p:cNvSpPr/>
          <p:nvPr/>
        </p:nvSpPr>
        <p:spPr>
          <a:xfrm>
            <a:off x="4495800" y="4038599"/>
            <a:ext cx="45077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4495800" y="5333999"/>
            <a:ext cx="45077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32" name="Rectangle 31"/>
          <p:cNvSpPr/>
          <p:nvPr/>
        </p:nvSpPr>
        <p:spPr>
          <a:xfrm>
            <a:off x="4495800" y="152401"/>
            <a:ext cx="45077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smtClean="0">
                <a:solidFill>
                  <a:schemeClr val="tx1"/>
                </a:solidFill>
              </a:rPr>
              <a:t>Clue #1</a:t>
            </a:r>
          </a:p>
          <a:p>
            <a:pPr algn="ctr"/>
            <a:r>
              <a:rPr lang="en-US" sz="2000" b="1" dirty="0" smtClean="0">
                <a:solidFill>
                  <a:schemeClr val="tx1"/>
                </a:solidFill>
              </a:rPr>
              <a:t>The answer is less than 150.</a:t>
            </a:r>
            <a:endParaRPr lang="en-US" sz="2000" b="1" dirty="0">
              <a:solidFill>
                <a:schemeClr val="tx1"/>
              </a:solidFill>
            </a:endParaRPr>
          </a:p>
        </p:txBody>
      </p:sp>
      <p:sp>
        <p:nvSpPr>
          <p:cNvPr id="35" name="Rectangle 34"/>
          <p:cNvSpPr/>
          <p:nvPr/>
        </p:nvSpPr>
        <p:spPr>
          <a:xfrm>
            <a:off x="4495800" y="1447800"/>
            <a:ext cx="45077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smtClean="0">
                <a:solidFill>
                  <a:schemeClr val="tx1"/>
                </a:solidFill>
              </a:rPr>
              <a:t>Clue #2</a:t>
            </a:r>
          </a:p>
          <a:p>
            <a:pPr algn="ctr"/>
            <a:r>
              <a:rPr lang="en-US" sz="2000" b="1" dirty="0" smtClean="0">
                <a:solidFill>
                  <a:schemeClr val="tx1"/>
                </a:solidFill>
              </a:rPr>
              <a:t>The answer is an odd number.</a:t>
            </a:r>
          </a:p>
        </p:txBody>
      </p:sp>
      <p:sp>
        <p:nvSpPr>
          <p:cNvPr id="36" name="Rectangle 35"/>
          <p:cNvSpPr/>
          <p:nvPr/>
        </p:nvSpPr>
        <p:spPr>
          <a:xfrm>
            <a:off x="4495800" y="2743200"/>
            <a:ext cx="45077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smtClean="0">
                <a:solidFill>
                  <a:schemeClr val="tx1"/>
                </a:solidFill>
              </a:rPr>
              <a:t>The answer is a multiple of the number of colors in the vase.</a:t>
            </a:r>
            <a:endParaRPr lang="en-US" sz="2000" b="1" dirty="0">
              <a:solidFill>
                <a:schemeClr val="tx1"/>
              </a:solidFill>
            </a:endParaRPr>
          </a:p>
        </p:txBody>
      </p:sp>
      <p:sp>
        <p:nvSpPr>
          <p:cNvPr id="37" name="Rectangle 36"/>
          <p:cNvSpPr/>
          <p:nvPr/>
        </p:nvSpPr>
        <p:spPr>
          <a:xfrm>
            <a:off x="4495800" y="4038600"/>
            <a:ext cx="45077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smtClean="0">
                <a:solidFill>
                  <a:schemeClr val="tx1"/>
                </a:solidFill>
              </a:rPr>
              <a:t>You can see three numbers on the die.  The sum of those numbers represents the digit that is in the ones place.</a:t>
            </a:r>
            <a:endParaRPr lang="en-US" sz="2000" b="1" dirty="0">
              <a:solidFill>
                <a:schemeClr val="tx1"/>
              </a:solidFill>
            </a:endParaRPr>
          </a:p>
        </p:txBody>
      </p:sp>
      <p:sp>
        <p:nvSpPr>
          <p:cNvPr id="39" name="Rectangle 38"/>
          <p:cNvSpPr/>
          <p:nvPr/>
        </p:nvSpPr>
        <p:spPr>
          <a:xfrm>
            <a:off x="4495800" y="5333999"/>
            <a:ext cx="45077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#5</a:t>
            </a:r>
          </a:p>
          <a:p>
            <a:pPr algn="ctr"/>
            <a:r>
              <a:rPr lang="en-US" sz="2000" b="1" dirty="0" smtClean="0">
                <a:solidFill>
                  <a:schemeClr val="tx1"/>
                </a:solidFill>
              </a:rPr>
              <a:t>The product of the numbers that can be seen on the die represents a digit that is NOT in the answer.</a:t>
            </a:r>
            <a:endParaRPr lang="en-US" sz="2000" b="1" dirty="0">
              <a:solidFill>
                <a:schemeClr val="tx1"/>
              </a:solidFill>
            </a:endParaRPr>
          </a:p>
        </p:txBody>
      </p:sp>
    </p:spTree>
    <p:extLst>
      <p:ext uri="{BB962C8B-B14F-4D97-AF65-F5344CB8AC3E}">
        <p14:creationId xmlns:p14="http://schemas.microsoft.com/office/powerpoint/2010/main" val="1301560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500"/>
                                        <p:tgtEl>
                                          <p:spTgt spid="2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fade">
                                      <p:cBhvr>
                                        <p:cTn id="16" dur="500"/>
                                        <p:tgtEl>
                                          <p:spTgt spid="2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2"/>
                                        </p:tgtEl>
                                        <p:attrNameLst>
                                          <p:attrName>style.visibility</p:attrName>
                                        </p:attrNameLst>
                                      </p:cBhvr>
                                      <p:to>
                                        <p:strVal val="visible"/>
                                      </p:to>
                                    </p:set>
                                    <p:animEffect transition="in" filter="fade">
                                      <p:cBhvr>
                                        <p:cTn id="24" dur="500"/>
                                        <p:tgtEl>
                                          <p:spTgt spid="3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5"/>
                                        </p:tgtEl>
                                        <p:attrNameLst>
                                          <p:attrName>style.visibility</p:attrName>
                                        </p:attrNameLst>
                                      </p:cBhvr>
                                      <p:to>
                                        <p:strVal val="visible"/>
                                      </p:to>
                                    </p:set>
                                    <p:animEffect transition="in" filter="fade">
                                      <p:cBhvr>
                                        <p:cTn id="29" dur="500"/>
                                        <p:tgtEl>
                                          <p:spTgt spid="3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fade">
                                      <p:cBhvr>
                                        <p:cTn id="34" dur="500"/>
                                        <p:tgtEl>
                                          <p:spTgt spid="36"/>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fade">
                                      <p:cBhvr>
                                        <p:cTn id="39" dur="500"/>
                                        <p:tgtEl>
                                          <p:spTgt spid="37"/>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9"/>
                                        </p:tgtEl>
                                        <p:attrNameLst>
                                          <p:attrName>style.visibility</p:attrName>
                                        </p:attrNameLst>
                                      </p:cBhvr>
                                      <p:to>
                                        <p:strVal val="visible"/>
                                      </p:to>
                                    </p:set>
                                    <p:animEffect transition="in" filter="fade">
                                      <p:cBhvr>
                                        <p:cTn id="44"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1" grpId="0" animBg="1"/>
      <p:bldP spid="23" grpId="0" animBg="1"/>
      <p:bldP spid="24" grpId="0" animBg="1"/>
      <p:bldP spid="27" grpId="0" animBg="1"/>
      <p:bldP spid="32" grpId="0" animBg="1"/>
      <p:bldP spid="35" grpId="0" animBg="1"/>
      <p:bldP spid="36" grpId="0" animBg="1"/>
      <p:bldP spid="37" grpId="0" animBg="1"/>
      <p:bldP spid="3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13" name="Rectangle 12"/>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After seeing the clues, you have narrowed the possibilities to a small set of numbers.  Before you see the answer, select your final estimate.  Write it down, and explain to someone why you chose that number.</a:t>
            </a:r>
            <a:endParaRPr lang="en-US" sz="2000" b="1" dirty="0">
              <a:solidFill>
                <a:schemeClr val="tx1"/>
              </a:solidFill>
            </a:endParaRPr>
          </a:p>
        </p:txBody>
      </p:sp>
      <p:pic>
        <p:nvPicPr>
          <p:cNvPr id="7" name="Picture 2" descr="C:\Users\Steve Wyborney\Desktop\LOW RESOLUTION esti-mystery pics\Slide16.JPG"/>
          <p:cNvPicPr>
            <a:picLocks noChangeAspect="1" noChangeArrowheads="1"/>
          </p:cNvPicPr>
          <p:nvPr/>
        </p:nvPicPr>
        <p:blipFill rotWithShape="1">
          <a:blip r:embed="rId3">
            <a:extLst>
              <a:ext uri="{28A0092B-C50C-407E-A947-70E740481C1C}">
                <a14:useLocalDpi xmlns:a14="http://schemas.microsoft.com/office/drawing/2010/main" val="0"/>
              </a:ext>
            </a:extLst>
          </a:blip>
          <a:srcRect r="53621"/>
          <a:stretch/>
        </p:blipFill>
        <p:spPr bwMode="auto">
          <a:xfrm>
            <a:off x="304800" y="-1"/>
            <a:ext cx="3958196" cy="6400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2949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smtClean="0">
                <a:solidFill>
                  <a:schemeClr val="tx1"/>
                </a:solidFill>
              </a:rPr>
              <a:t>117 objects</a:t>
            </a:r>
            <a:endParaRPr lang="en-US" sz="5400" b="1" dirty="0">
              <a:solidFill>
                <a:schemeClr val="tx1"/>
              </a:solidFill>
            </a:endParaRPr>
          </a:p>
        </p:txBody>
      </p:sp>
      <p:sp>
        <p:nvSpPr>
          <p:cNvPr id="17" name="Rectangle 16"/>
          <p:cNvSpPr/>
          <p:nvPr/>
        </p:nvSpPr>
        <p:spPr>
          <a:xfrm>
            <a:off x="5029200" y="133350"/>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The Reveal</a:t>
            </a:r>
          </a:p>
          <a:p>
            <a:pPr algn="ctr"/>
            <a:r>
              <a:rPr lang="en-US" sz="2400" b="1" dirty="0" smtClean="0">
                <a:solidFill>
                  <a:schemeClr val="tx1"/>
                </a:solidFill>
              </a:rPr>
              <a:t>Click to see the answer.</a:t>
            </a: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pic>
        <p:nvPicPr>
          <p:cNvPr id="9" name="Picture 2" descr="C:\Users\Steve Wyborney\Desktop\LOW RESOLUTION esti-mystery pics\Slide16.JPG"/>
          <p:cNvPicPr>
            <a:picLocks noChangeAspect="1" noChangeArrowheads="1"/>
          </p:cNvPicPr>
          <p:nvPr/>
        </p:nvPicPr>
        <p:blipFill rotWithShape="1">
          <a:blip r:embed="rId3">
            <a:extLst>
              <a:ext uri="{28A0092B-C50C-407E-A947-70E740481C1C}">
                <a14:useLocalDpi xmlns:a14="http://schemas.microsoft.com/office/drawing/2010/main" val="0"/>
              </a:ext>
            </a:extLst>
          </a:blip>
          <a:srcRect r="53621"/>
          <a:stretch/>
        </p:blipFill>
        <p:spPr bwMode="auto">
          <a:xfrm>
            <a:off x="304800" y="-1"/>
            <a:ext cx="3958196" cy="6400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5482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teve Wyborney\Desktop\20 Days Title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2394346"/>
            <a:ext cx="2759075" cy="20693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37114" y="3133290"/>
            <a:ext cx="5833392" cy="369332"/>
          </a:xfrm>
          <a:prstGeom prst="rect">
            <a:avLst/>
          </a:prstGeom>
          <a:noFill/>
        </p:spPr>
        <p:txBody>
          <a:bodyPr wrap="none" rtlCol="0">
            <a:spAutoFit/>
          </a:bodyPr>
          <a:lstStyle/>
          <a:p>
            <a:pPr algn="r"/>
            <a:r>
              <a:rPr lang="en-US" b="1" dirty="0" smtClean="0"/>
              <a:t>Click </a:t>
            </a:r>
            <a:r>
              <a:rPr lang="en-US" b="1" dirty="0" smtClean="0">
                <a:hlinkClick r:id="rId2"/>
              </a:rPr>
              <a:t>here</a:t>
            </a:r>
            <a:r>
              <a:rPr lang="en-US" b="1" dirty="0" smtClean="0"/>
              <a:t> or on the image to view the next set of resources</a:t>
            </a:r>
          </a:p>
        </p:txBody>
      </p:sp>
      <p:sp>
        <p:nvSpPr>
          <p:cNvPr id="6" name="Title 1"/>
          <p:cNvSpPr txBox="1">
            <a:spLocks/>
          </p:cNvSpPr>
          <p:nvPr/>
        </p:nvSpPr>
        <p:spPr>
          <a:xfrm>
            <a:off x="0" y="304800"/>
            <a:ext cx="9144000" cy="16224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solidFill>
                  <a:schemeClr val="accent1">
                    <a:lumMod val="75000"/>
                  </a:schemeClr>
                </a:solidFill>
              </a:rPr>
              <a:t>20 Days </a:t>
            </a:r>
          </a:p>
          <a:p>
            <a:r>
              <a:rPr lang="en-US" sz="4000" b="1" dirty="0" smtClean="0">
                <a:solidFill>
                  <a:schemeClr val="accent1">
                    <a:lumMod val="75000"/>
                  </a:schemeClr>
                </a:solidFill>
              </a:rPr>
              <a:t>of Number Sense &amp; </a:t>
            </a:r>
          </a:p>
          <a:p>
            <a:r>
              <a:rPr lang="en-US" sz="4000" b="1" dirty="0" smtClean="0">
                <a:solidFill>
                  <a:schemeClr val="accent1">
                    <a:lumMod val="75000"/>
                  </a:schemeClr>
                </a:solidFill>
              </a:rPr>
              <a:t>Rich Math Talk</a:t>
            </a:r>
          </a:p>
          <a:p>
            <a:endParaRPr lang="en-US" sz="2000" b="1" dirty="0" smtClean="0"/>
          </a:p>
          <a:p>
            <a:r>
              <a:rPr lang="en-US" sz="1800" b="1" dirty="0" smtClean="0"/>
              <a:t>by Steve </a:t>
            </a:r>
            <a:r>
              <a:rPr lang="en-US" sz="1800" b="1" dirty="0" err="1" smtClean="0"/>
              <a:t>Wyborney</a:t>
            </a:r>
            <a:endParaRPr lang="en-US" sz="1800" b="1" dirty="0"/>
          </a:p>
        </p:txBody>
      </p:sp>
      <p:pic>
        <p:nvPicPr>
          <p:cNvPr id="8"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54043" y="5255716"/>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9" name="Picture 3" descr="C:\Users\Steve Wyborney\Desktop\Maze Pic.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93211" y="5245871"/>
            <a:ext cx="1235105" cy="926329"/>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6268708" y="6172200"/>
            <a:ext cx="1103187" cy="430887"/>
          </a:xfrm>
          <a:prstGeom prst="rect">
            <a:avLst/>
          </a:prstGeom>
          <a:noFill/>
        </p:spPr>
        <p:txBody>
          <a:bodyPr wrap="none" rtlCol="0">
            <a:spAutoFit/>
          </a:bodyPr>
          <a:lstStyle/>
          <a:p>
            <a:pPr algn="ctr"/>
            <a:r>
              <a:rPr lang="en-US" sz="1100" b="1" dirty="0" smtClean="0">
                <a:hlinkClick r:id=""/>
              </a:rPr>
              <a:t>The Maze </a:t>
            </a:r>
          </a:p>
          <a:p>
            <a:pPr algn="ctr"/>
            <a:r>
              <a:rPr lang="en-US" sz="1100" b="1" dirty="0" smtClean="0">
                <a:hlinkClick r:id=""/>
              </a:rPr>
              <a:t>Hundreds Chart</a:t>
            </a:r>
            <a:endParaRPr lang="en-US" sz="1100" b="1" dirty="0"/>
          </a:p>
        </p:txBody>
      </p:sp>
      <p:pic>
        <p:nvPicPr>
          <p:cNvPr id="14" name="Picture 3" descr="C:\Users\Steve Wyborney\Desktop\SPLAT blog post folder\Splat Promo Images and GIFs\Splat Level 3 B.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81000" y="52578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a:hlinkClick r:id="rId8"/>
          </p:cNvPr>
          <p:cNvSpPr txBox="1"/>
          <p:nvPr/>
        </p:nvSpPr>
        <p:spPr>
          <a:xfrm>
            <a:off x="381003" y="6160413"/>
            <a:ext cx="1217000" cy="430887"/>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50 Splat! Lessons </a:t>
            </a:r>
            <a:endParaRPr lang="en-US" sz="1100" b="1" dirty="0"/>
          </a:p>
        </p:txBody>
      </p:sp>
      <p:pic>
        <p:nvPicPr>
          <p:cNvPr id="16" name="Picture 7" descr="C:\Users\Steve Wyborney\Desktop\Splat Promos HUGE SET\Slide6.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09021" y="52578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1905001" y="6195536"/>
            <a:ext cx="1008609" cy="600164"/>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20 Fraction </a:t>
            </a:r>
          </a:p>
          <a:p>
            <a:pPr algn="ctr"/>
            <a:r>
              <a:rPr lang="en-US" sz="1100" b="1" dirty="0" smtClean="0">
                <a:hlinkClick r:id=""/>
              </a:rPr>
              <a:t>Splat! Lessons</a:t>
            </a:r>
            <a:endParaRPr lang="en-US" sz="1100" b="1" dirty="0"/>
          </a:p>
        </p:txBody>
      </p:sp>
      <p:sp>
        <p:nvSpPr>
          <p:cNvPr id="18" name="TextBox 17"/>
          <p:cNvSpPr txBox="1"/>
          <p:nvPr/>
        </p:nvSpPr>
        <p:spPr>
          <a:xfrm>
            <a:off x="3097128" y="6198513"/>
            <a:ext cx="1519967" cy="600164"/>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80 Cube Conversations</a:t>
            </a:r>
          </a:p>
          <a:p>
            <a:pPr algn="ctr"/>
            <a:r>
              <a:rPr lang="en-US" sz="1100" b="1" dirty="0" smtClean="0">
                <a:hlinkClick r:id=""/>
              </a:rPr>
              <a:t>Lessons</a:t>
            </a:r>
            <a:endParaRPr lang="en-US" sz="1100" b="1" dirty="0" smtClean="0"/>
          </a:p>
        </p:txBody>
      </p:sp>
      <p:sp>
        <p:nvSpPr>
          <p:cNvPr id="19" name="TextBox 18"/>
          <p:cNvSpPr txBox="1"/>
          <p:nvPr/>
        </p:nvSpPr>
        <p:spPr>
          <a:xfrm>
            <a:off x="381000" y="4800600"/>
            <a:ext cx="4442819" cy="307777"/>
          </a:xfrm>
          <a:prstGeom prst="rect">
            <a:avLst/>
          </a:prstGeom>
          <a:noFill/>
        </p:spPr>
        <p:txBody>
          <a:bodyPr wrap="none" rtlCol="0">
            <a:spAutoFit/>
          </a:bodyPr>
          <a:lstStyle/>
          <a:p>
            <a:r>
              <a:rPr lang="en-US" sz="1400" b="1" u="sng" dirty="0" smtClean="0"/>
              <a:t>Other Downloadable Resources From Previous Blog Posts</a:t>
            </a:r>
            <a:endParaRPr lang="en-US" sz="1400" b="1" u="sng" dirty="0"/>
          </a:p>
        </p:txBody>
      </p:sp>
      <p:pic>
        <p:nvPicPr>
          <p:cNvPr id="1029" name="Picture 5" descr="C:\Users\Steve Wyborney\AppData\Local\Microsoft\Windows\INetCache\IE\Z1AX1L9L\right-arrow[1].gif"/>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rot="5400000">
            <a:off x="6662857" y="845717"/>
            <a:ext cx="1842917" cy="1228611"/>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a:off x="7862818" y="6160414"/>
            <a:ext cx="1016625" cy="430887"/>
          </a:xfrm>
          <a:prstGeom prst="rect">
            <a:avLst/>
          </a:prstGeom>
          <a:noFill/>
        </p:spPr>
        <p:txBody>
          <a:bodyPr wrap="none" rtlCol="0">
            <a:spAutoFit/>
          </a:bodyPr>
          <a:lstStyle/>
          <a:p>
            <a:pPr algn="ctr"/>
            <a:r>
              <a:rPr lang="en-US" sz="1100" b="1" dirty="0" smtClean="0">
                <a:hlinkClick r:id="rId13"/>
              </a:rPr>
              <a:t>The Original</a:t>
            </a:r>
          </a:p>
          <a:p>
            <a:pPr algn="ctr"/>
            <a:r>
              <a:rPr lang="en-US" sz="1100" b="1" dirty="0" err="1" smtClean="0">
                <a:hlinkClick r:id="rId13"/>
              </a:rPr>
              <a:t>Esti</a:t>
            </a:r>
            <a:r>
              <a:rPr lang="en-US" sz="1100" b="1" dirty="0" smtClean="0">
                <a:hlinkClick r:id="rId13"/>
              </a:rPr>
              <a:t>-Mysteries</a:t>
            </a:r>
            <a:endParaRPr lang="en-US" sz="1100" b="1" dirty="0" smtClean="0"/>
          </a:p>
        </p:txBody>
      </p:sp>
      <p:pic>
        <p:nvPicPr>
          <p:cNvPr id="21" name="Picture 2">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744035" y="5234085"/>
            <a:ext cx="1235104" cy="926328"/>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5260419"/>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590561" y="6274721"/>
            <a:ext cx="1402706" cy="600164"/>
          </a:xfrm>
          <a:prstGeom prst="rect">
            <a:avLst/>
          </a:prstGeom>
          <a:noFill/>
        </p:spPr>
        <p:txBody>
          <a:bodyPr wrap="square" rtlCol="0">
            <a:spAutoFit/>
          </a:bodyPr>
          <a:lstStyle/>
          <a:p>
            <a:pPr algn="ctr"/>
            <a:r>
              <a:rPr lang="en-US" sz="1100" b="1" dirty="0" smtClean="0">
                <a:hlinkClick r:id="rId15"/>
              </a:rPr>
              <a:t>The Original 40 Estimation Clipboard Sets</a:t>
            </a:r>
            <a:endParaRPr lang="en-US" sz="1100" b="1" dirty="0" smtClean="0"/>
          </a:p>
        </p:txBody>
      </p:sp>
      <p:sp>
        <p:nvSpPr>
          <p:cNvPr id="33" name="TextBox 32"/>
          <p:cNvSpPr txBox="1"/>
          <p:nvPr/>
        </p:nvSpPr>
        <p:spPr>
          <a:xfrm>
            <a:off x="1114715" y="3542160"/>
            <a:ext cx="4871077" cy="369332"/>
          </a:xfrm>
          <a:prstGeom prst="rect">
            <a:avLst/>
          </a:prstGeom>
          <a:noFill/>
        </p:spPr>
        <p:txBody>
          <a:bodyPr wrap="none" rtlCol="0">
            <a:spAutoFit/>
          </a:bodyPr>
          <a:lstStyle/>
          <a:p>
            <a:pPr algn="r"/>
            <a:r>
              <a:rPr lang="en-US" b="1" dirty="0" smtClean="0"/>
              <a:t>from </a:t>
            </a:r>
            <a:r>
              <a:rPr lang="en-US" b="1" dirty="0" smtClean="0">
                <a:hlinkClick r:id="rId2"/>
              </a:rPr>
              <a:t>20 Days of Number Sense &amp; Rich Math Talk</a:t>
            </a:r>
            <a:r>
              <a:rPr lang="en-US" b="1" dirty="0" smtClean="0"/>
              <a:t>.</a:t>
            </a:r>
            <a:endParaRPr lang="en-US" b="1" dirty="0"/>
          </a:p>
        </p:txBody>
      </p:sp>
    </p:spTree>
    <p:extLst>
      <p:ext uri="{BB962C8B-B14F-4D97-AF65-F5344CB8AC3E}">
        <p14:creationId xmlns:p14="http://schemas.microsoft.com/office/powerpoint/2010/main" val="577844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left)">
                                      <p:cBhvr>
                                        <p:cTn id="11" dur="1000"/>
                                        <p:tgtEl>
                                          <p:spTgt spid="33"/>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fade">
                                      <p:cBhvr>
                                        <p:cTn id="15" dur="500"/>
                                        <p:tgtEl>
                                          <p:spTgt spid="1026"/>
                                        </p:tgtEl>
                                      </p:cBhvr>
                                    </p:animEffect>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par>
                                <p:cTn id="23" presetID="10"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par>
                                <p:cTn id="35" presetID="10" presetClass="entr" presetSubtype="0"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fade">
                                      <p:cBhvr>
                                        <p:cTn id="40" dur="500"/>
                                        <p:tgtEl>
                                          <p:spTgt spid="17"/>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500"/>
                                        <p:tgtEl>
                                          <p:spTgt spid="18"/>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500"/>
                                        <p:tgtEl>
                                          <p:spTgt spid="20"/>
                                        </p:tgtEl>
                                      </p:cBhvr>
                                    </p:animEffect>
                                  </p:childTnLst>
                                </p:cTn>
                              </p:par>
                              <p:par>
                                <p:cTn id="47" presetID="10" presetClass="entr" presetSubtype="0"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500"/>
                                        <p:tgtEl>
                                          <p:spTgt spid="21"/>
                                        </p:tgtEl>
                                      </p:cBhvr>
                                    </p:animEffect>
                                  </p:childTnLst>
                                </p:cTn>
                              </p:par>
                              <p:par>
                                <p:cTn id="50" presetID="10" presetClass="entr" presetSubtype="0" fill="hold" nodeType="with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fade">
                                      <p:cBhvr>
                                        <p:cTn id="52" dur="500"/>
                                        <p:tgtEl>
                                          <p:spTgt spid="2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fade">
                                      <p:cBhvr>
                                        <p:cTn id="5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P spid="15" grpId="0"/>
      <p:bldP spid="17" grpId="0"/>
      <p:bldP spid="18" grpId="0"/>
      <p:bldP spid="19" grpId="0"/>
      <p:bldP spid="20" grpId="0"/>
      <p:bldP spid="29" grpId="0"/>
      <p:bldP spid="3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8956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000" b="1" dirty="0" smtClean="0"/>
              <a:t>Tips for Using </a:t>
            </a:r>
            <a:r>
              <a:rPr lang="en-US" sz="2000" b="1" dirty="0" err="1" smtClean="0"/>
              <a:t>Esti</a:t>
            </a:r>
            <a:r>
              <a:rPr lang="en-US" sz="2000" b="1" dirty="0" smtClean="0"/>
              <a:t>-Mysteries &amp; Answers to Frequently Asked Questions</a:t>
            </a:r>
          </a:p>
          <a:p>
            <a:pPr algn="l"/>
            <a:endParaRPr lang="en-US" sz="1200" dirty="0" smtClean="0"/>
          </a:p>
          <a:p>
            <a:pPr marL="742950" indent="-742950" algn="l">
              <a:buAutoNum type="arabicPeriod"/>
            </a:pPr>
            <a:r>
              <a:rPr lang="en-US" sz="1200" b="1" dirty="0" smtClean="0"/>
              <a:t>Selecting which one (or ones) to use</a:t>
            </a:r>
            <a:r>
              <a:rPr lang="en-US" sz="1200" dirty="0" smtClean="0"/>
              <a:t> – Each day includes 3 different levels of </a:t>
            </a:r>
            <a:r>
              <a:rPr lang="en-US" sz="1200" dirty="0" err="1" smtClean="0"/>
              <a:t>Esti</a:t>
            </a:r>
            <a:r>
              <a:rPr lang="en-US" sz="1200" dirty="0" smtClean="0"/>
              <a:t>-Mysteries.  To choose the one (or ones) that are best for your class, look at the clue page to see if those clues are a good match for your students based on the concepts that you see.  Remember that it is okay to use concepts that may seem “too young” because the primary concept is estimation – and providing opportunities to estimate both smaller and larger numbers is vital for each student.  Likewise, it’s okay to introduce concepts that are new to your students, ones with clues that may seem “too advanced.”  For example, if you see a clue that describes “multiples of 3,” but your class hasn’t yet learned about that concept, you can still use that </a:t>
            </a:r>
            <a:r>
              <a:rPr lang="en-US" sz="1200" dirty="0" err="1" smtClean="0"/>
              <a:t>Esti</a:t>
            </a:r>
            <a:r>
              <a:rPr lang="en-US" sz="1200" dirty="0" smtClean="0"/>
              <a:t>-Mystery by making a list of multiples of 3.</a:t>
            </a:r>
          </a:p>
          <a:p>
            <a:pPr marL="742950" indent="-742950" algn="l">
              <a:buFontTx/>
              <a:buAutoNum type="arabicPeriod"/>
            </a:pPr>
            <a:endParaRPr lang="en-US" sz="1200" dirty="0" smtClean="0"/>
          </a:p>
          <a:p>
            <a:pPr marL="742950" indent="-742950" algn="l">
              <a:buFontTx/>
              <a:buAutoNum type="arabicPeriod"/>
            </a:pPr>
            <a:r>
              <a:rPr lang="en-US" sz="1200" b="1" dirty="0" smtClean="0"/>
              <a:t>Questions </a:t>
            </a:r>
            <a:r>
              <a:rPr lang="en-US" sz="1200" b="1" dirty="0"/>
              <a:t>about The Reveal </a:t>
            </a:r>
            <a:r>
              <a:rPr lang="en-US" sz="1200" dirty="0"/>
              <a:t>– Make sure the slide show is playing.  The reveal will not show if the slide show is not playing.  In PowerPoint, be sure to view the show.  In Google Slides, make sure you are presenting the show.  Questions about how to use the files with Google Slides are often resolved by (1) Saving the file in your Google Drive, (2) Opening the file with Google Slides, (3) Clicking on Present</a:t>
            </a:r>
            <a:r>
              <a:rPr lang="en-US" sz="1200" dirty="0" smtClean="0"/>
              <a:t>.</a:t>
            </a:r>
          </a:p>
          <a:p>
            <a:pPr marL="742950" indent="-742950" algn="l">
              <a:buAutoNum type="arabicPeriod"/>
            </a:pPr>
            <a:endParaRPr lang="en-US" sz="1200" dirty="0"/>
          </a:p>
          <a:p>
            <a:pPr marL="742950" indent="-742950" algn="l">
              <a:buAutoNum type="arabicPeriod"/>
            </a:pPr>
            <a:r>
              <a:rPr lang="en-US" sz="1200" dirty="0"/>
              <a:t>T</a:t>
            </a:r>
            <a:r>
              <a:rPr lang="en-US" sz="1200" dirty="0" smtClean="0"/>
              <a:t>he number that is revealed is the actual number of objects in the container.  I’ve designed every </a:t>
            </a:r>
            <a:r>
              <a:rPr lang="en-US" sz="1200" dirty="0" err="1" smtClean="0"/>
              <a:t>Esti</a:t>
            </a:r>
            <a:r>
              <a:rPr lang="en-US" sz="1200" dirty="0" smtClean="0"/>
              <a:t>-Mystery specifically so that the clues do </a:t>
            </a:r>
            <a:r>
              <a:rPr lang="en-US" sz="1200" u="sng" dirty="0" smtClean="0"/>
              <a:t>not</a:t>
            </a:r>
            <a:r>
              <a:rPr lang="en-US" sz="1200" dirty="0" smtClean="0"/>
              <a:t> narrow the options to a single answer.  Rather, the clues narrow the options to a small set of choices, and in the end the students will return to estimation one more time to decide which of those options is the most reasonable.  As an example, consider a case in which the clues will narrow the options to 28, 58, and 78.  According to the clues, none of those numbers has been eliminated.  However, only one of them is the actual number of objects in the container.  The reveal will show which one is the actual number.  The reason I don’t narrow it down to only a single number is that there would then be no need to estimate after the final clue, and there would be no mystery left at the end.  </a:t>
            </a:r>
          </a:p>
          <a:p>
            <a:pPr marL="742950" indent="-742950" algn="l">
              <a:buAutoNum type="arabicPeriod"/>
            </a:pPr>
            <a:endParaRPr lang="en-US" sz="1200" dirty="0" smtClean="0"/>
          </a:p>
          <a:p>
            <a:pPr marL="742950" indent="-742950" algn="l">
              <a:buAutoNum type="arabicPeriod"/>
            </a:pPr>
            <a:r>
              <a:rPr lang="en-US" sz="1200" dirty="0" smtClean="0"/>
              <a:t>I’ve included appearing charts on the fist day of </a:t>
            </a:r>
            <a:r>
              <a:rPr lang="en-US" sz="1200" dirty="0" err="1" smtClean="0"/>
              <a:t>Esti</a:t>
            </a:r>
            <a:r>
              <a:rPr lang="en-US" sz="1200" dirty="0" smtClean="0"/>
              <a:t>-Mysteries to provide students with a visual of how a chart might be used to identify or eliminate numbers.  After the first day, the charts will no longer appear on the slides, so students will have the opportunity to select the resource that they find effective.  I most often use charts, lists, and T-charts to solve the </a:t>
            </a:r>
            <a:r>
              <a:rPr lang="en-US" sz="1200" dirty="0" err="1" smtClean="0"/>
              <a:t>Esti</a:t>
            </a:r>
            <a:r>
              <a:rPr lang="en-US" sz="1200" dirty="0" smtClean="0"/>
              <a:t>-Mysteries.</a:t>
            </a:r>
          </a:p>
          <a:p>
            <a:pPr marL="742950" indent="-742950" algn="l">
              <a:buAutoNum type="arabicPeriod"/>
            </a:pPr>
            <a:endParaRPr lang="en-US" sz="1200" dirty="0" smtClean="0"/>
          </a:p>
          <a:p>
            <a:pPr marL="742950" indent="-742950" algn="l">
              <a:buFontTx/>
              <a:buAutoNum type="arabicPeriod"/>
            </a:pPr>
            <a:r>
              <a:rPr lang="en-US" sz="1200" dirty="0" smtClean="0"/>
              <a:t>It is important to have students write down their estimate after each clue appears.  Be sure that students explain to one another (1) the number they wrote down and (2) why they chose that number. In some cases, a previous estimate will still stand when a new clue appears.  In other cases, a prior estimate will be eliminated, so the student will consider the available options and estimate again</a:t>
            </a:r>
            <a:r>
              <a:rPr lang="en-US" sz="1200" dirty="0"/>
              <a:t>. Be sure students have ample opportunities to share their reasoning with each other. </a:t>
            </a:r>
            <a:endParaRPr lang="en-US" sz="1200" dirty="0" smtClean="0"/>
          </a:p>
          <a:p>
            <a:pPr marL="742950" indent="-742950" algn="l">
              <a:buAutoNum type="arabicPeriod"/>
            </a:pPr>
            <a:endParaRPr lang="en-US" sz="1200" dirty="0" smtClean="0"/>
          </a:p>
          <a:p>
            <a:pPr marL="742950" indent="-742950" algn="l">
              <a:buAutoNum type="arabicPeriod"/>
            </a:pPr>
            <a:r>
              <a:rPr lang="en-US" sz="1200" dirty="0" smtClean="0"/>
              <a:t>Generally, the earlier clues move more quickly than ones that follow.</a:t>
            </a:r>
            <a:endParaRPr lang="en-US" sz="1200" dirty="0"/>
          </a:p>
          <a:p>
            <a:pPr marL="742950" indent="-742950" algn="l">
              <a:buAutoNum type="arabicPeriod"/>
            </a:pPr>
            <a:endParaRPr lang="en-US" sz="1200" dirty="0" smtClean="0"/>
          </a:p>
          <a:p>
            <a:pPr marL="742950" indent="-742950" algn="l">
              <a:buAutoNum type="arabicPeriod"/>
            </a:pPr>
            <a:r>
              <a:rPr lang="en-US" sz="1200" dirty="0" smtClean="0"/>
              <a:t>Feel free to enjoy the process yourself and allow your students to hear your reasoning.</a:t>
            </a:r>
          </a:p>
          <a:p>
            <a:pPr marL="742950" indent="-742950" algn="l">
              <a:buAutoNum type="arabicPeriod"/>
            </a:pPr>
            <a:endParaRPr lang="en-US" sz="1200" dirty="0" smtClean="0"/>
          </a:p>
          <a:p>
            <a:pPr marL="742950" indent="-742950" algn="l">
              <a:buAutoNum type="arabicPeriod"/>
            </a:pPr>
            <a:r>
              <a:rPr lang="en-US" sz="1200" dirty="0" smtClean="0"/>
              <a:t>Enjoy the journey and feel free to share your learning experiences with others!  You can find me on Twitter @</a:t>
            </a:r>
            <a:r>
              <a:rPr lang="en-US" sz="1200" dirty="0" err="1" smtClean="0"/>
              <a:t>stevewyborney</a:t>
            </a:r>
            <a:endParaRPr lang="en-US" sz="1200" dirty="0" smtClean="0"/>
          </a:p>
          <a:p>
            <a:pPr marL="742950" indent="-742950" algn="l">
              <a:buAutoNum type="arabicPeriod"/>
            </a:pPr>
            <a:endParaRPr lang="en-US" sz="1200" dirty="0" smtClean="0"/>
          </a:p>
        </p:txBody>
      </p:sp>
    </p:spTree>
    <p:extLst>
      <p:ext uri="{BB962C8B-B14F-4D97-AF65-F5344CB8AC3E}">
        <p14:creationId xmlns:p14="http://schemas.microsoft.com/office/powerpoint/2010/main" val="33595298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22" name="Title 1"/>
          <p:cNvSpPr txBox="1">
            <a:spLocks/>
          </p:cNvSpPr>
          <p:nvPr/>
        </p:nvSpPr>
        <p:spPr>
          <a:xfrm>
            <a:off x="0" y="3810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smtClean="0">
                <a:solidFill>
                  <a:srgbClr val="FFFF00"/>
                </a:solidFill>
              </a:rPr>
              <a:t>20 Days of Number Sense &amp; </a:t>
            </a:r>
          </a:p>
          <a:p>
            <a:r>
              <a:rPr lang="en-US" sz="6000" b="1" dirty="0" smtClean="0">
                <a:solidFill>
                  <a:srgbClr val="FFFF00"/>
                </a:solidFill>
              </a:rPr>
              <a:t>Rich Math Talk</a:t>
            </a:r>
            <a:endParaRPr lang="en-US" sz="6000" b="1" dirty="0">
              <a:solidFill>
                <a:srgbClr val="FFFF00"/>
              </a:solidFill>
            </a:endParaRPr>
          </a:p>
        </p:txBody>
      </p:sp>
      <p:sp>
        <p:nvSpPr>
          <p:cNvPr id="24" name="Title 1"/>
          <p:cNvSpPr txBox="1">
            <a:spLocks/>
          </p:cNvSpPr>
          <p:nvPr/>
        </p:nvSpPr>
        <p:spPr>
          <a:xfrm>
            <a:off x="0" y="25146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rgbClr val="C00000"/>
                </a:solidFill>
              </a:rPr>
              <a:t>Day #12 (of 20)</a:t>
            </a:r>
            <a:endParaRPr lang="en-US" sz="5400" b="1" dirty="0">
              <a:solidFill>
                <a:srgbClr val="C00000"/>
              </a:solidFill>
            </a:endParaRPr>
          </a:p>
        </p:txBody>
      </p:sp>
      <p:sp>
        <p:nvSpPr>
          <p:cNvPr id="33" name="Title 1"/>
          <p:cNvSpPr txBox="1">
            <a:spLocks/>
          </p:cNvSpPr>
          <p:nvPr/>
        </p:nvSpPr>
        <p:spPr>
          <a:xfrm>
            <a:off x="0" y="4271962"/>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chemeClr val="bg1"/>
                </a:solidFill>
              </a:rPr>
              <a:t>Exclusive </a:t>
            </a:r>
            <a:r>
              <a:rPr lang="en-US" sz="5400" b="1" dirty="0" err="1" smtClean="0">
                <a:solidFill>
                  <a:schemeClr val="bg1"/>
                </a:solidFill>
              </a:rPr>
              <a:t>Esti</a:t>
            </a:r>
            <a:r>
              <a:rPr lang="en-US" sz="5400" b="1" dirty="0" smtClean="0">
                <a:solidFill>
                  <a:schemeClr val="bg1"/>
                </a:solidFill>
              </a:rPr>
              <a:t>-Mysteries </a:t>
            </a:r>
          </a:p>
          <a:p>
            <a:r>
              <a:rPr lang="en-US" sz="2800" b="1" dirty="0" smtClean="0">
                <a:solidFill>
                  <a:schemeClr val="bg1"/>
                </a:solidFill>
              </a:rPr>
              <a:t>(These </a:t>
            </a:r>
            <a:r>
              <a:rPr lang="en-US" sz="2800" b="1" dirty="0" err="1" smtClean="0">
                <a:solidFill>
                  <a:schemeClr val="bg1"/>
                </a:solidFill>
              </a:rPr>
              <a:t>Esti</a:t>
            </a:r>
            <a:r>
              <a:rPr lang="en-US" sz="2800" b="1" dirty="0" smtClean="0">
                <a:solidFill>
                  <a:schemeClr val="bg1"/>
                </a:solidFill>
              </a:rPr>
              <a:t>-Mysteries do not appear anywhere else.)</a:t>
            </a:r>
            <a:endParaRPr lang="en-US" sz="2800" b="1" dirty="0">
              <a:solidFill>
                <a:schemeClr val="bg1"/>
              </a:solidFill>
            </a:endParaRPr>
          </a:p>
        </p:txBody>
      </p:sp>
    </p:spTree>
    <p:extLst>
      <p:ext uri="{BB962C8B-B14F-4D97-AF65-F5344CB8AC3E}">
        <p14:creationId xmlns:p14="http://schemas.microsoft.com/office/powerpoint/2010/main" val="19124352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22" name="Title 1"/>
          <p:cNvSpPr txBox="1">
            <a:spLocks/>
          </p:cNvSpPr>
          <p:nvPr/>
        </p:nvSpPr>
        <p:spPr>
          <a:xfrm>
            <a:off x="0" y="3810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smtClean="0">
                <a:solidFill>
                  <a:srgbClr val="FFFF00"/>
                </a:solidFill>
              </a:rPr>
              <a:t>“Wiped Out!”</a:t>
            </a:r>
            <a:endParaRPr lang="en-US" sz="6000" b="1" dirty="0">
              <a:solidFill>
                <a:srgbClr val="FFFF00"/>
              </a:solidFill>
            </a:endParaRPr>
          </a:p>
        </p:txBody>
      </p:sp>
      <p:sp>
        <p:nvSpPr>
          <p:cNvPr id="24" name="Title 1"/>
          <p:cNvSpPr txBox="1">
            <a:spLocks/>
          </p:cNvSpPr>
          <p:nvPr/>
        </p:nvSpPr>
        <p:spPr>
          <a:xfrm>
            <a:off x="0" y="251460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rgbClr val="C00000"/>
                </a:solidFill>
              </a:rPr>
              <a:t>Level 1</a:t>
            </a:r>
            <a:endParaRPr lang="en-US" sz="5400" b="1" dirty="0">
              <a:solidFill>
                <a:srgbClr val="C00000"/>
              </a:solidFill>
            </a:endParaRPr>
          </a:p>
        </p:txBody>
      </p:sp>
      <p:sp>
        <p:nvSpPr>
          <p:cNvPr id="33" name="Title 1"/>
          <p:cNvSpPr txBox="1">
            <a:spLocks/>
          </p:cNvSpPr>
          <p:nvPr/>
        </p:nvSpPr>
        <p:spPr>
          <a:xfrm>
            <a:off x="0" y="4271962"/>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chemeClr val="bg1"/>
                </a:solidFill>
              </a:rPr>
              <a:t>Exclusive </a:t>
            </a:r>
            <a:r>
              <a:rPr lang="en-US" sz="5400" b="1" dirty="0" err="1" smtClean="0">
                <a:solidFill>
                  <a:schemeClr val="bg1"/>
                </a:solidFill>
              </a:rPr>
              <a:t>Esti</a:t>
            </a:r>
            <a:r>
              <a:rPr lang="en-US" sz="5400" b="1" dirty="0" smtClean="0">
                <a:solidFill>
                  <a:schemeClr val="bg1"/>
                </a:solidFill>
              </a:rPr>
              <a:t>-Mysteries </a:t>
            </a:r>
          </a:p>
          <a:p>
            <a:r>
              <a:rPr lang="en-US" sz="2800" b="1" dirty="0" smtClean="0">
                <a:solidFill>
                  <a:schemeClr val="bg1"/>
                </a:solidFill>
              </a:rPr>
              <a:t>(These </a:t>
            </a:r>
            <a:r>
              <a:rPr lang="en-US" sz="2800" b="1" dirty="0" err="1" smtClean="0">
                <a:solidFill>
                  <a:schemeClr val="bg1"/>
                </a:solidFill>
              </a:rPr>
              <a:t>Esti</a:t>
            </a:r>
            <a:r>
              <a:rPr lang="en-US" sz="2800" b="1" dirty="0" smtClean="0">
                <a:solidFill>
                  <a:schemeClr val="bg1"/>
                </a:solidFill>
              </a:rPr>
              <a:t>-Mysteries do not appear anywhere else.)</a:t>
            </a:r>
            <a:endParaRPr lang="en-US" sz="2800" b="1" dirty="0">
              <a:solidFill>
                <a:schemeClr val="bg1"/>
              </a:solidFill>
            </a:endParaRPr>
          </a:p>
        </p:txBody>
      </p:sp>
    </p:spTree>
    <p:extLst>
      <p:ext uri="{BB962C8B-B14F-4D97-AF65-F5344CB8AC3E}">
        <p14:creationId xmlns:p14="http://schemas.microsoft.com/office/powerpoint/2010/main" val="1315138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2" descr="C:\Users\Steve Wyborney\Desktop\LOW RESOLUTION esti-mystery pics\Slide6.JPG"/>
          <p:cNvPicPr>
            <a:picLocks noChangeAspect="1" noChangeArrowheads="1"/>
          </p:cNvPicPr>
          <p:nvPr/>
        </p:nvPicPr>
        <p:blipFill rotWithShape="1">
          <a:blip r:embed="rId2">
            <a:extLst>
              <a:ext uri="{28A0092B-C50C-407E-A947-70E740481C1C}">
                <a14:useLocalDpi xmlns:a14="http://schemas.microsoft.com/office/drawing/2010/main" val="0"/>
              </a:ext>
            </a:extLst>
          </a:blip>
          <a:srcRect b="30230"/>
          <a:stretch/>
        </p:blipFill>
        <p:spPr bwMode="auto">
          <a:xfrm>
            <a:off x="885842" y="-7882"/>
            <a:ext cx="7296116" cy="3817882"/>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20" name="Rectangle 19"/>
          <p:cNvSpPr/>
          <p:nvPr/>
        </p:nvSpPr>
        <p:spPr>
          <a:xfrm>
            <a:off x="640416" y="3962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7" name="Rectangle 6"/>
          <p:cNvSpPr/>
          <p:nvPr/>
        </p:nvSpPr>
        <p:spPr>
          <a:xfrm>
            <a:off x="381000" y="228600"/>
            <a:ext cx="4180828"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What is the length of the windshield wiper – in whole inches?</a:t>
            </a:r>
          </a:p>
        </p:txBody>
      </p:sp>
      <p:sp>
        <p:nvSpPr>
          <p:cNvPr id="10" name="Rectangle 9"/>
          <p:cNvSpPr/>
          <p:nvPr/>
        </p:nvSpPr>
        <p:spPr>
          <a:xfrm>
            <a:off x="5029200" y="3962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Tree>
    <p:extLst>
      <p:ext uri="{BB962C8B-B14F-4D97-AF65-F5344CB8AC3E}">
        <p14:creationId xmlns:p14="http://schemas.microsoft.com/office/powerpoint/2010/main" val="3753550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7"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4" name="Picture 2" descr="C:\Users\Steve Wyborney\Desktop\LOW RESOLUTION esti-mystery pics\Slide6.JPG"/>
          <p:cNvPicPr>
            <a:picLocks noChangeAspect="1" noChangeArrowheads="1"/>
          </p:cNvPicPr>
          <p:nvPr/>
        </p:nvPicPr>
        <p:blipFill rotWithShape="1">
          <a:blip r:embed="rId3">
            <a:extLst>
              <a:ext uri="{28A0092B-C50C-407E-A947-70E740481C1C}">
                <a14:useLocalDpi xmlns:a14="http://schemas.microsoft.com/office/drawing/2010/main" val="0"/>
              </a:ext>
            </a:extLst>
          </a:blip>
          <a:srcRect b="30230"/>
          <a:stretch/>
        </p:blipFill>
        <p:spPr bwMode="auto">
          <a:xfrm>
            <a:off x="885842" y="-7882"/>
            <a:ext cx="7296116" cy="3817882"/>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p:cNvSpPr/>
          <p:nvPr/>
        </p:nvSpPr>
        <p:spPr>
          <a:xfrm>
            <a:off x="152400" y="3962400"/>
            <a:ext cx="4267200"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Clue #1</a:t>
            </a:r>
          </a:p>
        </p:txBody>
      </p:sp>
      <p:sp>
        <p:nvSpPr>
          <p:cNvPr id="19" name="Rectangle 18"/>
          <p:cNvSpPr/>
          <p:nvPr/>
        </p:nvSpPr>
        <p:spPr>
          <a:xfrm>
            <a:off x="152400" y="5257799"/>
            <a:ext cx="4267200"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Clue #2</a:t>
            </a:r>
          </a:p>
        </p:txBody>
      </p:sp>
      <p:sp>
        <p:nvSpPr>
          <p:cNvPr id="25" name="Rectangle 24"/>
          <p:cNvSpPr/>
          <p:nvPr/>
        </p:nvSpPr>
        <p:spPr>
          <a:xfrm>
            <a:off x="4724400" y="3962400"/>
            <a:ext cx="4267200"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4724400" y="5257799"/>
            <a:ext cx="4267200"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8" name="Rectangle 27"/>
          <p:cNvSpPr/>
          <p:nvPr/>
        </p:nvSpPr>
        <p:spPr>
          <a:xfrm>
            <a:off x="152400" y="3962401"/>
            <a:ext cx="4267200"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smtClean="0">
                <a:solidFill>
                  <a:schemeClr val="tx1"/>
                </a:solidFill>
              </a:rPr>
              <a:t>Clue #1</a:t>
            </a:r>
          </a:p>
          <a:p>
            <a:pPr algn="ctr"/>
            <a:r>
              <a:rPr lang="en-US" sz="2000" b="1" dirty="0" smtClean="0">
                <a:solidFill>
                  <a:schemeClr val="tx1"/>
                </a:solidFill>
              </a:rPr>
              <a:t>The answer is less than 30.</a:t>
            </a:r>
            <a:endParaRPr lang="en-US" sz="2000" b="1" dirty="0">
              <a:solidFill>
                <a:schemeClr val="tx1"/>
              </a:solidFill>
            </a:endParaRPr>
          </a:p>
        </p:txBody>
      </p:sp>
      <p:sp>
        <p:nvSpPr>
          <p:cNvPr id="29" name="Rectangle 28"/>
          <p:cNvSpPr/>
          <p:nvPr/>
        </p:nvSpPr>
        <p:spPr>
          <a:xfrm>
            <a:off x="152400" y="5257800"/>
            <a:ext cx="4267200"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smtClean="0">
                <a:solidFill>
                  <a:schemeClr val="tx1"/>
                </a:solidFill>
              </a:rPr>
              <a:t>Clue #2</a:t>
            </a:r>
          </a:p>
          <a:p>
            <a:pPr algn="ctr"/>
            <a:r>
              <a:rPr lang="en-US" sz="2000" b="1" dirty="0" smtClean="0">
                <a:solidFill>
                  <a:schemeClr val="tx1"/>
                </a:solidFill>
              </a:rPr>
              <a:t>Count by 2’s from 2 to 30.</a:t>
            </a:r>
          </a:p>
          <a:p>
            <a:pPr algn="ctr"/>
            <a:r>
              <a:rPr lang="en-US" sz="2000" b="1" dirty="0" smtClean="0">
                <a:solidFill>
                  <a:schemeClr val="tx1"/>
                </a:solidFill>
              </a:rPr>
              <a:t>The answer is one of those numbers.</a:t>
            </a:r>
          </a:p>
        </p:txBody>
      </p:sp>
      <p:sp>
        <p:nvSpPr>
          <p:cNvPr id="30" name="Rectangle 29"/>
          <p:cNvSpPr/>
          <p:nvPr/>
        </p:nvSpPr>
        <p:spPr>
          <a:xfrm>
            <a:off x="4724400" y="3962400"/>
            <a:ext cx="4267200"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smtClean="0">
                <a:solidFill>
                  <a:schemeClr val="tx1"/>
                </a:solidFill>
              </a:rPr>
              <a:t>Look in the vehicle.  You can see a 1.  The digit 1 is in the answer.</a:t>
            </a:r>
            <a:endParaRPr lang="en-US" sz="2000" b="1" dirty="0">
              <a:solidFill>
                <a:schemeClr val="tx1"/>
              </a:solidFill>
            </a:endParaRPr>
          </a:p>
        </p:txBody>
      </p:sp>
      <p:sp>
        <p:nvSpPr>
          <p:cNvPr id="31" name="Rectangle 30"/>
          <p:cNvSpPr/>
          <p:nvPr/>
        </p:nvSpPr>
        <p:spPr>
          <a:xfrm>
            <a:off x="4724400" y="5257800"/>
            <a:ext cx="4267200"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smtClean="0">
                <a:solidFill>
                  <a:schemeClr val="tx1"/>
                </a:solidFill>
              </a:rPr>
              <a:t>The hole in the rule is near the 6.</a:t>
            </a:r>
          </a:p>
          <a:p>
            <a:pPr algn="ctr"/>
            <a:r>
              <a:rPr lang="en-US" sz="2000" b="1" dirty="0" smtClean="0">
                <a:solidFill>
                  <a:schemeClr val="tx1"/>
                </a:solidFill>
              </a:rPr>
              <a:t>Cross of any number with the digit 6.</a:t>
            </a:r>
            <a:endParaRPr lang="en-US" sz="2000" b="1" dirty="0">
              <a:solidFill>
                <a:schemeClr val="tx1"/>
              </a:solidFill>
            </a:endParaRPr>
          </a:p>
        </p:txBody>
      </p:sp>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4"/>
              </a:rPr>
              <a:t>www.stevewyborney.com</a:t>
            </a:r>
            <a:endParaRPr lang="en-US" sz="1200" b="1" dirty="0">
              <a:solidFill>
                <a:schemeClr val="bg1"/>
              </a:solidFill>
            </a:endParaRPr>
          </a:p>
        </p:txBody>
      </p:sp>
      <p:sp>
        <p:nvSpPr>
          <p:cNvPr id="38" name="TextBox 37"/>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60345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fade">
                                      <p:cBhvr>
                                        <p:cTn id="21" dur="500"/>
                                        <p:tgtEl>
                                          <p:spTgt spid="2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fade">
                                      <p:cBhvr>
                                        <p:cTn id="26" dur="500"/>
                                        <p:tgtEl>
                                          <p:spTgt spid="2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500"/>
                                        <p:tgtEl>
                                          <p:spTgt spid="3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fade">
                                      <p:cBhvr>
                                        <p:cTn id="36"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8" grpId="0" animBg="1"/>
      <p:bldP spid="29" grpId="0" animBg="1"/>
      <p:bldP spid="30" grpId="0" animBg="1"/>
      <p:bldP spid="3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9" name="Rectangle 8"/>
          <p:cNvSpPr/>
          <p:nvPr/>
        </p:nvSpPr>
        <p:spPr>
          <a:xfrm>
            <a:off x="2584847" y="4114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After seeing the clues, you have narrowed the possibilities to a small set of numbers.  Before you see the answer, select your final estimate.  Write it down, and explain to someone why you chose that number.</a:t>
            </a:r>
            <a:endParaRPr lang="en-US" sz="2000" b="1" dirty="0">
              <a:solidFill>
                <a:schemeClr val="tx1"/>
              </a:solidFill>
            </a:endParaRPr>
          </a:p>
        </p:txBody>
      </p:sp>
      <p:pic>
        <p:nvPicPr>
          <p:cNvPr id="7" name="Picture 2" descr="C:\Users\Steve Wyborney\Desktop\LOW RESOLUTION esti-mystery pics\Slide6.JPG"/>
          <p:cNvPicPr>
            <a:picLocks noChangeAspect="1" noChangeArrowheads="1"/>
          </p:cNvPicPr>
          <p:nvPr/>
        </p:nvPicPr>
        <p:blipFill rotWithShape="1">
          <a:blip r:embed="rId3">
            <a:extLst>
              <a:ext uri="{28A0092B-C50C-407E-A947-70E740481C1C}">
                <a14:useLocalDpi xmlns:a14="http://schemas.microsoft.com/office/drawing/2010/main" val="0"/>
              </a:ext>
            </a:extLst>
          </a:blip>
          <a:srcRect b="30230"/>
          <a:stretch/>
        </p:blipFill>
        <p:spPr bwMode="auto">
          <a:xfrm>
            <a:off x="885842" y="-7882"/>
            <a:ext cx="7296116" cy="38178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3491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2584847" y="489585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smtClean="0">
                <a:solidFill>
                  <a:schemeClr val="tx1"/>
                </a:solidFill>
              </a:rPr>
              <a:t>18 inches</a:t>
            </a:r>
            <a:endParaRPr lang="en-US" sz="5400" b="1" dirty="0">
              <a:solidFill>
                <a:schemeClr val="tx1"/>
              </a:solidFill>
            </a:endParaRPr>
          </a:p>
        </p:txBody>
      </p:sp>
      <p:sp>
        <p:nvSpPr>
          <p:cNvPr id="17" name="Rectangle 16"/>
          <p:cNvSpPr/>
          <p:nvPr/>
        </p:nvSpPr>
        <p:spPr>
          <a:xfrm>
            <a:off x="2584847" y="4876800"/>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The Reveal</a:t>
            </a:r>
          </a:p>
          <a:p>
            <a:pPr algn="ctr"/>
            <a:r>
              <a:rPr lang="en-US" sz="2400" b="1" dirty="0" smtClean="0">
                <a:solidFill>
                  <a:schemeClr val="tx1"/>
                </a:solidFill>
              </a:rPr>
              <a:t>Click to see the answer.</a:t>
            </a:r>
          </a:p>
        </p:txBody>
      </p:sp>
      <p:sp>
        <p:nvSpPr>
          <p:cNvPr id="16" name="TextBox 1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pic>
        <p:nvPicPr>
          <p:cNvPr id="8" name="Picture 2" descr="C:\Users\Steve Wyborney\Desktop\LOW RESOLUTION esti-mystery pics\Slide6.JPG"/>
          <p:cNvPicPr>
            <a:picLocks noChangeAspect="1" noChangeArrowheads="1"/>
          </p:cNvPicPr>
          <p:nvPr/>
        </p:nvPicPr>
        <p:blipFill rotWithShape="1">
          <a:blip r:embed="rId3">
            <a:extLst>
              <a:ext uri="{28A0092B-C50C-407E-A947-70E740481C1C}">
                <a14:useLocalDpi xmlns:a14="http://schemas.microsoft.com/office/drawing/2010/main" val="0"/>
              </a:ext>
            </a:extLst>
          </a:blip>
          <a:srcRect b="30230"/>
          <a:stretch/>
        </p:blipFill>
        <p:spPr bwMode="auto">
          <a:xfrm>
            <a:off x="885842" y="-7882"/>
            <a:ext cx="7296116" cy="38178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096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1840</Words>
  <Application>Microsoft Office PowerPoint</Application>
  <PresentationFormat>On-screen Show (4:3)</PresentationFormat>
  <Paragraphs>223</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Day 12  Esti-Mysteries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 Wyborney</cp:lastModifiedBy>
  <cp:revision>38</cp:revision>
  <dcterms:created xsi:type="dcterms:W3CDTF">2018-04-19T01:54:06Z</dcterms:created>
  <dcterms:modified xsi:type="dcterms:W3CDTF">2019-02-18T00:43:52Z</dcterms:modified>
</cp:coreProperties>
</file>