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1" r:id="rId2"/>
    <p:sldId id="322" r:id="rId3"/>
    <p:sldId id="323" r:id="rId4"/>
    <p:sldId id="298" r:id="rId5"/>
    <p:sldId id="313" r:id="rId6"/>
    <p:sldId id="276" r:id="rId7"/>
    <p:sldId id="277" r:id="rId8"/>
    <p:sldId id="278" r:id="rId9"/>
    <p:sldId id="279" r:id="rId10"/>
    <p:sldId id="331" r:id="rId11"/>
    <p:sldId id="300" r:id="rId12"/>
    <p:sldId id="314" r:id="rId13"/>
    <p:sldId id="330" r:id="rId14"/>
    <p:sldId id="301" r:id="rId15"/>
    <p:sldId id="302" r:id="rId16"/>
    <p:sldId id="303" r:id="rId17"/>
    <p:sldId id="304" r:id="rId18"/>
    <p:sldId id="332" r:id="rId19"/>
    <p:sldId id="307" r:id="rId20"/>
    <p:sldId id="315" r:id="rId21"/>
    <p:sldId id="308" r:id="rId22"/>
    <p:sldId id="309" r:id="rId23"/>
    <p:sldId id="310" r:id="rId24"/>
    <p:sldId id="311" r:id="rId25"/>
    <p:sldId id="33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1404"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EC6D8-3559-4C5A-8149-8D3F00E0B1CB}"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B7B2D-B03B-4F5B-80D7-699B91F43AE1}" type="slidenum">
              <a:rPr lang="en-US" smtClean="0"/>
              <a:t>‹#›</a:t>
            </a:fld>
            <a:endParaRPr lang="en-US"/>
          </a:p>
        </p:txBody>
      </p:sp>
    </p:spTree>
    <p:extLst>
      <p:ext uri="{BB962C8B-B14F-4D97-AF65-F5344CB8AC3E}">
        <p14:creationId xmlns:p14="http://schemas.microsoft.com/office/powerpoint/2010/main" val="924580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B7B2D-B03B-4F5B-80D7-699B91F43AE1}" type="slidenum">
              <a:rPr lang="en-US" smtClean="0"/>
              <a:t>7</a:t>
            </a:fld>
            <a:endParaRPr lang="en-US"/>
          </a:p>
        </p:txBody>
      </p:sp>
    </p:spTree>
    <p:extLst>
      <p:ext uri="{BB962C8B-B14F-4D97-AF65-F5344CB8AC3E}">
        <p14:creationId xmlns:p14="http://schemas.microsoft.com/office/powerpoint/2010/main" val="254904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71904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67343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50395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57261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47050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607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BB690-C000-4FB4-9A33-BBDF4113CE7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11599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BB690-C000-4FB4-9A33-BBDF4113CE7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93852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BB690-C000-4FB4-9A33-BBDF4113CE7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39222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35554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24206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BB690-C000-4FB4-9A33-BBDF4113CE7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6047D-AD22-406B-AE49-095BDFA239FF}" type="slidenum">
              <a:rPr lang="en-US" smtClean="0"/>
              <a:t>‹#›</a:t>
            </a:fld>
            <a:endParaRPr lang="en-US"/>
          </a:p>
        </p:txBody>
      </p:sp>
    </p:spTree>
    <p:extLst>
      <p:ext uri="{BB962C8B-B14F-4D97-AF65-F5344CB8AC3E}">
        <p14:creationId xmlns:p14="http://schemas.microsoft.com/office/powerpoint/2010/main" val="354455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tevewyborney.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16002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800" b="1" dirty="0" smtClean="0">
                <a:solidFill>
                  <a:srgbClr val="FFFF00"/>
                </a:solidFill>
              </a:rPr>
              <a:t>20 Days </a:t>
            </a:r>
          </a:p>
          <a:p>
            <a:r>
              <a:rPr lang="en-US" sz="6000" b="1" dirty="0" smtClean="0">
                <a:solidFill>
                  <a:srgbClr val="FFFF00"/>
                </a:solidFill>
              </a:rPr>
              <a:t>of Number Sense </a:t>
            </a:r>
          </a:p>
          <a:p>
            <a:r>
              <a:rPr lang="en-US" sz="6000" b="1" dirty="0" smtClean="0">
                <a:solidFill>
                  <a:srgbClr val="FFFF00"/>
                </a:solidFill>
              </a:rPr>
              <a:t>&amp;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3192225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#11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885625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“Road Block”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2</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208195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457200" y="304800"/>
            <a:ext cx="8381999" cy="6247864"/>
          </a:xfrm>
          <a:prstGeom prst="rect">
            <a:avLst/>
          </a:prstGeom>
          <a:solidFill>
            <a:srgbClr val="FFFF00"/>
          </a:solidFill>
          <a:ln>
            <a:solidFill>
              <a:schemeClr val="tx1"/>
            </a:solidFill>
          </a:ln>
        </p:spPr>
        <p:txBody>
          <a:bodyPr wrap="square" rtlCol="0">
            <a:spAutoFit/>
          </a:bodyPr>
          <a:lstStyle/>
          <a:p>
            <a:r>
              <a:rPr lang="en-US" sz="3200" b="1" dirty="0" smtClean="0"/>
              <a:t>Teacher Tip for this Specific </a:t>
            </a:r>
            <a:r>
              <a:rPr lang="en-US" sz="3200" b="1" dirty="0" err="1" smtClean="0"/>
              <a:t>Esti</a:t>
            </a:r>
            <a:r>
              <a:rPr lang="en-US" sz="3200" b="1" dirty="0" smtClean="0"/>
              <a:t>-Mystery</a:t>
            </a:r>
          </a:p>
          <a:p>
            <a:endParaRPr lang="en-US" sz="3200" b="1" dirty="0"/>
          </a:p>
          <a:p>
            <a:r>
              <a:rPr lang="en-US" sz="2400" dirty="0" smtClean="0"/>
              <a:t>After clue #2 appears, the animated chart that appears on the screen will black out all of the numbers that are not multiples of 3.  That is an animation choice I needed to make, and it is useful here.</a:t>
            </a:r>
          </a:p>
          <a:p>
            <a:endParaRPr lang="en-US" sz="2400" dirty="0"/>
          </a:p>
          <a:p>
            <a:r>
              <a:rPr lang="en-US" sz="2400" dirty="0" smtClean="0"/>
              <a:t>However, what I would recommend you encourage students to do after clue #2 is to circle (or highlight) all of the multiples of 3 on their hundreds chart rather than blacking out all of the other numbers.  You’ll find with this specific </a:t>
            </a:r>
            <a:r>
              <a:rPr lang="en-US" sz="2400" dirty="0" err="1" smtClean="0"/>
              <a:t>Esti</a:t>
            </a:r>
            <a:r>
              <a:rPr lang="en-US" sz="2400" dirty="0" smtClean="0"/>
              <a:t>-Mystery that it will pace better that way, and the chart on the screen will still work very well as a supporting visual.  </a:t>
            </a:r>
          </a:p>
          <a:p>
            <a:endParaRPr lang="en-US" sz="2400" dirty="0"/>
          </a:p>
          <a:p>
            <a:r>
              <a:rPr lang="en-US" sz="2400" dirty="0" smtClean="0"/>
              <a:t>Then with the clues that follow, students can cross out the multiples of three that are no longer possible.</a:t>
            </a:r>
          </a:p>
        </p:txBody>
      </p:sp>
    </p:spTree>
    <p:extLst>
      <p:ext uri="{BB962C8B-B14F-4D97-AF65-F5344CB8AC3E}">
        <p14:creationId xmlns:p14="http://schemas.microsoft.com/office/powerpoint/2010/main" val="2007623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4" descr="C:\Users\Steve Wyborney\Desktop\LOW RESOLUTION esti-mystery pics\Slide8.JPG"/>
          <p:cNvPicPr>
            <a:picLocks noChangeAspect="1" noChangeArrowheads="1"/>
          </p:cNvPicPr>
          <p:nvPr/>
        </p:nvPicPr>
        <p:blipFill rotWithShape="1">
          <a:blip r:embed="rId2">
            <a:extLst>
              <a:ext uri="{28A0092B-C50C-407E-A947-70E740481C1C}">
                <a14:useLocalDpi xmlns:a14="http://schemas.microsoft.com/office/drawing/2010/main" val="0"/>
              </a:ext>
            </a:extLst>
          </a:blip>
          <a:srcRect l="9565" r="11194" b="25000"/>
          <a:stretch/>
        </p:blipFill>
        <p:spPr bwMode="auto">
          <a:xfrm>
            <a:off x="-26524" y="0"/>
            <a:ext cx="4830536" cy="34290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blocks are in the road?</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Tree>
    <p:extLst>
      <p:ext uri="{BB962C8B-B14F-4D97-AF65-F5344CB8AC3E}">
        <p14:creationId xmlns:p14="http://schemas.microsoft.com/office/powerpoint/2010/main" val="199503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is less than 100.</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 vehicle is carrying a 3.  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answer is an odd number.</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Neither of the digits in the answer is a 5 or a 9.</a:t>
            </a:r>
            <a:endParaRPr lang="en-US" sz="2000" b="1" dirty="0">
              <a:solidFill>
                <a:schemeClr val="tx1"/>
              </a:solidFill>
            </a:endParaRP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smtClean="0">
                <a:solidFill>
                  <a:schemeClr val="tx1"/>
                </a:solidFill>
              </a:rPr>
              <a:t>The answer does not include the digit 1.</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21" name="Picture 4" descr="C:\Users\Steve Wyborney\Desktop\LOW RESOLUTION esti-mystery pics\Slide8.JPG"/>
          <p:cNvPicPr>
            <a:picLocks noChangeAspect="1" noChangeArrowheads="1"/>
          </p:cNvPicPr>
          <p:nvPr/>
        </p:nvPicPr>
        <p:blipFill rotWithShape="1">
          <a:blip r:embed="rId3">
            <a:extLst>
              <a:ext uri="{28A0092B-C50C-407E-A947-70E740481C1C}">
                <a14:useLocalDpi xmlns:a14="http://schemas.microsoft.com/office/drawing/2010/main" val="0"/>
              </a:ext>
            </a:extLst>
          </a:blip>
          <a:srcRect l="9565" r="11194" b="25000"/>
          <a:stretch/>
        </p:blipFill>
        <p:spPr bwMode="auto">
          <a:xfrm>
            <a:off x="-26524" y="0"/>
            <a:ext cx="4830536" cy="3429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257916062"/>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19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21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29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31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39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41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49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50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51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52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53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54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60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61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63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64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65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70</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71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76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81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88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a:effectLst/>
                        </a:rPr>
                        <a:t>91</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92</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93</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94</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95</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96</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97</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98</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rPr>
                        <a:t>99</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860203083"/>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839417794"/>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3275450334"/>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1392113121"/>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Tree>
    <p:extLst>
      <p:ext uri="{BB962C8B-B14F-4D97-AF65-F5344CB8AC3E}">
        <p14:creationId xmlns:p14="http://schemas.microsoft.com/office/powerpoint/2010/main" val="160972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500"/>
                                        <p:tgtEl>
                                          <p:spTgt spid="3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9" name="Picture 4" descr="C:\Users\Steve Wyborney\Desktop\LOW RESOLUTION esti-mystery pics\Slide8.JPG"/>
          <p:cNvPicPr>
            <a:picLocks noChangeAspect="1" noChangeArrowheads="1"/>
          </p:cNvPicPr>
          <p:nvPr/>
        </p:nvPicPr>
        <p:blipFill rotWithShape="1">
          <a:blip r:embed="rId3">
            <a:extLst>
              <a:ext uri="{28A0092B-C50C-407E-A947-70E740481C1C}">
                <a14:useLocalDpi xmlns:a14="http://schemas.microsoft.com/office/drawing/2010/main" val="0"/>
              </a:ext>
            </a:extLst>
          </a:blip>
          <a:srcRect l="9565" r="11194" b="25000"/>
          <a:stretch/>
        </p:blipFill>
        <p:spPr bwMode="auto">
          <a:xfrm>
            <a:off x="-26524" y="0"/>
            <a:ext cx="4830536" cy="3429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3634330862"/>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spTree>
    <p:extLst>
      <p:ext uri="{BB962C8B-B14F-4D97-AF65-F5344CB8AC3E}">
        <p14:creationId xmlns:p14="http://schemas.microsoft.com/office/powerpoint/2010/main" val="280776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87 blocks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7" name="Picture 4" descr="C:\Users\Steve Wyborney\Desktop\LOW RESOLUTION esti-mystery pics\Slide8.JPG"/>
          <p:cNvPicPr>
            <a:picLocks noChangeAspect="1" noChangeArrowheads="1"/>
          </p:cNvPicPr>
          <p:nvPr/>
        </p:nvPicPr>
        <p:blipFill rotWithShape="1">
          <a:blip r:embed="rId3">
            <a:extLst>
              <a:ext uri="{28A0092B-C50C-407E-A947-70E740481C1C}">
                <a14:useLocalDpi xmlns:a14="http://schemas.microsoft.com/office/drawing/2010/main" val="0"/>
              </a:ext>
            </a:extLst>
          </a:blip>
          <a:srcRect l="9565" r="11194" b="25000"/>
          <a:stretch/>
        </p:blipFill>
        <p:spPr bwMode="auto">
          <a:xfrm>
            <a:off x="-26524" y="0"/>
            <a:ext cx="4830536" cy="3429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p:cNvGraphicFramePr>
            <a:graphicFrameLocks noGrp="1"/>
          </p:cNvGraphicFramePr>
          <p:nvPr>
            <p:extLst>
              <p:ext uri="{D42A27DB-BD31-4B8C-83A1-F6EECF244321}">
                <p14:modId xmlns:p14="http://schemas.microsoft.com/office/powerpoint/2010/main" val="3971078686"/>
              </p:ext>
            </p:extLst>
          </p:nvPr>
        </p:nvGraphicFramePr>
        <p:xfrm>
          <a:off x="304800" y="3124200"/>
          <a:ext cx="4267200" cy="3380600"/>
        </p:xfrm>
        <a:graphic>
          <a:graphicData uri="http://schemas.openxmlformats.org/drawingml/2006/table">
            <a:tbl>
              <a:tblPr>
                <a:tableStyleId>{5C22544A-7EE6-4342-B048-85BDC9FD1C3A}</a:tableStyleId>
              </a:tblPr>
              <a:tblGrid>
                <a:gridCol w="426720"/>
                <a:gridCol w="426720"/>
                <a:gridCol w="426720"/>
                <a:gridCol w="426720"/>
                <a:gridCol w="426720"/>
                <a:gridCol w="426720"/>
                <a:gridCol w="426720"/>
                <a:gridCol w="426720"/>
                <a:gridCol w="426720"/>
                <a:gridCol w="426720"/>
              </a:tblGrid>
              <a:tr h="338060">
                <a:tc>
                  <a:txBody>
                    <a:bodyPr/>
                    <a:lstStyle/>
                    <a:p>
                      <a:pPr algn="ctr" fontAlgn="ctr"/>
                      <a:r>
                        <a:rPr lang="en-US" sz="1800" b="1" u="none" strike="noStrike" dirty="0">
                          <a:effectLst/>
                        </a:rPr>
                        <a:t>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11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21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29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31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41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51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61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71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81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89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338060">
                <a:tc>
                  <a:txBody>
                    <a:bodyPr/>
                    <a:lstStyle/>
                    <a:p>
                      <a:pPr algn="ctr" fontAlgn="ctr"/>
                      <a:r>
                        <a:rPr lang="en-US" sz="1800" b="1" u="none" strike="noStrike" dirty="0">
                          <a:effectLst/>
                        </a:rPr>
                        <a:t>91</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93</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95</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97</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99</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Tree>
    <p:extLst>
      <p:ext uri="{BB962C8B-B14F-4D97-AF65-F5344CB8AC3E}">
        <p14:creationId xmlns:p14="http://schemas.microsoft.com/office/powerpoint/2010/main" val="128659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#11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51877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4000" cy="1470025"/>
          </a:xfrm>
        </p:spPr>
        <p:txBody>
          <a:bodyPr>
            <a:noAutofit/>
          </a:bodyPr>
          <a:lstStyle/>
          <a:p>
            <a:r>
              <a:rPr lang="en-US" sz="13800" b="1" dirty="0" smtClean="0">
                <a:solidFill>
                  <a:schemeClr val="tx2">
                    <a:lumMod val="60000"/>
                    <a:lumOff val="40000"/>
                  </a:schemeClr>
                </a:solidFill>
              </a:rPr>
              <a:t>Day 11</a:t>
            </a:r>
            <a:br>
              <a:rPr lang="en-US" sz="13800" b="1" dirty="0" smtClean="0">
                <a:solidFill>
                  <a:schemeClr val="tx2">
                    <a:lumMod val="60000"/>
                    <a:lumOff val="40000"/>
                  </a:schemeClr>
                </a:solidFill>
              </a:rPr>
            </a:br>
            <a:r>
              <a:rPr lang="en-US" sz="6000" b="1" dirty="0" smtClean="0">
                <a:solidFill>
                  <a:schemeClr val="tx2">
                    <a:lumMod val="60000"/>
                    <a:lumOff val="40000"/>
                  </a:schemeClr>
                </a:solidFill>
              </a:rPr>
              <a:t/>
            </a:r>
            <a:br>
              <a:rPr lang="en-US" sz="6000" b="1" dirty="0" smtClean="0">
                <a:solidFill>
                  <a:schemeClr val="tx2">
                    <a:lumMod val="60000"/>
                    <a:lumOff val="40000"/>
                  </a:schemeClr>
                </a:solidFill>
              </a:rPr>
            </a:br>
            <a:r>
              <a:rPr lang="en-US" sz="6000" b="1" dirty="0" err="1" smtClean="0">
                <a:solidFill>
                  <a:schemeClr val="tx2">
                    <a:lumMod val="60000"/>
                    <a:lumOff val="40000"/>
                  </a:schemeClr>
                </a:solidFill>
              </a:rPr>
              <a:t>Esti</a:t>
            </a:r>
            <a:r>
              <a:rPr lang="en-US" sz="6000" b="1" dirty="0" smtClean="0">
                <a:solidFill>
                  <a:schemeClr val="tx2">
                    <a:lumMod val="60000"/>
                    <a:lumOff val="40000"/>
                  </a:schemeClr>
                </a:solidFill>
              </a:rPr>
              <a:t>-Mysteries</a:t>
            </a:r>
            <a:endParaRPr lang="en-US" sz="6000" b="1" dirty="0">
              <a:solidFill>
                <a:schemeClr val="tx2">
                  <a:lumMod val="60000"/>
                  <a:lumOff val="40000"/>
                </a:schemeClr>
              </a:solidFill>
            </a:endParaRPr>
          </a:p>
        </p:txBody>
      </p:sp>
      <p:sp>
        <p:nvSpPr>
          <p:cNvPr id="3" name="Title 1"/>
          <p:cNvSpPr txBox="1">
            <a:spLocks/>
          </p:cNvSpPr>
          <p:nvPr/>
        </p:nvSpPr>
        <p:spPr>
          <a:xfrm>
            <a:off x="0" y="5387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1495618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“Eraser Cup”</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3</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70252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9" name="Picture 2" descr="C:\Users\Steve Wyborney\Desktop\LOW RESOLUTION esti-mystery pics\Slide17.JPG"/>
          <p:cNvPicPr>
            <a:picLocks noChangeAspect="1" noChangeArrowheads="1"/>
          </p:cNvPicPr>
          <p:nvPr/>
        </p:nvPicPr>
        <p:blipFill rotWithShape="1">
          <a:blip r:embed="rId3">
            <a:extLst>
              <a:ext uri="{28A0092B-C50C-407E-A947-70E740481C1C}">
                <a14:useLocalDpi xmlns:a14="http://schemas.microsoft.com/office/drawing/2010/main" val="0"/>
              </a:ext>
            </a:extLst>
          </a:blip>
          <a:srcRect r="38955"/>
          <a:stretch/>
        </p:blipFill>
        <p:spPr bwMode="auto">
          <a:xfrm>
            <a:off x="609600" y="0"/>
            <a:ext cx="3810000" cy="468099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erasers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Tree>
    <p:extLst>
      <p:ext uri="{BB962C8B-B14F-4D97-AF65-F5344CB8AC3E}">
        <p14:creationId xmlns:p14="http://schemas.microsoft.com/office/powerpoint/2010/main" val="16451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total number of erasers is less than 200.</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There are 6 layers of erasers.  Every layer has the same number.</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number of erasers in each layer is a prime number.  (So the answer is 6 × a prime number.)</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Look at the die.  The total number of erasers does not include the digit 2 or the digit 4.</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20" name="Picture 2" descr="C:\Users\Steve Wyborney\Desktop\LOW RESOLUTION esti-mystery pics\Slide17.JPG"/>
          <p:cNvPicPr>
            <a:picLocks noChangeAspect="1" noChangeArrowheads="1"/>
          </p:cNvPicPr>
          <p:nvPr/>
        </p:nvPicPr>
        <p:blipFill rotWithShape="1">
          <a:blip r:embed="rId3">
            <a:extLst>
              <a:ext uri="{28A0092B-C50C-407E-A947-70E740481C1C}">
                <a14:useLocalDpi xmlns:a14="http://schemas.microsoft.com/office/drawing/2010/main" val="0"/>
              </a:ext>
            </a:extLst>
          </a:blip>
          <a:srcRect r="38955"/>
          <a:stretch/>
        </p:blipFill>
        <p:spPr bwMode="auto">
          <a:xfrm>
            <a:off x="609600" y="0"/>
            <a:ext cx="3810000" cy="46809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Table 21"/>
          <p:cNvGraphicFramePr>
            <a:graphicFrameLocks noGrp="1"/>
          </p:cNvGraphicFramePr>
          <p:nvPr>
            <p:extLst>
              <p:ext uri="{D42A27DB-BD31-4B8C-83A1-F6EECF244321}">
                <p14:modId xmlns:p14="http://schemas.microsoft.com/office/powerpoint/2010/main" val="1568861266"/>
              </p:ext>
            </p:extLst>
          </p:nvPr>
        </p:nvGraphicFramePr>
        <p:xfrm>
          <a:off x="228600" y="4333875"/>
          <a:ext cx="4575410" cy="2066925"/>
        </p:xfrm>
        <a:graphic>
          <a:graphicData uri="http://schemas.openxmlformats.org/drawingml/2006/table">
            <a:tbl>
              <a:tblPr>
                <a:tableStyleId>{5C22544A-7EE6-4342-B048-85BDC9FD1C3A}</a:tableStyleId>
              </a:tblPr>
              <a:tblGrid>
                <a:gridCol w="457541"/>
                <a:gridCol w="457541"/>
                <a:gridCol w="457541"/>
                <a:gridCol w="457541"/>
                <a:gridCol w="457541"/>
                <a:gridCol w="457541"/>
                <a:gridCol w="457541"/>
                <a:gridCol w="457541"/>
                <a:gridCol w="457541"/>
                <a:gridCol w="457541"/>
              </a:tblGrid>
              <a:tr h="295275">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423373852"/>
              </p:ext>
            </p:extLst>
          </p:nvPr>
        </p:nvGraphicFramePr>
        <p:xfrm>
          <a:off x="228600" y="4333875"/>
          <a:ext cx="4575410" cy="2066925"/>
        </p:xfrm>
        <a:graphic>
          <a:graphicData uri="http://schemas.openxmlformats.org/drawingml/2006/table">
            <a:tbl>
              <a:tblPr>
                <a:tableStyleId>{5C22544A-7EE6-4342-B048-85BDC9FD1C3A}</a:tableStyleId>
              </a:tblPr>
              <a:tblGrid>
                <a:gridCol w="457541"/>
                <a:gridCol w="457541"/>
                <a:gridCol w="457541"/>
                <a:gridCol w="457541"/>
                <a:gridCol w="457541"/>
                <a:gridCol w="457541"/>
                <a:gridCol w="457541"/>
                <a:gridCol w="457541"/>
                <a:gridCol w="457541"/>
                <a:gridCol w="457541"/>
              </a:tblGrid>
              <a:tr h="295275">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108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3496484777"/>
              </p:ext>
            </p:extLst>
          </p:nvPr>
        </p:nvGraphicFramePr>
        <p:xfrm>
          <a:off x="225190" y="4333875"/>
          <a:ext cx="4575410" cy="2066925"/>
        </p:xfrm>
        <a:graphic>
          <a:graphicData uri="http://schemas.openxmlformats.org/drawingml/2006/table">
            <a:tbl>
              <a:tblPr>
                <a:tableStyleId>{5C22544A-7EE6-4342-B048-85BDC9FD1C3A}</a:tableStyleId>
              </a:tblPr>
              <a:tblGrid>
                <a:gridCol w="457541"/>
                <a:gridCol w="457541"/>
                <a:gridCol w="457541"/>
                <a:gridCol w="457541"/>
                <a:gridCol w="457541"/>
                <a:gridCol w="457541"/>
                <a:gridCol w="457541"/>
                <a:gridCol w="457541"/>
                <a:gridCol w="457541"/>
                <a:gridCol w="457541"/>
              </a:tblGrid>
              <a:tr h="295275">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706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8" name="Picture 2" descr="C:\Users\Steve Wyborney\Desktop\LOW RESOLUTION esti-mystery pics\Slide17.JPG"/>
          <p:cNvPicPr>
            <a:picLocks noChangeAspect="1" noChangeArrowheads="1"/>
          </p:cNvPicPr>
          <p:nvPr/>
        </p:nvPicPr>
        <p:blipFill rotWithShape="1">
          <a:blip r:embed="rId3">
            <a:extLst>
              <a:ext uri="{28A0092B-C50C-407E-A947-70E740481C1C}">
                <a14:useLocalDpi xmlns:a14="http://schemas.microsoft.com/office/drawing/2010/main" val="0"/>
              </a:ext>
            </a:extLst>
          </a:blip>
          <a:srcRect r="38955"/>
          <a:stretch/>
        </p:blipFill>
        <p:spPr bwMode="auto">
          <a:xfrm>
            <a:off x="609600" y="0"/>
            <a:ext cx="3810000" cy="46809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1629428607"/>
              </p:ext>
            </p:extLst>
          </p:nvPr>
        </p:nvGraphicFramePr>
        <p:xfrm>
          <a:off x="225190" y="4333875"/>
          <a:ext cx="4575410" cy="2066925"/>
        </p:xfrm>
        <a:graphic>
          <a:graphicData uri="http://schemas.openxmlformats.org/drawingml/2006/table">
            <a:tbl>
              <a:tblPr>
                <a:tableStyleId>{5C22544A-7EE6-4342-B048-85BDC9FD1C3A}</a:tableStyleId>
              </a:tblPr>
              <a:tblGrid>
                <a:gridCol w="457541"/>
                <a:gridCol w="457541"/>
                <a:gridCol w="457541"/>
                <a:gridCol w="457541"/>
                <a:gridCol w="457541"/>
                <a:gridCol w="457541"/>
                <a:gridCol w="457541"/>
                <a:gridCol w="457541"/>
                <a:gridCol w="457541"/>
                <a:gridCol w="457541"/>
              </a:tblGrid>
              <a:tr h="295275">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3" name="Rectangle 12"/>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spTree>
    <p:extLst>
      <p:ext uri="{BB962C8B-B14F-4D97-AF65-F5344CB8AC3E}">
        <p14:creationId xmlns:p14="http://schemas.microsoft.com/office/powerpoint/2010/main" val="82639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138 erasers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10" name="Picture 2" descr="C:\Users\Steve Wyborney\Desktop\LOW RESOLUTION esti-mystery pics\Slide17.JPG"/>
          <p:cNvPicPr>
            <a:picLocks noChangeAspect="1" noChangeArrowheads="1"/>
          </p:cNvPicPr>
          <p:nvPr/>
        </p:nvPicPr>
        <p:blipFill rotWithShape="1">
          <a:blip r:embed="rId3">
            <a:extLst>
              <a:ext uri="{28A0092B-C50C-407E-A947-70E740481C1C}">
                <a14:useLocalDpi xmlns:a14="http://schemas.microsoft.com/office/drawing/2010/main" val="0"/>
              </a:ext>
            </a:extLst>
          </a:blip>
          <a:srcRect r="38955"/>
          <a:stretch/>
        </p:blipFill>
        <p:spPr bwMode="auto">
          <a:xfrm>
            <a:off x="609600" y="0"/>
            <a:ext cx="3810000" cy="46809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p:cNvGraphicFramePr>
            <a:graphicFrameLocks noGrp="1"/>
          </p:cNvGraphicFramePr>
          <p:nvPr>
            <p:extLst>
              <p:ext uri="{D42A27DB-BD31-4B8C-83A1-F6EECF244321}">
                <p14:modId xmlns:p14="http://schemas.microsoft.com/office/powerpoint/2010/main" val="4236270880"/>
              </p:ext>
            </p:extLst>
          </p:nvPr>
        </p:nvGraphicFramePr>
        <p:xfrm>
          <a:off x="225190" y="4333875"/>
          <a:ext cx="4575410" cy="2066925"/>
        </p:xfrm>
        <a:graphic>
          <a:graphicData uri="http://schemas.openxmlformats.org/drawingml/2006/table">
            <a:tbl>
              <a:tblPr>
                <a:tableStyleId>{5C22544A-7EE6-4342-B048-85BDC9FD1C3A}</a:tableStyleId>
              </a:tblPr>
              <a:tblGrid>
                <a:gridCol w="457541"/>
                <a:gridCol w="457541"/>
                <a:gridCol w="457541"/>
                <a:gridCol w="457541"/>
                <a:gridCol w="457541"/>
                <a:gridCol w="457541"/>
                <a:gridCol w="457541"/>
                <a:gridCol w="457541"/>
                <a:gridCol w="457541"/>
                <a:gridCol w="457541"/>
              </a:tblGrid>
              <a:tr h="295275">
                <a:tc>
                  <a:txBody>
                    <a:bodyPr/>
                    <a:lstStyle/>
                    <a:p>
                      <a:pPr algn="ctr" fontAlgn="ctr"/>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24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30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36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48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54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60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66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72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84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96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108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114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120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126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138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144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156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168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174</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180</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295275">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5275">
                <a:tc>
                  <a:txBody>
                    <a:bodyPr/>
                    <a:lstStyle/>
                    <a:p>
                      <a:pPr algn="ctr" fontAlgn="ctr"/>
                      <a:r>
                        <a:rPr lang="en-US" sz="1800" b="1" u="none" strike="noStrike" dirty="0">
                          <a:effectLst/>
                        </a:rPr>
                        <a:t>186</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dirty="0">
                          <a:effectLst/>
                        </a:rPr>
                        <a:t>192</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1800" b="1" u="none" strike="noStrike" dirty="0">
                          <a:effectLst/>
                        </a:rPr>
                        <a:t>198</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8812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a:t>
            </a:r>
            <a:r>
              <a:rPr lang="en-US" sz="2000" b="1" dirty="0" err="1" smtClean="0"/>
              <a:t>Esti</a:t>
            </a:r>
            <a:r>
              <a:rPr lang="en-US" sz="2000" b="1" dirty="0" smtClean="0"/>
              <a:t>-Mysteries &amp; Answers to Frequently Asked Questions</a:t>
            </a:r>
          </a:p>
          <a:p>
            <a:pPr algn="l"/>
            <a:endParaRPr lang="en-US" sz="1200" dirty="0" smtClean="0"/>
          </a:p>
          <a:p>
            <a:pPr marL="742950" indent="-742950" algn="l">
              <a:buAutoNum type="arabicPeriod"/>
            </a:pPr>
            <a:r>
              <a:rPr lang="en-US" sz="1200" b="1" dirty="0" smtClean="0"/>
              <a:t>Selecting which one (or ones) to use</a:t>
            </a:r>
            <a:r>
              <a:rPr lang="en-US" sz="1200" dirty="0" smtClean="0"/>
              <a:t> – Each day includes 3 different levels of </a:t>
            </a:r>
            <a:r>
              <a:rPr lang="en-US" sz="1200" dirty="0" err="1" smtClean="0"/>
              <a:t>Esti</a:t>
            </a:r>
            <a:r>
              <a:rPr lang="en-US" sz="1200" dirty="0" smtClean="0"/>
              <a:t>-Mysteries.  To choose the one (or ones) that are best for your class, look at the clue page to see if those clues are a good match for your students based on the concepts that you see.  Remember that it is okay to use concepts that may seem “too young” because the primary concept is estimation – and providing opportunities to estimate both smaller and larger numbers is vital for each student.  Likewise, it’s okay to introduce concepts that are new to your students, ones with clues that may seem “too advanced.”  For example, if you see a clue that describes “multiples of 3,” but your class hasn’t yet learned about that concept, you can still use that </a:t>
            </a:r>
            <a:r>
              <a:rPr lang="en-US" sz="1200" dirty="0" err="1" smtClean="0"/>
              <a:t>Esti</a:t>
            </a:r>
            <a:r>
              <a:rPr lang="en-US" sz="1200" dirty="0" smtClean="0"/>
              <a:t>-Mystery by making a list of multiples of 3.</a:t>
            </a:r>
          </a:p>
          <a:p>
            <a:pPr marL="742950" indent="-742950" algn="l">
              <a:buFontTx/>
              <a:buAutoNum type="arabicPeriod"/>
            </a:pPr>
            <a:endParaRPr lang="en-US" sz="1200" dirty="0" smtClean="0"/>
          </a:p>
          <a:p>
            <a:pPr marL="742950" indent="-742950" algn="l">
              <a:buFontTx/>
              <a:buAutoNum type="arabicPeriod"/>
            </a:pPr>
            <a:r>
              <a:rPr lang="en-US" sz="1200" b="1" dirty="0" smtClean="0"/>
              <a:t>Questions </a:t>
            </a:r>
            <a:r>
              <a:rPr lang="en-US" sz="1200" b="1" dirty="0"/>
              <a:t>about The Reveal </a:t>
            </a:r>
            <a:r>
              <a:rPr lang="en-US" sz="1200" dirty="0"/>
              <a:t>– Make sure the slide show is playing.  The reveal will not show if the slide show is not playing.  In PowerPoint, be sure to view the show.  In Google Slides, make sure you are presenting the show.  Questions about how to use the files with Google Slides are often resolved by (1) Saving the file in your Google Drive, (2) Opening the file with Google Slides, (3) Clicking on Present</a:t>
            </a:r>
            <a:r>
              <a:rPr lang="en-US" sz="1200" dirty="0" smtClean="0"/>
              <a:t>.</a:t>
            </a:r>
          </a:p>
          <a:p>
            <a:pPr marL="742950" indent="-742950" algn="l">
              <a:buAutoNum type="arabicPeriod"/>
            </a:pPr>
            <a:endParaRPr lang="en-US" sz="1200" dirty="0"/>
          </a:p>
          <a:p>
            <a:pPr marL="742950" indent="-742950" algn="l">
              <a:buAutoNum type="arabicPeriod"/>
            </a:pPr>
            <a:r>
              <a:rPr lang="en-US" sz="1200" dirty="0"/>
              <a:t>T</a:t>
            </a:r>
            <a:r>
              <a:rPr lang="en-US" sz="1200" dirty="0" smtClean="0"/>
              <a:t>he number that is revealed is the actual number of objects in the container.  I’ve designed every </a:t>
            </a:r>
            <a:r>
              <a:rPr lang="en-US" sz="1200" dirty="0" err="1" smtClean="0"/>
              <a:t>Esti</a:t>
            </a:r>
            <a:r>
              <a:rPr lang="en-US" sz="1200" dirty="0" smtClean="0"/>
              <a:t>-Mystery specifically so that the clues do </a:t>
            </a:r>
            <a:r>
              <a:rPr lang="en-US" sz="1200" u="sng" dirty="0" smtClean="0"/>
              <a:t>not</a:t>
            </a:r>
            <a:r>
              <a:rPr lang="en-US" sz="1200" dirty="0" smtClean="0"/>
              <a:t> narrow the options to a single answer.  Rather, the clues narrow the options to a small set of choices, and in the end the students will return to estimation one more time to decide which of those options is the most reasonable.  As an example, consider a case in which the clues will narrow the options to 28, 58, and 78.  According to the clues, none of those numbers has been eliminated.  However, only one of them is the actual number of objects in the container.  The reveal will show which one is the actual number.  The reason I don’t narrow it down to only a single number is that there would then be no need to estimate after the final clue, and there would be no mystery left at the end.  </a:t>
            </a:r>
          </a:p>
          <a:p>
            <a:pPr marL="742950" indent="-742950" algn="l">
              <a:buAutoNum type="arabicPeriod"/>
            </a:pPr>
            <a:endParaRPr lang="en-US" sz="1200" dirty="0" smtClean="0"/>
          </a:p>
          <a:p>
            <a:pPr marL="742950" indent="-742950" algn="l">
              <a:buAutoNum type="arabicPeriod"/>
            </a:pPr>
            <a:r>
              <a:rPr lang="en-US" sz="1200" dirty="0" smtClean="0"/>
              <a:t>I’ve included appearing charts on the fist day of </a:t>
            </a:r>
            <a:r>
              <a:rPr lang="en-US" sz="1200" dirty="0" err="1" smtClean="0"/>
              <a:t>Esti</a:t>
            </a:r>
            <a:r>
              <a:rPr lang="en-US" sz="1200" dirty="0" smtClean="0"/>
              <a:t>-Mysteries to provide students with a visual of how a chart might be used to identify or eliminate numbers.  After the first day, the charts will no longer appear on the slides, so students will have the opportunity to select the resource that they find effective.  I most often use charts, lists, and T-charts to solve the </a:t>
            </a:r>
            <a:r>
              <a:rPr lang="en-US" sz="1200" dirty="0" err="1" smtClean="0"/>
              <a:t>Esti</a:t>
            </a:r>
            <a:r>
              <a:rPr lang="en-US" sz="1200" dirty="0" smtClean="0"/>
              <a:t>-Mysteries.</a:t>
            </a:r>
          </a:p>
          <a:p>
            <a:pPr marL="742950" indent="-742950" algn="l">
              <a:buAutoNum type="arabicPeriod"/>
            </a:pPr>
            <a:endParaRPr lang="en-US" sz="1200" dirty="0" smtClean="0"/>
          </a:p>
          <a:p>
            <a:pPr marL="742950" indent="-742950" algn="l">
              <a:buFontTx/>
              <a:buAutoNum type="arabicPeriod"/>
            </a:pPr>
            <a:r>
              <a:rPr lang="en-US" sz="1200" dirty="0" smtClean="0"/>
              <a:t>It is important to have students write down their estimate after each clue appears.  Be sure that students explain to one another (1) the number they wrote down and (2) why they chose that number. In some cases, a previous estimate will still stand when a new clue appears.  In other cases, a prior estimate will be eliminated, so the student will consider the available options and estimate again</a:t>
            </a:r>
            <a:r>
              <a:rPr lang="en-US" sz="1200" dirty="0"/>
              <a:t>. Be sure students have ample opportunities to share their reasoning with each other. </a:t>
            </a: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Generally, the earlier clues move more quickly than ones that follow.</a:t>
            </a:r>
            <a:endParaRPr lang="en-US" sz="1200" dirty="0"/>
          </a:p>
          <a:p>
            <a:pPr marL="742950" indent="-742950" algn="l">
              <a:buAutoNum type="arabicPeriod"/>
            </a:pPr>
            <a:endParaRPr lang="en-US" sz="1200" dirty="0" smtClean="0"/>
          </a:p>
          <a:p>
            <a:pPr marL="742950" indent="-742950" algn="l">
              <a:buAutoNum type="arabicPeriod"/>
            </a:pPr>
            <a:r>
              <a:rPr lang="en-US" sz="1200" dirty="0" smtClean="0"/>
              <a:t>Feel free to enjoy the process yourself and allow your students to hear your reasoning.</a:t>
            </a:r>
          </a:p>
          <a:p>
            <a:pPr marL="742950" indent="-742950" algn="l">
              <a:buAutoNum type="arabicPeriod"/>
            </a:pPr>
            <a:endParaRPr lang="en-US" sz="1200" dirty="0" smtClean="0"/>
          </a:p>
          <a:p>
            <a:pPr marL="742950" indent="-742950" algn="l">
              <a:buAutoNum type="arabicPeriod"/>
            </a:pPr>
            <a:r>
              <a:rPr lang="en-US" sz="1200" dirty="0" smtClean="0"/>
              <a:t>Enjoy the journey and feel free to share your learning experiences with others!  You can find me on Twitter @</a:t>
            </a:r>
            <a:r>
              <a:rPr lang="en-US" sz="1200" dirty="0" err="1" smtClean="0"/>
              <a:t>stevewyborney</a:t>
            </a:r>
            <a:endParaRPr lang="en-US" sz="1200" dirty="0" smtClean="0"/>
          </a:p>
          <a:p>
            <a:pPr marL="742950" indent="-742950" algn="l">
              <a:buAutoNum type="arabicPeriod"/>
            </a:pPr>
            <a:endParaRPr lang="en-US" sz="1200" dirty="0" smtClean="0"/>
          </a:p>
        </p:txBody>
      </p:sp>
    </p:spTree>
    <p:extLst>
      <p:ext uri="{BB962C8B-B14F-4D97-AF65-F5344CB8AC3E}">
        <p14:creationId xmlns:p14="http://schemas.microsoft.com/office/powerpoint/2010/main" val="378230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#11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3650835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“Apple Vase”</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1</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3562021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0" name="Rectangle 19"/>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7" name="Rectangle 6"/>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apples are in the vase?</a:t>
            </a:r>
          </a:p>
        </p:txBody>
      </p:sp>
      <p:sp>
        <p:nvSpPr>
          <p:cNvPr id="10" name="Rectangle 9"/>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pic>
        <p:nvPicPr>
          <p:cNvPr id="11" name="Picture 2" descr="C:\Users\Steve Wyborney\Desktop\LOW RESOLUTION esti-mystery pics\Slide3.JPG"/>
          <p:cNvPicPr>
            <a:picLocks noChangeAspect="1" noChangeArrowheads="1"/>
          </p:cNvPicPr>
          <p:nvPr/>
        </p:nvPicPr>
        <p:blipFill rotWithShape="1">
          <a:blip r:embed="rId3">
            <a:extLst>
              <a:ext uri="{28A0092B-C50C-407E-A947-70E740481C1C}">
                <a14:useLocalDpi xmlns:a14="http://schemas.microsoft.com/office/drawing/2010/main" val="0"/>
              </a:ext>
            </a:extLst>
          </a:blip>
          <a:srcRect r="58276"/>
          <a:stretch/>
        </p:blipFill>
        <p:spPr bwMode="auto">
          <a:xfrm>
            <a:off x="709823" y="-2628"/>
            <a:ext cx="3286820" cy="5908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38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Picture 2" descr="C:\Users\Steve Wyborney\Desktop\LOW RESOLUTION esti-mystery pics\Slide3.JPG"/>
          <p:cNvPicPr>
            <a:picLocks noChangeAspect="1" noChangeArrowheads="1"/>
          </p:cNvPicPr>
          <p:nvPr/>
        </p:nvPicPr>
        <p:blipFill rotWithShape="1">
          <a:blip r:embed="rId3">
            <a:extLst>
              <a:ext uri="{28A0092B-C50C-407E-A947-70E740481C1C}">
                <a14:useLocalDpi xmlns:a14="http://schemas.microsoft.com/office/drawing/2010/main" val="0"/>
              </a:ext>
            </a:extLst>
          </a:blip>
          <a:srcRect r="58276"/>
          <a:stretch/>
        </p:blipFill>
        <p:spPr bwMode="auto">
          <a:xfrm>
            <a:off x="709823" y="-2628"/>
            <a:ext cx="3286820" cy="59081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Content Placeholder 4"/>
          <p:cNvGraphicFramePr>
            <a:graphicFrameLocks/>
          </p:cNvGraphicFramePr>
          <p:nvPr>
            <p:extLst>
              <p:ext uri="{D42A27DB-BD31-4B8C-83A1-F6EECF244321}">
                <p14:modId xmlns:p14="http://schemas.microsoft.com/office/powerpoint/2010/main" val="2257019213"/>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a:effectLst/>
                        </a:rPr>
                        <a:t>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a:effectLst/>
                        </a:rPr>
                        <a:t>10</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a:effectLst/>
                        </a:rPr>
                        <a:t>14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a:effectLst/>
                        </a:rPr>
                        <a:t>26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34" name="Content Placeholder 4"/>
          <p:cNvGraphicFramePr>
            <a:graphicFrameLocks/>
          </p:cNvGraphicFramePr>
          <p:nvPr>
            <p:extLst>
              <p:ext uri="{D42A27DB-BD31-4B8C-83A1-F6EECF244321}">
                <p14:modId xmlns:p14="http://schemas.microsoft.com/office/powerpoint/2010/main" val="3198651465"/>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10</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20</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36" name="Content Placeholder 4"/>
          <p:cNvGraphicFramePr>
            <a:graphicFrameLocks/>
          </p:cNvGraphicFramePr>
          <p:nvPr>
            <p:extLst>
              <p:ext uri="{D42A27DB-BD31-4B8C-83A1-F6EECF244321}">
                <p14:modId xmlns:p14="http://schemas.microsoft.com/office/powerpoint/2010/main" val="1904694628"/>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10</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20</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graphicFrame>
        <p:nvGraphicFramePr>
          <p:cNvPr id="37" name="Content Placeholder 4"/>
          <p:cNvGraphicFramePr>
            <a:graphicFrameLocks/>
          </p:cNvGraphicFramePr>
          <p:nvPr>
            <p:extLst>
              <p:ext uri="{D42A27DB-BD31-4B8C-83A1-F6EECF244321}">
                <p14:modId xmlns:p14="http://schemas.microsoft.com/office/powerpoint/2010/main" val="4203918249"/>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is less than 30.</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Count by 2’s from 2 to 30.  The answer is one of those numbers.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Cross off all the numbers </a:t>
            </a:r>
          </a:p>
          <a:p>
            <a:pPr algn="ctr"/>
            <a:r>
              <a:rPr lang="en-US" sz="2000" b="1" dirty="0" smtClean="0">
                <a:solidFill>
                  <a:schemeClr val="tx1"/>
                </a:solidFill>
              </a:rPr>
              <a:t>with only 1 digit.</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The answer includes the digit 8.</a:t>
            </a:r>
            <a:endParaRPr lang="en-US" sz="2000" b="1" dirty="0">
              <a:solidFill>
                <a:schemeClr val="tx1"/>
              </a:solidFill>
            </a:endParaRP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smtClean="0">
                <a:solidFill>
                  <a:schemeClr val="tx1"/>
                </a:solidFill>
              </a:rPr>
              <a:t>There are now 2 numbers remaining.  Which one do you think is the answer?</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4"/>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1296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7" name="Picture 2" descr="C:\Users\Steve Wyborney\Desktop\LOW RESOLUTION esti-mystery pics\Slide3.JPG"/>
          <p:cNvPicPr>
            <a:picLocks noChangeAspect="1" noChangeArrowheads="1"/>
          </p:cNvPicPr>
          <p:nvPr/>
        </p:nvPicPr>
        <p:blipFill rotWithShape="1">
          <a:blip r:embed="rId3">
            <a:extLst>
              <a:ext uri="{28A0092B-C50C-407E-A947-70E740481C1C}">
                <a14:useLocalDpi xmlns:a14="http://schemas.microsoft.com/office/drawing/2010/main" val="0"/>
              </a:ext>
            </a:extLst>
          </a:blip>
          <a:srcRect r="58276"/>
          <a:stretch/>
        </p:blipFill>
        <p:spPr bwMode="auto">
          <a:xfrm>
            <a:off x="709823" y="-2628"/>
            <a:ext cx="3286820" cy="59081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4"/>
          <p:cNvGraphicFramePr>
            <a:graphicFrameLocks/>
          </p:cNvGraphicFramePr>
          <p:nvPr>
            <p:extLst>
              <p:ext uri="{D42A27DB-BD31-4B8C-83A1-F6EECF244321}">
                <p14:modId xmlns:p14="http://schemas.microsoft.com/office/powerpoint/2010/main" val="2417867827"/>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
        <p:nvSpPr>
          <p:cNvPr id="9" name="Rectangle 8"/>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spTree>
    <p:extLst>
      <p:ext uri="{BB962C8B-B14F-4D97-AF65-F5344CB8AC3E}">
        <p14:creationId xmlns:p14="http://schemas.microsoft.com/office/powerpoint/2010/main" val="236715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28 apples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8" name="Picture 2" descr="C:\Users\Steve Wyborney\Desktop\LOW RESOLUTION esti-mystery pics\Slide3.JPG"/>
          <p:cNvPicPr>
            <a:picLocks noChangeAspect="1" noChangeArrowheads="1"/>
          </p:cNvPicPr>
          <p:nvPr/>
        </p:nvPicPr>
        <p:blipFill rotWithShape="1">
          <a:blip r:embed="rId3">
            <a:extLst>
              <a:ext uri="{28A0092B-C50C-407E-A947-70E740481C1C}">
                <a14:useLocalDpi xmlns:a14="http://schemas.microsoft.com/office/drawing/2010/main" val="0"/>
              </a:ext>
            </a:extLst>
          </a:blip>
          <a:srcRect r="58276"/>
          <a:stretch/>
        </p:blipFill>
        <p:spPr bwMode="auto">
          <a:xfrm>
            <a:off x="709823" y="-2628"/>
            <a:ext cx="3286820" cy="59081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4"/>
          <p:cNvGraphicFramePr>
            <a:graphicFrameLocks/>
          </p:cNvGraphicFramePr>
          <p:nvPr>
            <p:extLst>
              <p:ext uri="{D42A27DB-BD31-4B8C-83A1-F6EECF244321}">
                <p14:modId xmlns:p14="http://schemas.microsoft.com/office/powerpoint/2010/main" val="2934612528"/>
              </p:ext>
            </p:extLst>
          </p:nvPr>
        </p:nvGraphicFramePr>
        <p:xfrm>
          <a:off x="304800" y="5301615"/>
          <a:ext cx="4343400" cy="1251585"/>
        </p:xfrm>
        <a:graphic>
          <a:graphicData uri="http://schemas.openxmlformats.org/drawingml/2006/table">
            <a:tbl>
              <a:tblPr>
                <a:tableStyleId>{5C22544A-7EE6-4342-B048-85BDC9FD1C3A}</a:tableStyleId>
              </a:tblPr>
              <a:tblGrid>
                <a:gridCol w="434340"/>
                <a:gridCol w="434340"/>
                <a:gridCol w="434340"/>
                <a:gridCol w="434340"/>
                <a:gridCol w="434340"/>
                <a:gridCol w="434340"/>
                <a:gridCol w="434340"/>
                <a:gridCol w="434340"/>
                <a:gridCol w="434340"/>
                <a:gridCol w="434340"/>
              </a:tblGrid>
              <a:tr h="417195">
                <a:tc>
                  <a:txBody>
                    <a:bodyPr/>
                    <a:lstStyle/>
                    <a:p>
                      <a:pPr algn="ctr" fontAlgn="ctr"/>
                      <a:r>
                        <a:rPr lang="en-US" sz="2000" b="1" u="none" strike="noStrike" dirty="0">
                          <a:effectLst/>
                        </a:rPr>
                        <a:t>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8</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11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12</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14</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16</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17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18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19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r h="417195">
                <a:tc>
                  <a:txBody>
                    <a:bodyPr/>
                    <a:lstStyle/>
                    <a:p>
                      <a:pPr algn="ctr" fontAlgn="ctr"/>
                      <a:r>
                        <a:rPr lang="en-US" sz="2000" b="1" u="none" strike="noStrike" dirty="0">
                          <a:effectLst/>
                        </a:rPr>
                        <a:t>21</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22</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23</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24</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25</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26</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27</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a:effectLst/>
                        </a:rPr>
                        <a:t>28</a:t>
                      </a:r>
                      <a:endParaRPr lang="en-US" sz="20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b="1" u="none" strike="noStrike" dirty="0">
                          <a:effectLst/>
                        </a:rPr>
                        <a:t>29</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c>
                  <a:txBody>
                    <a:bodyPr/>
                    <a:lstStyle/>
                    <a:p>
                      <a:pPr algn="ctr" fontAlgn="ctr"/>
                      <a:r>
                        <a:rPr lang="en-US" sz="2000" b="1" u="none" strike="noStrike" dirty="0">
                          <a:effectLst/>
                        </a:rPr>
                        <a:t>30</a:t>
                      </a:r>
                      <a:endParaRPr lang="en-US"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lumOff val="5000"/>
                      </a:schemeClr>
                    </a:solidFill>
                  </a:tcPr>
                </a:tc>
              </a:tr>
            </a:tbl>
          </a:graphicData>
        </a:graphic>
      </p:graphicFrame>
    </p:spTree>
    <p:extLst>
      <p:ext uri="{BB962C8B-B14F-4D97-AF65-F5344CB8AC3E}">
        <p14:creationId xmlns:p14="http://schemas.microsoft.com/office/powerpoint/2010/main" val="206722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2957</Words>
  <Application>Microsoft Office PowerPoint</Application>
  <PresentationFormat>On-screen Show (4:3)</PresentationFormat>
  <Paragraphs>1269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Day 11  Esti-Mysteries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66</cp:revision>
  <dcterms:created xsi:type="dcterms:W3CDTF">2018-04-19T01:54:06Z</dcterms:created>
  <dcterms:modified xsi:type="dcterms:W3CDTF">2019-02-18T00:43:34Z</dcterms:modified>
</cp:coreProperties>
</file>