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72" r:id="rId3"/>
    <p:sldId id="258" r:id="rId4"/>
    <p:sldId id="288" r:id="rId5"/>
    <p:sldId id="273" r:id="rId6"/>
    <p:sldId id="267" r:id="rId7"/>
    <p:sldId id="268" r:id="rId8"/>
    <p:sldId id="291" r:id="rId9"/>
    <p:sldId id="289" r:id="rId10"/>
    <p:sldId id="277" r:id="rId11"/>
    <p:sldId id="280" r:id="rId12"/>
    <p:sldId id="281" r:id="rId13"/>
    <p:sldId id="292" r:id="rId14"/>
    <p:sldId id="290" r:id="rId15"/>
    <p:sldId id="279" r:id="rId16"/>
    <p:sldId id="265" r:id="rId17"/>
    <p:sldId id="266" r:id="rId18"/>
    <p:sldId id="29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90" d="100"/>
          <a:sy n="90" d="100"/>
        </p:scale>
        <p:origin x="-1404" y="-36"/>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685BF-2DFD-4DD5-B186-DF3A0F89D35D}" type="datetimeFigureOut">
              <a:rPr lang="en-US" smtClean="0"/>
              <a:t>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56888C-94B0-466F-98E3-0497753609C6}" type="slidenum">
              <a:rPr lang="en-US" smtClean="0"/>
              <a:t>‹#›</a:t>
            </a:fld>
            <a:endParaRPr lang="en-US"/>
          </a:p>
        </p:txBody>
      </p:sp>
    </p:spTree>
    <p:extLst>
      <p:ext uri="{BB962C8B-B14F-4D97-AF65-F5344CB8AC3E}">
        <p14:creationId xmlns:p14="http://schemas.microsoft.com/office/powerpoint/2010/main" val="2053304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6888C-94B0-466F-98E3-0497753609C6}" type="slidenum">
              <a:rPr lang="en-US" smtClean="0"/>
              <a:t>7</a:t>
            </a:fld>
            <a:endParaRPr lang="en-US"/>
          </a:p>
        </p:txBody>
      </p:sp>
    </p:spTree>
    <p:extLst>
      <p:ext uri="{BB962C8B-B14F-4D97-AF65-F5344CB8AC3E}">
        <p14:creationId xmlns:p14="http://schemas.microsoft.com/office/powerpoint/2010/main" val="287510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6888C-94B0-466F-98E3-0497753609C6}" type="slidenum">
              <a:rPr lang="en-US" smtClean="0"/>
              <a:t>12</a:t>
            </a:fld>
            <a:endParaRPr lang="en-US"/>
          </a:p>
        </p:txBody>
      </p:sp>
    </p:spTree>
    <p:extLst>
      <p:ext uri="{BB962C8B-B14F-4D97-AF65-F5344CB8AC3E}">
        <p14:creationId xmlns:p14="http://schemas.microsoft.com/office/powerpoint/2010/main" val="287510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6888C-94B0-466F-98E3-0497753609C6}" type="slidenum">
              <a:rPr lang="en-US" smtClean="0"/>
              <a:t>17</a:t>
            </a:fld>
            <a:endParaRPr lang="en-US"/>
          </a:p>
        </p:txBody>
      </p:sp>
    </p:spTree>
    <p:extLst>
      <p:ext uri="{BB962C8B-B14F-4D97-AF65-F5344CB8AC3E}">
        <p14:creationId xmlns:p14="http://schemas.microsoft.com/office/powerpoint/2010/main" val="2875107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71904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67343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5039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FBB690-C000-4FB4-9A33-BBDF4113CE7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572612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BB690-C000-4FB4-9A33-BBDF4113CE7A}" type="datetimeFigureOut">
              <a:rPr lang="en-US" smtClean="0"/>
              <a:t>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47050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FBB690-C000-4FB4-9A33-BBDF4113CE7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60726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FBB690-C000-4FB4-9A33-BBDF4113CE7A}" type="datetimeFigureOut">
              <a:rPr lang="en-US" smtClean="0"/>
              <a:t>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111599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BB690-C000-4FB4-9A33-BBDF4113CE7A}" type="datetimeFigureOut">
              <a:rPr lang="en-US" smtClean="0"/>
              <a:t>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938521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BB690-C000-4FB4-9A33-BBDF4113CE7A}" type="datetimeFigureOut">
              <a:rPr lang="en-US" smtClean="0"/>
              <a:t>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3922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2355548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FBB690-C000-4FB4-9A33-BBDF4113CE7A}" type="datetimeFigureOut">
              <a:rPr lang="en-US" smtClean="0"/>
              <a:t>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6047D-AD22-406B-AE49-095BDFA239FF}" type="slidenum">
              <a:rPr lang="en-US" smtClean="0"/>
              <a:t>‹#›</a:t>
            </a:fld>
            <a:endParaRPr lang="en-US"/>
          </a:p>
        </p:txBody>
      </p:sp>
    </p:spTree>
    <p:extLst>
      <p:ext uri="{BB962C8B-B14F-4D97-AF65-F5344CB8AC3E}">
        <p14:creationId xmlns:p14="http://schemas.microsoft.com/office/powerpoint/2010/main" val="324206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B690-C000-4FB4-9A33-BBDF4113CE7A}" type="datetimeFigureOut">
              <a:rPr lang="en-US" smtClean="0"/>
              <a:t>2/17/2019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6047D-AD22-406B-AE49-095BDFA239FF}" type="slidenum">
              <a:rPr lang="en-US" smtClean="0"/>
              <a:t>‹#›</a:t>
            </a:fld>
            <a:endParaRPr lang="en-US"/>
          </a:p>
        </p:txBody>
      </p:sp>
    </p:spTree>
    <p:extLst>
      <p:ext uri="{BB962C8B-B14F-4D97-AF65-F5344CB8AC3E}">
        <p14:creationId xmlns:p14="http://schemas.microsoft.com/office/powerpoint/2010/main" val="354455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www.stevewyborney.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8" Type="http://schemas.openxmlformats.org/officeDocument/2006/relationships/hyperlink" Target="http://www.stevewyborney.com/?p=893" TargetMode="External"/><Relationship Id="rId13" Type="http://schemas.openxmlformats.org/officeDocument/2006/relationships/hyperlink" Target="https://www.stevewyborney.com/?p=1744"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0.gif"/><Relationship Id="rId2" Type="http://schemas.openxmlformats.org/officeDocument/2006/relationships/hyperlink" Target="https://www.stevewyborney.com/?p=1891" TargetMode="External"/><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stevewyborney.com/?p=797"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hyperlink" Target="https://www.stevewyborney.com/?p=1483" TargetMode="External"/><Relationship Id="rId10" Type="http://schemas.openxmlformats.org/officeDocument/2006/relationships/hyperlink" Target="http://www.stevewyborney.com/?p=1028" TargetMode="External"/><Relationship Id="rId4" Type="http://schemas.openxmlformats.org/officeDocument/2006/relationships/hyperlink" Target="http://www.stevewyborney.com/?p=1253" TargetMode="External"/><Relationship Id="rId9" Type="http://schemas.openxmlformats.org/officeDocument/2006/relationships/image" Target="../media/image8.jpeg"/><Relationship Id="rId1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www.stevewyborne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hyperlink" Target="http://www.stevewyborney.com/?p=893" TargetMode="External"/><Relationship Id="rId13" Type="http://schemas.openxmlformats.org/officeDocument/2006/relationships/hyperlink" Target="https://www.stevewyborney.com/?p=1744"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0.gif"/><Relationship Id="rId2" Type="http://schemas.openxmlformats.org/officeDocument/2006/relationships/hyperlink" Target="https://www.stevewyborney.com/?p=1891" TargetMode="External"/><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stevewyborney.com/?p=797"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hyperlink" Target="https://www.stevewyborney.com/?p=1483" TargetMode="External"/><Relationship Id="rId10" Type="http://schemas.openxmlformats.org/officeDocument/2006/relationships/hyperlink" Target="http://www.stevewyborney.com/?p=1028" TargetMode="External"/><Relationship Id="rId4" Type="http://schemas.openxmlformats.org/officeDocument/2006/relationships/hyperlink" Target="http://www.stevewyborney.com/?p=1253" TargetMode="External"/><Relationship Id="rId9" Type="http://schemas.openxmlformats.org/officeDocument/2006/relationships/image" Target="../media/image8.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stevewyborne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hyperlink" Target="http://www.stevewyborney.com/?p=893" TargetMode="External"/><Relationship Id="rId13" Type="http://schemas.openxmlformats.org/officeDocument/2006/relationships/hyperlink" Target="https://www.stevewyborney.com/?p=1744" TargetMode="External"/><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image" Target="../media/image10.gif"/><Relationship Id="rId2" Type="http://schemas.openxmlformats.org/officeDocument/2006/relationships/hyperlink" Target="https://www.stevewyborney.com/?p=1891" TargetMode="External"/><Relationship Id="rId16"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stevewyborney.com/?p=797"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hyperlink" Target="https://www.stevewyborney.com/?p=1483" TargetMode="External"/><Relationship Id="rId10" Type="http://schemas.openxmlformats.org/officeDocument/2006/relationships/hyperlink" Target="http://www.stevewyborney.com/?p=1028" TargetMode="External"/><Relationship Id="rId4" Type="http://schemas.openxmlformats.org/officeDocument/2006/relationships/hyperlink" Target="http://www.stevewyborney.com/?p=1253" TargetMode="External"/><Relationship Id="rId9" Type="http://schemas.openxmlformats.org/officeDocument/2006/relationships/image" Target="../media/image8.jpeg"/><Relationship Id="rId1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6" name="TextBox 1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smtClean="0">
                <a:solidFill>
                  <a:schemeClr val="bg1"/>
                </a:solidFill>
              </a:rPr>
              <a:t>Wyborney</a:t>
            </a:r>
            <a:endParaRPr lang="en-US" sz="1200" b="1" dirty="0">
              <a:solidFill>
                <a:schemeClr val="bg1"/>
              </a:solidFill>
            </a:endParaRPr>
          </a:p>
        </p:txBody>
      </p:sp>
      <p:sp>
        <p:nvSpPr>
          <p:cNvPr id="22" name="Title 1"/>
          <p:cNvSpPr txBox="1">
            <a:spLocks/>
          </p:cNvSpPr>
          <p:nvPr/>
        </p:nvSpPr>
        <p:spPr>
          <a:xfrm>
            <a:off x="0" y="16002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3800" b="1" dirty="0" smtClean="0">
                <a:solidFill>
                  <a:srgbClr val="FFFF00"/>
                </a:solidFill>
              </a:rPr>
              <a:t>20 Days </a:t>
            </a:r>
          </a:p>
          <a:p>
            <a:r>
              <a:rPr lang="en-US" sz="6000" b="1" dirty="0" smtClean="0">
                <a:solidFill>
                  <a:srgbClr val="FFFF00"/>
                </a:solidFill>
              </a:rPr>
              <a:t>of Number Sense </a:t>
            </a:r>
          </a:p>
          <a:p>
            <a:r>
              <a:rPr lang="en-US" sz="6000" b="1" dirty="0" smtClean="0">
                <a:solidFill>
                  <a:srgbClr val="FFFF00"/>
                </a:solidFill>
              </a:rPr>
              <a:t>&amp; </a:t>
            </a:r>
          </a:p>
          <a:p>
            <a:r>
              <a:rPr lang="en-US" sz="6000" b="1" dirty="0" smtClean="0">
                <a:solidFill>
                  <a:srgbClr val="FFFF00"/>
                </a:solidFill>
              </a:rPr>
              <a:t>Rich Math Talk</a:t>
            </a:r>
            <a:endParaRPr lang="en-US" sz="6000" b="1" dirty="0">
              <a:solidFill>
                <a:srgbClr val="FFFF00"/>
              </a:solidFill>
            </a:endParaRPr>
          </a:p>
        </p:txBody>
      </p:sp>
      <p:sp>
        <p:nvSpPr>
          <p:cNvPr id="24" name="Title 1"/>
          <p:cNvSpPr txBox="1">
            <a:spLocks/>
          </p:cNvSpPr>
          <p:nvPr/>
        </p:nvSpPr>
        <p:spPr>
          <a:xfrm>
            <a:off x="0" y="48006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C00000"/>
                </a:solidFill>
              </a:rPr>
              <a:t>#20DaysNS</a:t>
            </a:r>
            <a:endParaRPr lang="en-US" sz="5400" b="1" dirty="0">
              <a:solidFill>
                <a:srgbClr val="C00000"/>
              </a:solidFill>
            </a:endParaRPr>
          </a:p>
        </p:txBody>
      </p:sp>
    </p:spTree>
    <p:extLst>
      <p:ext uri="{BB962C8B-B14F-4D97-AF65-F5344CB8AC3E}">
        <p14:creationId xmlns:p14="http://schemas.microsoft.com/office/powerpoint/2010/main" val="1556181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0" y="3710754"/>
            <a:ext cx="6400800" cy="1371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All Grade Levels</a:t>
            </a:r>
            <a:endParaRPr lang="en-US" sz="6000" b="1" dirty="0">
              <a:solidFill>
                <a:schemeClr val="tx1"/>
              </a:solidFill>
            </a:endParaRPr>
          </a:p>
        </p:txBody>
      </p:sp>
      <p:sp>
        <p:nvSpPr>
          <p:cNvPr id="2" name="Title 1"/>
          <p:cNvSpPr>
            <a:spLocks noGrp="1"/>
          </p:cNvSpPr>
          <p:nvPr>
            <p:ph type="ctrTitle"/>
          </p:nvPr>
        </p:nvSpPr>
        <p:spPr>
          <a:xfrm>
            <a:off x="0" y="2133600"/>
            <a:ext cx="9144000" cy="1470025"/>
          </a:xfrm>
        </p:spPr>
        <p:txBody>
          <a:bodyPr>
            <a:noAutofit/>
          </a:bodyPr>
          <a:lstStyle/>
          <a:p>
            <a:r>
              <a:rPr lang="en-US" sz="13800" b="1" dirty="0" smtClean="0">
                <a:solidFill>
                  <a:schemeClr val="tx2">
                    <a:lumMod val="60000"/>
                    <a:lumOff val="40000"/>
                  </a:schemeClr>
                </a:solidFill>
              </a:rPr>
              <a:t>Set 2</a:t>
            </a:r>
            <a:r>
              <a:rPr lang="en-US" sz="13800" b="1" dirty="0">
                <a:solidFill>
                  <a:schemeClr val="tx2">
                    <a:lumMod val="60000"/>
                    <a:lumOff val="40000"/>
                  </a:schemeClr>
                </a:solidFill>
              </a:rPr>
              <a:t/>
            </a:r>
            <a:br>
              <a:rPr lang="en-US" sz="13800" b="1" dirty="0">
                <a:solidFill>
                  <a:schemeClr val="tx2">
                    <a:lumMod val="60000"/>
                    <a:lumOff val="40000"/>
                  </a:schemeClr>
                </a:solidFill>
              </a:rPr>
            </a:br>
            <a:endParaRPr lang="en-US" sz="13800" b="1" dirty="0" smtClean="0">
              <a:solidFill>
                <a:schemeClr val="tx2">
                  <a:lumMod val="60000"/>
                  <a:lumOff val="40000"/>
                </a:schemeClr>
              </a:solidFill>
            </a:endParaRPr>
          </a:p>
        </p:txBody>
      </p:sp>
    </p:spTree>
    <p:extLst>
      <p:ext uri="{BB962C8B-B14F-4D97-AF65-F5344CB8AC3E}">
        <p14:creationId xmlns:p14="http://schemas.microsoft.com/office/powerpoint/2010/main" val="123943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7" name="Picture 3" descr="C:\Users\Steve Wyborney\Desktop\MORE 20 DAYS ESTIMATION CLIPBOARD LOW RESOLUTION PICS\Slid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86436"/>
            <a:ext cx="2971800" cy="52316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28 inches</a:t>
            </a:r>
            <a:endParaRPr lang="en-US" sz="3600" b="1" dirty="0">
              <a:solidFill>
                <a:schemeClr val="tx1"/>
              </a:solidFill>
            </a:endParaRPr>
          </a:p>
        </p:txBody>
      </p:sp>
      <p:sp>
        <p:nvSpPr>
          <p:cNvPr id="6" name="Rectangle 5"/>
          <p:cNvSpPr/>
          <p:nvPr/>
        </p:nvSpPr>
        <p:spPr>
          <a:xfrm>
            <a:off x="76200" y="86436"/>
            <a:ext cx="2971800" cy="52316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Reveal</a:t>
            </a:r>
            <a:endParaRPr lang="en-US" sz="3600" b="1" dirty="0">
              <a:solidFill>
                <a:schemeClr val="tx1"/>
              </a:solidFill>
            </a:endParaRPr>
          </a:p>
        </p:txBody>
      </p:sp>
      <p:sp>
        <p:nvSpPr>
          <p:cNvPr id="7" name="Rounded Rectangular Callout 6"/>
          <p:cNvSpPr/>
          <p:nvPr/>
        </p:nvSpPr>
        <p:spPr>
          <a:xfrm>
            <a:off x="7162800" y="0"/>
            <a:ext cx="1752600" cy="1143000"/>
          </a:xfrm>
          <a:prstGeom prst="wedgeRoundRectCallout">
            <a:avLst>
              <a:gd name="adj1" fmla="val -84215"/>
              <a:gd name="adj2" fmla="val 11517"/>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What is the length of the rope in whole inches?</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171142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descr="C:\Users\Steve Wyborney\Desktop\MORE 20 DAYS ESTIMATION CLIPBOARD LOW RESOLUTION PICS\Slid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0" y="3429000"/>
            <a:ext cx="4580020" cy="34350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teve Wyborney\Desktop\MORE 20 DAYS ESTIMATION CLIPBOARD LOW RESOLUTION PICS\Slide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80020" cy="34350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teve Wyborney\Desktop\MORE 20 DAYS ESTIMATION CLIPBOARD LOW RESOLUTION PICS\Slide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0"/>
            <a:ext cx="4571999" cy="3429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648200" y="76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22 inches</a:t>
            </a:r>
            <a:endParaRPr lang="en-US" sz="2400" b="1" dirty="0">
              <a:solidFill>
                <a:schemeClr val="tx1"/>
              </a:solidFill>
            </a:endParaRPr>
          </a:p>
        </p:txBody>
      </p:sp>
      <p:sp>
        <p:nvSpPr>
          <p:cNvPr id="32" name="Rectangle 31"/>
          <p:cNvSpPr/>
          <p:nvPr/>
        </p:nvSpPr>
        <p:spPr>
          <a:xfrm>
            <a:off x="76200" y="3505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37 inches</a:t>
            </a:r>
            <a:endParaRPr lang="en-US" sz="2400" b="1" dirty="0">
              <a:solidFill>
                <a:schemeClr val="tx1"/>
              </a:solidFill>
            </a:endParaRPr>
          </a:p>
        </p:txBody>
      </p:sp>
      <p:sp>
        <p:nvSpPr>
          <p:cNvPr id="35" name="Rectangle 34"/>
          <p:cNvSpPr/>
          <p:nvPr/>
        </p:nvSpPr>
        <p:spPr>
          <a:xfrm>
            <a:off x="4648200" y="3505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32 </a:t>
            </a:r>
            <a:r>
              <a:rPr lang="en-US" sz="2400" b="1" dirty="0">
                <a:solidFill>
                  <a:schemeClr val="tx1"/>
                </a:solidFill>
              </a:rPr>
              <a:t>inches</a:t>
            </a:r>
          </a:p>
        </p:txBody>
      </p:sp>
      <p:sp>
        <p:nvSpPr>
          <p:cNvPr id="26" name="Rectangle 25"/>
          <p:cNvSpPr/>
          <p:nvPr/>
        </p:nvSpPr>
        <p:spPr>
          <a:xfrm>
            <a:off x="4648200" y="76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sp>
        <p:nvSpPr>
          <p:cNvPr id="33" name="Rectangle 32"/>
          <p:cNvSpPr/>
          <p:nvPr/>
        </p:nvSpPr>
        <p:spPr>
          <a:xfrm>
            <a:off x="76200" y="3505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sp>
        <p:nvSpPr>
          <p:cNvPr id="37" name="Rectangle 36"/>
          <p:cNvSpPr/>
          <p:nvPr/>
        </p:nvSpPr>
        <p:spPr>
          <a:xfrm>
            <a:off x="4648200" y="3505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pic>
        <p:nvPicPr>
          <p:cNvPr id="15" name="Picture 3" descr="C:\Users\Steve Wyborney\Desktop\MORE 20 DAYS ESTIMATION CLIPBOARD LOW RESOLUTION PICS\Slide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 y="76200"/>
            <a:ext cx="1600200" cy="3810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28 inches</a:t>
            </a:r>
            <a:endParaRPr lang="en-US" sz="2400" b="1" dirty="0">
              <a:solidFill>
                <a:schemeClr val="tx1"/>
              </a:solidFill>
            </a:endParaRPr>
          </a:p>
        </p:txBody>
      </p:sp>
      <p:sp>
        <p:nvSpPr>
          <p:cNvPr id="36" name="TextBox 35"/>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7"/>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58130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fade">
                                      <p:cBhvr>
                                        <p:cTn id="22" dur="5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Effect transition="in" filter="fade">
                                      <p:cBhvr>
                                        <p:cTn id="37" dur="500"/>
                                        <p:tgtEl>
                                          <p:spTgt spid="205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35" grpId="0" animBg="1"/>
      <p:bldP spid="26" grpId="0" animBg="1"/>
      <p:bldP spid="26" grpId="1" animBg="1"/>
      <p:bldP spid="33" grpId="0" animBg="1"/>
      <p:bldP spid="33" grpId="1" animBg="1"/>
      <p:bldP spid="37" grpId="0" animBg="1"/>
      <p:bldP spid="3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 Wyborney\Desktop\20 Days Title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94346"/>
            <a:ext cx="2759075" cy="2069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14" y="3133290"/>
            <a:ext cx="5833392" cy="369332"/>
          </a:xfrm>
          <a:prstGeom prst="rect">
            <a:avLst/>
          </a:prstGeom>
          <a:noFill/>
        </p:spPr>
        <p:txBody>
          <a:bodyPr wrap="none" rtlCol="0">
            <a:spAutoFit/>
          </a:bodyPr>
          <a:lstStyle/>
          <a:p>
            <a:pPr algn="r"/>
            <a:r>
              <a:rPr lang="en-US" b="1" dirty="0" smtClean="0"/>
              <a:t>Click </a:t>
            </a:r>
            <a:r>
              <a:rPr lang="en-US" b="1" dirty="0" smtClean="0">
                <a:hlinkClick r:id="rId2"/>
              </a:rPr>
              <a:t>here</a:t>
            </a:r>
            <a:r>
              <a:rPr lang="en-US" b="1" dirty="0" smtClean="0"/>
              <a:t> or on the image to view the next set of resources</a:t>
            </a:r>
          </a:p>
        </p:txBody>
      </p:sp>
      <p:sp>
        <p:nvSpPr>
          <p:cNvPr id="6" name="Title 1"/>
          <p:cNvSpPr txBox="1">
            <a:spLocks/>
          </p:cNvSpPr>
          <p:nvPr/>
        </p:nvSpPr>
        <p:spPr>
          <a:xfrm>
            <a:off x="0" y="304800"/>
            <a:ext cx="9144000" cy="1622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rPr>
              <a:t>20 Days </a:t>
            </a:r>
          </a:p>
          <a:p>
            <a:r>
              <a:rPr lang="en-US" sz="4000" b="1" dirty="0" smtClean="0">
                <a:solidFill>
                  <a:schemeClr val="accent1">
                    <a:lumMod val="75000"/>
                  </a:schemeClr>
                </a:solidFill>
              </a:rPr>
              <a:t>of Number Sense &amp; </a:t>
            </a:r>
          </a:p>
          <a:p>
            <a:r>
              <a:rPr lang="en-US" sz="4000" b="1" dirty="0" smtClean="0">
                <a:solidFill>
                  <a:schemeClr val="accent1">
                    <a:lumMod val="75000"/>
                  </a:schemeClr>
                </a:solidFill>
              </a:rPr>
              <a:t>Rich Math Talk</a:t>
            </a:r>
          </a:p>
          <a:p>
            <a:endParaRPr lang="en-US" sz="2000" b="1" dirty="0" smtClean="0"/>
          </a:p>
          <a:p>
            <a:r>
              <a:rPr lang="en-US" sz="1800" b="1" dirty="0" smtClean="0"/>
              <a:t>by Steve </a:t>
            </a:r>
            <a:r>
              <a:rPr lang="en-US" sz="1800" b="1" dirty="0" err="1" smtClean="0"/>
              <a:t>Wyborney</a:t>
            </a:r>
            <a:endParaRPr lang="en-US" sz="1800" b="1" dirty="0"/>
          </a:p>
        </p:txBody>
      </p:sp>
      <p:pic>
        <p:nvPicPr>
          <p:cNvPr id="8"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043" y="52557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C:\Users\Steve Wyborney\Desktop\Maze Pic.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3211" y="52458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68708" y="61722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4" name="Picture 3" descr="C:\Users\Steve Wyborney\Desktop\SPLAT blog post folder\Splat Promo Images and GIFs\Splat Level 3 B.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hlinkClick r:id="rId8"/>
          </p:cNvPr>
          <p:cNvSpPr txBox="1"/>
          <p:nvPr/>
        </p:nvSpPr>
        <p:spPr>
          <a:xfrm>
            <a:off x="381003" y="6160413"/>
            <a:ext cx="1217000" cy="430887"/>
          </a:xfrm>
          <a:prstGeom prst="rect">
            <a:avLst/>
          </a:prstGeom>
          <a:noFill/>
        </p:spPr>
        <p:txBody>
          <a:bodyPr wrap="none" rtlCol="0">
            <a:spAutoFit/>
          </a:bodyPr>
          <a:lstStyle/>
          <a:p>
            <a:pPr algn="ctr"/>
            <a:r>
              <a:rPr lang="en-US" sz="1100" b="1" dirty="0" smtClean="0">
                <a:hlinkClick r:id="rId8"/>
              </a:rPr>
              <a:t>The Original </a:t>
            </a:r>
          </a:p>
          <a:p>
            <a:pPr algn="ctr"/>
            <a:r>
              <a:rPr lang="en-US" sz="1100" b="1" dirty="0" smtClean="0">
                <a:hlinkClick r:id="rId8"/>
              </a:rPr>
              <a:t>50 Splat! Lessons </a:t>
            </a:r>
            <a:endParaRPr lang="en-US" sz="1100" b="1" dirty="0"/>
          </a:p>
        </p:txBody>
      </p:sp>
      <p:pic>
        <p:nvPicPr>
          <p:cNvPr id="16" name="Picture 7" descr="C:\Users\Steve Wyborney\Desktop\Splat Promos HUGE SET\Slide6.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021"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05001" y="6195536"/>
            <a:ext cx="1008609" cy="600164"/>
          </a:xfrm>
          <a:prstGeom prst="rect">
            <a:avLst/>
          </a:prstGeom>
          <a:noFill/>
        </p:spPr>
        <p:txBody>
          <a:bodyPr wrap="none" rtlCol="0">
            <a:spAutoFit/>
          </a:bodyPr>
          <a:lstStyle/>
          <a:p>
            <a:pPr algn="ctr"/>
            <a:r>
              <a:rPr lang="en-US" sz="1100" b="1" dirty="0" smtClean="0">
                <a:hlinkClick r:id=""/>
              </a:rPr>
              <a:t>The Original </a:t>
            </a:r>
          </a:p>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18" name="TextBox 17"/>
          <p:cNvSpPr txBox="1"/>
          <p:nvPr/>
        </p:nvSpPr>
        <p:spPr>
          <a:xfrm>
            <a:off x="3097128" y="6198513"/>
            <a:ext cx="1519967" cy="600164"/>
          </a:xfrm>
          <a:prstGeom prst="rect">
            <a:avLst/>
          </a:prstGeom>
          <a:noFill/>
        </p:spPr>
        <p:txBody>
          <a:bodyPr wrap="none" rtlCol="0">
            <a:spAutoFit/>
          </a:bodyPr>
          <a:lstStyle/>
          <a:p>
            <a:pPr algn="ctr"/>
            <a:r>
              <a:rPr lang="en-US" sz="1100" b="1" dirty="0" smtClean="0">
                <a:hlinkClick r:id="rId4"/>
              </a:rPr>
              <a:t>The Original </a:t>
            </a:r>
          </a:p>
          <a:p>
            <a:pPr algn="ctr"/>
            <a:r>
              <a:rPr lang="en-US" sz="1100" b="1" dirty="0" smtClean="0">
                <a:hlinkClick r:id="rId4"/>
              </a:rPr>
              <a:t>80 Cube Conversations</a:t>
            </a:r>
          </a:p>
          <a:p>
            <a:pPr algn="ctr"/>
            <a:r>
              <a:rPr lang="en-US" sz="1100" b="1" dirty="0" smtClean="0">
                <a:hlinkClick r:id="rId4"/>
              </a:rPr>
              <a:t>Lessons</a:t>
            </a:r>
            <a:endParaRPr lang="en-US" sz="1100" b="1" dirty="0" smtClean="0"/>
          </a:p>
        </p:txBody>
      </p:sp>
      <p:sp>
        <p:nvSpPr>
          <p:cNvPr id="19" name="TextBox 18"/>
          <p:cNvSpPr txBox="1"/>
          <p:nvPr/>
        </p:nvSpPr>
        <p:spPr>
          <a:xfrm>
            <a:off x="381000" y="4800600"/>
            <a:ext cx="4442819" cy="307777"/>
          </a:xfrm>
          <a:prstGeom prst="rect">
            <a:avLst/>
          </a:prstGeom>
          <a:noFill/>
        </p:spPr>
        <p:txBody>
          <a:bodyPr wrap="none" rtlCol="0">
            <a:spAutoFit/>
          </a:bodyPr>
          <a:lstStyle/>
          <a:p>
            <a:r>
              <a:rPr lang="en-US" sz="1400" b="1" u="sng" dirty="0" smtClean="0"/>
              <a:t>Other Downloadable Resources From Previous Blog Posts</a:t>
            </a:r>
            <a:endParaRPr lang="en-US" sz="1400" b="1" u="sng" dirty="0"/>
          </a:p>
        </p:txBody>
      </p:sp>
      <p:pic>
        <p:nvPicPr>
          <p:cNvPr id="1029" name="Picture 5" descr="C:\Users\Steve Wyborney\AppData\Local\Microsoft\Windows\INetCache\IE\Z1AX1L9L\right-arrow[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662857" y="845717"/>
            <a:ext cx="1842917" cy="12286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62818" y="6160414"/>
            <a:ext cx="1016625" cy="430887"/>
          </a:xfrm>
          <a:prstGeom prst="rect">
            <a:avLst/>
          </a:prstGeom>
          <a:noFill/>
        </p:spPr>
        <p:txBody>
          <a:bodyPr wrap="none" rtlCol="0">
            <a:spAutoFit/>
          </a:bodyPr>
          <a:lstStyle/>
          <a:p>
            <a:pPr algn="ctr"/>
            <a:r>
              <a:rPr lang="en-US" sz="1100" b="1" dirty="0" smtClean="0">
                <a:hlinkClick r:id="rId13"/>
              </a:rPr>
              <a:t>The Original</a:t>
            </a:r>
          </a:p>
          <a:p>
            <a:pPr algn="ctr"/>
            <a:r>
              <a:rPr lang="en-US" sz="1100" b="1" dirty="0" err="1" smtClean="0">
                <a:hlinkClick r:id="rId13"/>
              </a:rPr>
              <a:t>Esti</a:t>
            </a:r>
            <a:r>
              <a:rPr lang="en-US" sz="1100" b="1" dirty="0" smtClean="0">
                <a:hlinkClick r:id="rId13"/>
              </a:rPr>
              <a:t>-Mysteries</a:t>
            </a:r>
            <a:endParaRPr lang="en-US" sz="1100" b="1" dirty="0" smtClean="0"/>
          </a:p>
        </p:txBody>
      </p:sp>
      <p:pic>
        <p:nvPicPr>
          <p:cNvPr id="21" name="Picture 2">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4035" y="5234085"/>
            <a:ext cx="1235104" cy="92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5260419"/>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90561" y="6274721"/>
            <a:ext cx="1402706" cy="600164"/>
          </a:xfrm>
          <a:prstGeom prst="rect">
            <a:avLst/>
          </a:prstGeom>
          <a:noFill/>
        </p:spPr>
        <p:txBody>
          <a:bodyPr wrap="square" rtlCol="0">
            <a:spAutoFit/>
          </a:bodyPr>
          <a:lstStyle/>
          <a:p>
            <a:pPr algn="ctr"/>
            <a:r>
              <a:rPr lang="en-US" sz="1100" b="1" dirty="0" smtClean="0">
                <a:hlinkClick r:id="rId15"/>
              </a:rPr>
              <a:t>The Original 40 Estimation Clipboard Sets</a:t>
            </a:r>
            <a:endParaRPr lang="en-US" sz="1100" b="1" dirty="0" smtClean="0"/>
          </a:p>
        </p:txBody>
      </p:sp>
      <p:sp>
        <p:nvSpPr>
          <p:cNvPr id="33" name="TextBox 32"/>
          <p:cNvSpPr txBox="1"/>
          <p:nvPr/>
        </p:nvSpPr>
        <p:spPr>
          <a:xfrm>
            <a:off x="1114715" y="3542160"/>
            <a:ext cx="4871077" cy="369332"/>
          </a:xfrm>
          <a:prstGeom prst="rect">
            <a:avLst/>
          </a:prstGeom>
          <a:noFill/>
        </p:spPr>
        <p:txBody>
          <a:bodyPr wrap="none" rtlCol="0">
            <a:spAutoFit/>
          </a:bodyPr>
          <a:lstStyle/>
          <a:p>
            <a:pPr algn="r"/>
            <a:r>
              <a:rPr lang="en-US" b="1" dirty="0" smtClean="0"/>
              <a:t>from </a:t>
            </a:r>
            <a:r>
              <a:rPr lang="en-US" b="1" dirty="0" smtClean="0">
                <a:hlinkClick r:id="rId2"/>
              </a:rPr>
              <a:t>20 Days of Number Sense &amp; Rich Math Talk</a:t>
            </a:r>
            <a:r>
              <a:rPr lang="en-US" b="1" dirty="0" smtClean="0"/>
              <a:t>.</a:t>
            </a:r>
            <a:endParaRPr lang="en-US" b="1" dirty="0"/>
          </a:p>
        </p:txBody>
      </p:sp>
    </p:spTree>
    <p:extLst>
      <p:ext uri="{BB962C8B-B14F-4D97-AF65-F5344CB8AC3E}">
        <p14:creationId xmlns:p14="http://schemas.microsoft.com/office/powerpoint/2010/main" val="12640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7" grpId="0"/>
      <p:bldP spid="18" grpId="0"/>
      <p:bldP spid="19" grpId="0"/>
      <p:bldP spid="20" grpId="0"/>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6" name="TextBox 1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smtClean="0">
                <a:solidFill>
                  <a:schemeClr val="bg1"/>
                </a:solidFill>
              </a:rPr>
              <a:t>Wyborney</a:t>
            </a:r>
            <a:endParaRPr lang="en-US" sz="1200" b="1" dirty="0">
              <a:solidFill>
                <a:schemeClr val="bg1"/>
              </a:solidFill>
            </a:endParaRPr>
          </a:p>
        </p:txBody>
      </p:sp>
      <p:sp>
        <p:nvSpPr>
          <p:cNvPr id="22" name="Title 1"/>
          <p:cNvSpPr txBox="1">
            <a:spLocks/>
          </p:cNvSpPr>
          <p:nvPr/>
        </p:nvSpPr>
        <p:spPr>
          <a:xfrm>
            <a:off x="0" y="3810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FF00"/>
                </a:solidFill>
              </a:rPr>
              <a:t>20 Days of Number Sense &amp; </a:t>
            </a:r>
          </a:p>
          <a:p>
            <a:r>
              <a:rPr lang="en-US" sz="6000" b="1" dirty="0" smtClean="0">
                <a:solidFill>
                  <a:srgbClr val="FFFF00"/>
                </a:solidFill>
              </a:rPr>
              <a:t>Rich Math Talk</a:t>
            </a:r>
            <a:endParaRPr lang="en-US" sz="6000" b="1" dirty="0">
              <a:solidFill>
                <a:srgbClr val="FFFF00"/>
              </a:solidFill>
            </a:endParaRPr>
          </a:p>
        </p:txBody>
      </p:sp>
      <p:sp>
        <p:nvSpPr>
          <p:cNvPr id="24" name="Title 1"/>
          <p:cNvSpPr txBox="1">
            <a:spLocks/>
          </p:cNvSpPr>
          <p:nvPr/>
        </p:nvSpPr>
        <p:spPr>
          <a:xfrm>
            <a:off x="0" y="25146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C00000"/>
                </a:solidFill>
              </a:rPr>
              <a:t>Day #1 (of 20)</a:t>
            </a:r>
            <a:endParaRPr lang="en-US" sz="5400" b="1" dirty="0">
              <a:solidFill>
                <a:srgbClr val="C00000"/>
              </a:solidFill>
            </a:endParaRPr>
          </a:p>
        </p:txBody>
      </p:sp>
      <p:sp>
        <p:nvSpPr>
          <p:cNvPr id="33" name="Title 1"/>
          <p:cNvSpPr txBox="1">
            <a:spLocks/>
          </p:cNvSpPr>
          <p:nvPr/>
        </p:nvSpPr>
        <p:spPr>
          <a:xfrm>
            <a:off x="0" y="4271962"/>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rPr>
              <a:t>Exclusive Estimation Clipboards</a:t>
            </a:r>
          </a:p>
          <a:p>
            <a:r>
              <a:rPr lang="en-US" sz="2800" b="1" dirty="0" smtClean="0">
                <a:solidFill>
                  <a:schemeClr val="bg1"/>
                </a:solidFill>
              </a:rPr>
              <a:t>(These Estimation Clipboards do not appear anywhere else.)</a:t>
            </a:r>
            <a:endParaRPr lang="en-US" sz="2800" b="1" dirty="0">
              <a:solidFill>
                <a:schemeClr val="bg1"/>
              </a:solidFill>
            </a:endParaRPr>
          </a:p>
        </p:txBody>
      </p:sp>
    </p:spTree>
    <p:extLst>
      <p:ext uri="{BB962C8B-B14F-4D97-AF65-F5344CB8AC3E}">
        <p14:creationId xmlns:p14="http://schemas.microsoft.com/office/powerpoint/2010/main" val="3837075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0" y="3710754"/>
            <a:ext cx="6400800" cy="1371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All Grade Levels</a:t>
            </a:r>
            <a:endParaRPr lang="en-US" sz="6000" b="1" dirty="0">
              <a:solidFill>
                <a:schemeClr val="tx1"/>
              </a:solidFill>
            </a:endParaRPr>
          </a:p>
        </p:txBody>
      </p:sp>
      <p:sp>
        <p:nvSpPr>
          <p:cNvPr id="2" name="Title 1"/>
          <p:cNvSpPr>
            <a:spLocks noGrp="1"/>
          </p:cNvSpPr>
          <p:nvPr>
            <p:ph type="ctrTitle"/>
          </p:nvPr>
        </p:nvSpPr>
        <p:spPr>
          <a:xfrm>
            <a:off x="0" y="2133600"/>
            <a:ext cx="9144000" cy="1470025"/>
          </a:xfrm>
        </p:spPr>
        <p:txBody>
          <a:bodyPr>
            <a:noAutofit/>
          </a:bodyPr>
          <a:lstStyle/>
          <a:p>
            <a:r>
              <a:rPr lang="en-US" sz="13800" b="1" dirty="0" smtClean="0">
                <a:solidFill>
                  <a:schemeClr val="tx2">
                    <a:lumMod val="60000"/>
                    <a:lumOff val="40000"/>
                  </a:schemeClr>
                </a:solidFill>
              </a:rPr>
              <a:t>Set 3</a:t>
            </a:r>
            <a:r>
              <a:rPr lang="en-US" sz="13800" b="1" dirty="0">
                <a:solidFill>
                  <a:schemeClr val="tx2">
                    <a:lumMod val="60000"/>
                    <a:lumOff val="40000"/>
                  </a:schemeClr>
                </a:solidFill>
              </a:rPr>
              <a:t/>
            </a:r>
            <a:br>
              <a:rPr lang="en-US" sz="13800" b="1" dirty="0">
                <a:solidFill>
                  <a:schemeClr val="tx2">
                    <a:lumMod val="60000"/>
                    <a:lumOff val="40000"/>
                  </a:schemeClr>
                </a:solidFill>
              </a:rPr>
            </a:br>
            <a:endParaRPr lang="en-US" sz="13800" b="1" dirty="0" smtClean="0">
              <a:solidFill>
                <a:schemeClr val="tx2">
                  <a:lumMod val="60000"/>
                  <a:lumOff val="40000"/>
                </a:schemeClr>
              </a:solidFill>
            </a:endParaRPr>
          </a:p>
        </p:txBody>
      </p:sp>
    </p:spTree>
    <p:extLst>
      <p:ext uri="{BB962C8B-B14F-4D97-AF65-F5344CB8AC3E}">
        <p14:creationId xmlns:p14="http://schemas.microsoft.com/office/powerpoint/2010/main" val="3941674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2" descr="C:\Users\Steve Wyborney\Desktop\LOW RESOLUTION Estimation Clipboard Pics for 20 Days\Slide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6248400"/>
            <a:ext cx="2971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89 pebbles</a:t>
            </a:r>
            <a:endParaRPr lang="en-US" sz="3600" b="1" dirty="0">
              <a:solidFill>
                <a:schemeClr val="tx1"/>
              </a:solidFill>
            </a:endParaRPr>
          </a:p>
        </p:txBody>
      </p:sp>
      <p:sp>
        <p:nvSpPr>
          <p:cNvPr id="6" name="Rectangle 5"/>
          <p:cNvSpPr/>
          <p:nvPr/>
        </p:nvSpPr>
        <p:spPr>
          <a:xfrm>
            <a:off x="76200" y="6248400"/>
            <a:ext cx="2971800" cy="523164"/>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The Reveal</a:t>
            </a:r>
            <a:endParaRPr lang="en-US" sz="3600" b="1" dirty="0">
              <a:solidFill>
                <a:schemeClr val="tx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pebbles are in the vase?</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8050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descr="C:\Users\Steve Wyborney\Desktop\LOW RESOLUTION Estimation Clipboard Pics for 20 Days\Slide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Users\Steve Wyborney\Desktop\LOW RESOLUTION Estimation Clipboard Pics for 20 Days\Slide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C:\Users\Steve Wyborney\Desktop\LOW RESOLUTION Estimation Clipboard Pics for 20 Days\Slide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4648200" y="6400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76 pebbles</a:t>
            </a:r>
          </a:p>
        </p:txBody>
      </p:sp>
      <p:sp>
        <p:nvSpPr>
          <p:cNvPr id="27" name="Rectangle 26"/>
          <p:cNvSpPr/>
          <p:nvPr/>
        </p:nvSpPr>
        <p:spPr>
          <a:xfrm>
            <a:off x="76200" y="6400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54 pebbles</a:t>
            </a:r>
          </a:p>
        </p:txBody>
      </p:sp>
      <p:sp>
        <p:nvSpPr>
          <p:cNvPr id="24" name="Rectangle 23"/>
          <p:cNvSpPr/>
          <p:nvPr/>
        </p:nvSpPr>
        <p:spPr>
          <a:xfrm>
            <a:off x="4648200" y="2971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61 pebbles</a:t>
            </a:r>
          </a:p>
        </p:txBody>
      </p:sp>
      <p:sp>
        <p:nvSpPr>
          <p:cNvPr id="25" name="Rectangle 24"/>
          <p:cNvSpPr/>
          <p:nvPr/>
        </p:nvSpPr>
        <p:spPr>
          <a:xfrm>
            <a:off x="4648200" y="2971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sp>
        <p:nvSpPr>
          <p:cNvPr id="28" name="Rectangle 27"/>
          <p:cNvSpPr/>
          <p:nvPr/>
        </p:nvSpPr>
        <p:spPr>
          <a:xfrm>
            <a:off x="76200" y="6400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sp>
        <p:nvSpPr>
          <p:cNvPr id="31" name="Rectangle 30"/>
          <p:cNvSpPr/>
          <p:nvPr/>
        </p:nvSpPr>
        <p:spPr>
          <a:xfrm>
            <a:off x="4648200" y="6400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The Reveal</a:t>
            </a:r>
            <a:endParaRPr lang="en-US" sz="2400" b="1" dirty="0">
              <a:solidFill>
                <a:schemeClr val="tx1"/>
              </a:solidFill>
            </a:endParaRPr>
          </a:p>
        </p:txBody>
      </p:sp>
      <p:pic>
        <p:nvPicPr>
          <p:cNvPr id="1026" name="Picture 2" descr="C:\Users\Steve Wyborney\Desktop\LOW RESOLUTION Estimation Clipboard Pics for 20 Days\Slide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 y="2971800"/>
            <a:ext cx="182880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89 pebbles</a:t>
            </a:r>
            <a:endParaRPr lang="en-US" sz="2400" b="1" dirty="0">
              <a:solidFill>
                <a:schemeClr val="tx1"/>
              </a:solidFill>
            </a:endParaRPr>
          </a:p>
        </p:txBody>
      </p:sp>
      <p:sp>
        <p:nvSpPr>
          <p:cNvPr id="15" name="TextBox 14"/>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7"/>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321008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7" grpId="0" animBg="1"/>
      <p:bldP spid="24" grpId="0" animBg="1"/>
      <p:bldP spid="25" grpId="0" animBg="1"/>
      <p:bldP spid="25" grpId="1" animBg="1"/>
      <p:bldP spid="28" grpId="0" animBg="1"/>
      <p:bldP spid="28" grpId="1" animBg="1"/>
      <p:bldP spid="31" grpId="0" animBg="1"/>
      <p:bldP spid="3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 Wyborney\Desktop\20 Days Title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94346"/>
            <a:ext cx="2759075" cy="2069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14" y="3133290"/>
            <a:ext cx="5833392" cy="369332"/>
          </a:xfrm>
          <a:prstGeom prst="rect">
            <a:avLst/>
          </a:prstGeom>
          <a:noFill/>
        </p:spPr>
        <p:txBody>
          <a:bodyPr wrap="none" rtlCol="0">
            <a:spAutoFit/>
          </a:bodyPr>
          <a:lstStyle/>
          <a:p>
            <a:pPr algn="r"/>
            <a:r>
              <a:rPr lang="en-US" b="1" dirty="0" smtClean="0"/>
              <a:t>Click </a:t>
            </a:r>
            <a:r>
              <a:rPr lang="en-US" b="1" dirty="0" smtClean="0">
                <a:hlinkClick r:id="rId2"/>
              </a:rPr>
              <a:t>here</a:t>
            </a:r>
            <a:r>
              <a:rPr lang="en-US" b="1" dirty="0" smtClean="0"/>
              <a:t> or on the image to view the next set of resources</a:t>
            </a:r>
          </a:p>
        </p:txBody>
      </p:sp>
      <p:sp>
        <p:nvSpPr>
          <p:cNvPr id="6" name="Title 1"/>
          <p:cNvSpPr txBox="1">
            <a:spLocks/>
          </p:cNvSpPr>
          <p:nvPr/>
        </p:nvSpPr>
        <p:spPr>
          <a:xfrm>
            <a:off x="0" y="304800"/>
            <a:ext cx="9144000" cy="1622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rPr>
              <a:t>20 Days </a:t>
            </a:r>
          </a:p>
          <a:p>
            <a:r>
              <a:rPr lang="en-US" sz="4000" b="1" dirty="0" smtClean="0">
                <a:solidFill>
                  <a:schemeClr val="accent1">
                    <a:lumMod val="75000"/>
                  </a:schemeClr>
                </a:solidFill>
              </a:rPr>
              <a:t>of Number Sense &amp; </a:t>
            </a:r>
          </a:p>
          <a:p>
            <a:r>
              <a:rPr lang="en-US" sz="4000" b="1" dirty="0" smtClean="0">
                <a:solidFill>
                  <a:schemeClr val="accent1">
                    <a:lumMod val="75000"/>
                  </a:schemeClr>
                </a:solidFill>
              </a:rPr>
              <a:t>Rich Math Talk</a:t>
            </a:r>
          </a:p>
          <a:p>
            <a:endParaRPr lang="en-US" sz="2000" b="1" dirty="0" smtClean="0"/>
          </a:p>
          <a:p>
            <a:r>
              <a:rPr lang="en-US" sz="1800" b="1" dirty="0" smtClean="0"/>
              <a:t>by Steve </a:t>
            </a:r>
            <a:r>
              <a:rPr lang="en-US" sz="1800" b="1" dirty="0" err="1" smtClean="0"/>
              <a:t>Wyborney</a:t>
            </a:r>
            <a:endParaRPr lang="en-US" sz="1800" b="1" dirty="0"/>
          </a:p>
        </p:txBody>
      </p:sp>
      <p:pic>
        <p:nvPicPr>
          <p:cNvPr id="8"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043" y="52557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C:\Users\Steve Wyborney\Desktop\Maze Pic.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3211" y="52458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68708" y="61722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4" name="Picture 3" descr="C:\Users\Steve Wyborney\Desktop\SPLAT blog post folder\Splat Promo Images and GIFs\Splat Level 3 B.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hlinkClick r:id="rId8"/>
          </p:cNvPr>
          <p:cNvSpPr txBox="1"/>
          <p:nvPr/>
        </p:nvSpPr>
        <p:spPr>
          <a:xfrm>
            <a:off x="381003" y="6160413"/>
            <a:ext cx="1217000" cy="430887"/>
          </a:xfrm>
          <a:prstGeom prst="rect">
            <a:avLst/>
          </a:prstGeom>
          <a:noFill/>
        </p:spPr>
        <p:txBody>
          <a:bodyPr wrap="none" rtlCol="0">
            <a:spAutoFit/>
          </a:bodyPr>
          <a:lstStyle/>
          <a:p>
            <a:pPr algn="ctr"/>
            <a:r>
              <a:rPr lang="en-US" sz="1100" b="1" dirty="0" smtClean="0">
                <a:hlinkClick r:id="rId8"/>
              </a:rPr>
              <a:t>The Original </a:t>
            </a:r>
          </a:p>
          <a:p>
            <a:pPr algn="ctr"/>
            <a:r>
              <a:rPr lang="en-US" sz="1100" b="1" dirty="0" smtClean="0">
                <a:hlinkClick r:id="rId8"/>
              </a:rPr>
              <a:t>50 Splat! Lessons </a:t>
            </a:r>
            <a:endParaRPr lang="en-US" sz="1100" b="1" dirty="0"/>
          </a:p>
        </p:txBody>
      </p:sp>
      <p:pic>
        <p:nvPicPr>
          <p:cNvPr id="16" name="Picture 7" descr="C:\Users\Steve Wyborney\Desktop\Splat Promos HUGE SET\Slide6.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021"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05001" y="6195536"/>
            <a:ext cx="1008609" cy="600164"/>
          </a:xfrm>
          <a:prstGeom prst="rect">
            <a:avLst/>
          </a:prstGeom>
          <a:noFill/>
        </p:spPr>
        <p:txBody>
          <a:bodyPr wrap="none" rtlCol="0">
            <a:spAutoFit/>
          </a:bodyPr>
          <a:lstStyle/>
          <a:p>
            <a:pPr algn="ctr"/>
            <a:r>
              <a:rPr lang="en-US" sz="1100" b="1" dirty="0" smtClean="0">
                <a:hlinkClick r:id=""/>
              </a:rPr>
              <a:t>The Original </a:t>
            </a:r>
          </a:p>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18" name="TextBox 17"/>
          <p:cNvSpPr txBox="1"/>
          <p:nvPr/>
        </p:nvSpPr>
        <p:spPr>
          <a:xfrm>
            <a:off x="3097128" y="6198513"/>
            <a:ext cx="1519967" cy="600164"/>
          </a:xfrm>
          <a:prstGeom prst="rect">
            <a:avLst/>
          </a:prstGeom>
          <a:noFill/>
        </p:spPr>
        <p:txBody>
          <a:bodyPr wrap="none" rtlCol="0">
            <a:spAutoFit/>
          </a:bodyPr>
          <a:lstStyle/>
          <a:p>
            <a:pPr algn="ctr"/>
            <a:r>
              <a:rPr lang="en-US" sz="1100" b="1" dirty="0" smtClean="0">
                <a:hlinkClick r:id="rId4"/>
              </a:rPr>
              <a:t>The Original </a:t>
            </a:r>
          </a:p>
          <a:p>
            <a:pPr algn="ctr"/>
            <a:r>
              <a:rPr lang="en-US" sz="1100" b="1" dirty="0" smtClean="0">
                <a:hlinkClick r:id="rId4"/>
              </a:rPr>
              <a:t>80 Cube Conversations</a:t>
            </a:r>
          </a:p>
          <a:p>
            <a:pPr algn="ctr"/>
            <a:r>
              <a:rPr lang="en-US" sz="1100" b="1" dirty="0" smtClean="0">
                <a:hlinkClick r:id="rId4"/>
              </a:rPr>
              <a:t>Lessons</a:t>
            </a:r>
            <a:endParaRPr lang="en-US" sz="1100" b="1" dirty="0" smtClean="0"/>
          </a:p>
        </p:txBody>
      </p:sp>
      <p:sp>
        <p:nvSpPr>
          <p:cNvPr id="19" name="TextBox 18"/>
          <p:cNvSpPr txBox="1"/>
          <p:nvPr/>
        </p:nvSpPr>
        <p:spPr>
          <a:xfrm>
            <a:off x="381000" y="4800600"/>
            <a:ext cx="4442819" cy="307777"/>
          </a:xfrm>
          <a:prstGeom prst="rect">
            <a:avLst/>
          </a:prstGeom>
          <a:noFill/>
        </p:spPr>
        <p:txBody>
          <a:bodyPr wrap="none" rtlCol="0">
            <a:spAutoFit/>
          </a:bodyPr>
          <a:lstStyle/>
          <a:p>
            <a:r>
              <a:rPr lang="en-US" sz="1400" b="1" u="sng" dirty="0" smtClean="0"/>
              <a:t>Other Downloadable Resources From Previous Blog Posts</a:t>
            </a:r>
            <a:endParaRPr lang="en-US" sz="1400" b="1" u="sng" dirty="0"/>
          </a:p>
        </p:txBody>
      </p:sp>
      <p:pic>
        <p:nvPicPr>
          <p:cNvPr id="1029" name="Picture 5" descr="C:\Users\Steve Wyborney\AppData\Local\Microsoft\Windows\INetCache\IE\Z1AX1L9L\right-arrow[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662857" y="845717"/>
            <a:ext cx="1842917" cy="12286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62818" y="6160414"/>
            <a:ext cx="1016625" cy="430887"/>
          </a:xfrm>
          <a:prstGeom prst="rect">
            <a:avLst/>
          </a:prstGeom>
          <a:noFill/>
        </p:spPr>
        <p:txBody>
          <a:bodyPr wrap="none" rtlCol="0">
            <a:spAutoFit/>
          </a:bodyPr>
          <a:lstStyle/>
          <a:p>
            <a:pPr algn="ctr"/>
            <a:r>
              <a:rPr lang="en-US" sz="1100" b="1" dirty="0" smtClean="0">
                <a:hlinkClick r:id="rId13"/>
              </a:rPr>
              <a:t>The Original</a:t>
            </a:r>
          </a:p>
          <a:p>
            <a:pPr algn="ctr"/>
            <a:r>
              <a:rPr lang="en-US" sz="1100" b="1" dirty="0" err="1" smtClean="0">
                <a:hlinkClick r:id="rId13"/>
              </a:rPr>
              <a:t>Esti</a:t>
            </a:r>
            <a:r>
              <a:rPr lang="en-US" sz="1100" b="1" dirty="0" smtClean="0">
                <a:hlinkClick r:id="rId13"/>
              </a:rPr>
              <a:t>-Mysteries</a:t>
            </a:r>
            <a:endParaRPr lang="en-US" sz="1100" b="1" dirty="0" smtClean="0"/>
          </a:p>
        </p:txBody>
      </p:sp>
      <p:pic>
        <p:nvPicPr>
          <p:cNvPr id="21" name="Picture 2">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4035" y="5234085"/>
            <a:ext cx="1235104" cy="92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5260419"/>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90561" y="6274721"/>
            <a:ext cx="1402706" cy="600164"/>
          </a:xfrm>
          <a:prstGeom prst="rect">
            <a:avLst/>
          </a:prstGeom>
          <a:noFill/>
        </p:spPr>
        <p:txBody>
          <a:bodyPr wrap="square" rtlCol="0">
            <a:spAutoFit/>
          </a:bodyPr>
          <a:lstStyle/>
          <a:p>
            <a:pPr algn="ctr"/>
            <a:r>
              <a:rPr lang="en-US" sz="1100" b="1" dirty="0" smtClean="0">
                <a:hlinkClick r:id="rId15"/>
              </a:rPr>
              <a:t>The Original 40 Estimation Clipboard Sets</a:t>
            </a:r>
            <a:endParaRPr lang="en-US" sz="1100" b="1" dirty="0" smtClean="0"/>
          </a:p>
        </p:txBody>
      </p:sp>
      <p:sp>
        <p:nvSpPr>
          <p:cNvPr id="33" name="TextBox 32"/>
          <p:cNvSpPr txBox="1"/>
          <p:nvPr/>
        </p:nvSpPr>
        <p:spPr>
          <a:xfrm>
            <a:off x="1114715" y="3542160"/>
            <a:ext cx="4871077" cy="369332"/>
          </a:xfrm>
          <a:prstGeom prst="rect">
            <a:avLst/>
          </a:prstGeom>
          <a:noFill/>
        </p:spPr>
        <p:txBody>
          <a:bodyPr wrap="none" rtlCol="0">
            <a:spAutoFit/>
          </a:bodyPr>
          <a:lstStyle/>
          <a:p>
            <a:pPr algn="r"/>
            <a:r>
              <a:rPr lang="en-US" b="1" dirty="0" smtClean="0"/>
              <a:t>from </a:t>
            </a:r>
            <a:r>
              <a:rPr lang="en-US" b="1" dirty="0" smtClean="0">
                <a:hlinkClick r:id="rId2"/>
              </a:rPr>
              <a:t>20 Days of Number Sense &amp; Rich Math Talk</a:t>
            </a:r>
            <a:r>
              <a:rPr lang="en-US" b="1" dirty="0" smtClean="0"/>
              <a:t>.</a:t>
            </a:r>
            <a:endParaRPr lang="en-US" b="1" dirty="0"/>
          </a:p>
        </p:txBody>
      </p:sp>
    </p:spTree>
    <p:extLst>
      <p:ext uri="{BB962C8B-B14F-4D97-AF65-F5344CB8AC3E}">
        <p14:creationId xmlns:p14="http://schemas.microsoft.com/office/powerpoint/2010/main" val="12640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7" grpId="0"/>
      <p:bldP spid="18" grpId="0"/>
      <p:bldP spid="19" grpId="0"/>
      <p:bldP spid="20" grpId="0"/>
      <p:bldP spid="29"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9144000" cy="1470025"/>
          </a:xfrm>
        </p:spPr>
        <p:txBody>
          <a:bodyPr>
            <a:noAutofit/>
          </a:bodyPr>
          <a:lstStyle/>
          <a:p>
            <a:r>
              <a:rPr lang="en-US" sz="13800" b="1" dirty="0" smtClean="0">
                <a:solidFill>
                  <a:schemeClr val="tx2">
                    <a:lumMod val="60000"/>
                    <a:lumOff val="40000"/>
                  </a:schemeClr>
                </a:solidFill>
              </a:rPr>
              <a:t>Day 1</a:t>
            </a:r>
            <a:br>
              <a:rPr lang="en-US" sz="13800" b="1" dirty="0" smtClean="0">
                <a:solidFill>
                  <a:schemeClr val="tx2">
                    <a:lumMod val="60000"/>
                    <a:lumOff val="40000"/>
                  </a:schemeClr>
                </a:solidFill>
              </a:rPr>
            </a:br>
            <a:r>
              <a:rPr lang="en-US" sz="6000" b="1" dirty="0" smtClean="0">
                <a:solidFill>
                  <a:schemeClr val="tx2">
                    <a:lumMod val="60000"/>
                    <a:lumOff val="40000"/>
                  </a:schemeClr>
                </a:solidFill>
              </a:rPr>
              <a:t/>
            </a:r>
            <a:br>
              <a:rPr lang="en-US" sz="6000" b="1" dirty="0" smtClean="0">
                <a:solidFill>
                  <a:schemeClr val="tx2">
                    <a:lumMod val="60000"/>
                    <a:lumOff val="40000"/>
                  </a:schemeClr>
                </a:solidFill>
              </a:rPr>
            </a:br>
            <a:r>
              <a:rPr lang="en-US" sz="6000" b="1" dirty="0">
                <a:solidFill>
                  <a:schemeClr val="tx2">
                    <a:lumMod val="60000"/>
                    <a:lumOff val="40000"/>
                  </a:schemeClr>
                </a:solidFill>
              </a:rPr>
              <a:t>T</a:t>
            </a:r>
            <a:r>
              <a:rPr lang="en-US" sz="6000" b="1" dirty="0" smtClean="0">
                <a:solidFill>
                  <a:schemeClr val="tx2">
                    <a:lumMod val="60000"/>
                    <a:lumOff val="40000"/>
                  </a:schemeClr>
                </a:solidFill>
              </a:rPr>
              <a:t>he Estimation Clipboard</a:t>
            </a:r>
            <a:endParaRPr lang="en-US" sz="6000" b="1" dirty="0">
              <a:solidFill>
                <a:schemeClr val="tx2">
                  <a:lumMod val="60000"/>
                  <a:lumOff val="40000"/>
                </a:schemeClr>
              </a:solidFill>
            </a:endParaRPr>
          </a:p>
        </p:txBody>
      </p:sp>
    </p:spTree>
    <p:extLst>
      <p:ext uri="{BB962C8B-B14F-4D97-AF65-F5344CB8AC3E}">
        <p14:creationId xmlns:p14="http://schemas.microsoft.com/office/powerpoint/2010/main" val="4013736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Tips for Using The Estimation Clipboard</a:t>
            </a:r>
            <a:r>
              <a:rPr lang="en-US" sz="1200" b="1" dirty="0" smtClean="0"/>
              <a:t/>
            </a:r>
            <a:br>
              <a:rPr lang="en-US" sz="1200" b="1" dirty="0" smtClean="0"/>
            </a:br>
            <a:endParaRPr lang="en-US" sz="1200" b="1" dirty="0" smtClean="0"/>
          </a:p>
          <a:p>
            <a:pPr marL="742950" indent="-742950" algn="l">
              <a:buAutoNum type="arabicPeriod"/>
            </a:pPr>
            <a:r>
              <a:rPr lang="en-US" sz="1200" dirty="0" smtClean="0"/>
              <a:t>When the </a:t>
            </a:r>
            <a:r>
              <a:rPr lang="en-US" sz="1200" u="sng" dirty="0" smtClean="0"/>
              <a:t>first image</a:t>
            </a:r>
            <a:r>
              <a:rPr lang="en-US" sz="1200" dirty="0" smtClean="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smtClean="0"/>
          </a:p>
          <a:p>
            <a:pPr marL="742950" indent="-742950" algn="l">
              <a:buAutoNum type="arabicPeriod"/>
            </a:pPr>
            <a:r>
              <a:rPr lang="en-US" sz="1200" dirty="0" smtClean="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second image</a:t>
            </a:r>
            <a:r>
              <a:rPr lang="en-US" sz="1200" dirty="0" smtClean="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third image</a:t>
            </a:r>
            <a:r>
              <a:rPr lang="en-US" sz="1200" dirty="0" smtClean="0"/>
              <a:t> appears, change your approach.  Remember, you haven’t heard from several students at this point, but everyone’s context is growing.  When you show the third image, instead of asking for answers aloud </a:t>
            </a:r>
            <a:r>
              <a:rPr lang="en-US" sz="1200" u="sng" dirty="0" smtClean="0"/>
              <a:t>have all of the students write down their estimate</a:t>
            </a:r>
            <a:r>
              <a:rPr lang="en-US" sz="1200" dirty="0" smtClean="0"/>
              <a:t>.  Then have them discuss these two questions with a partner:  “What was your estimate?  Why did you choose it?”  Listen carefully to the reasoning.</a:t>
            </a:r>
          </a:p>
          <a:p>
            <a:pPr marL="742950" indent="-742950" algn="l">
              <a:buAutoNum type="arabicPeriod"/>
            </a:pPr>
            <a:endParaRPr lang="en-US" sz="1200" dirty="0" smtClean="0"/>
          </a:p>
          <a:p>
            <a:pPr marL="742950" indent="-742950" algn="l">
              <a:buAutoNum type="arabicPeriod"/>
            </a:pPr>
            <a:r>
              <a:rPr lang="en-US" sz="1200" dirty="0" smtClean="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fourth image</a:t>
            </a:r>
            <a:r>
              <a:rPr lang="en-US" sz="1200" dirty="0" smtClean="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smtClean="0"/>
          </a:p>
          <a:p>
            <a:pPr marL="742950" indent="-742950" algn="l">
              <a:buAutoNum type="arabicPeriod"/>
            </a:pPr>
            <a:r>
              <a:rPr lang="en-US" sz="1200" dirty="0" smtClean="0"/>
              <a:t>When you reveal the final answer, listen to your class.  Simply listen.  Just take a moment to notice.</a:t>
            </a:r>
          </a:p>
          <a:p>
            <a:pPr marL="742950" indent="-742950" algn="l">
              <a:buAutoNum type="arabicPeriod"/>
            </a:pPr>
            <a:endParaRPr lang="en-US" sz="1200" dirty="0" smtClean="0"/>
          </a:p>
          <a:p>
            <a:pPr marL="742950" indent="-742950" algn="l">
              <a:buAutoNum type="arabicPeriod"/>
            </a:pPr>
            <a:r>
              <a:rPr lang="en-US" sz="1200" dirty="0" smtClean="0"/>
              <a:t>Eventually , perhaps after you have tried several sets , introduce the concept of using a range to estimate – rather than using a single number.  Look for opportunities to encourage your students to self-select whether a range or a single number would be more useful.  </a:t>
            </a:r>
          </a:p>
          <a:p>
            <a:pPr marL="742950" indent="-742950" algn="l">
              <a:buAutoNum type="arabicPeriod"/>
            </a:pPr>
            <a:endParaRPr lang="en-US" sz="1200" dirty="0" smtClean="0"/>
          </a:p>
          <a:p>
            <a:pPr marL="742950" indent="-742950" algn="l">
              <a:buAutoNum type="arabicPeriod"/>
            </a:pPr>
            <a:r>
              <a:rPr lang="en-US" sz="1200" dirty="0" smtClean="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a:t>Enjoy the journey and feel free to share your learning experiences with others!  You can find me on Twitter @</a:t>
            </a:r>
            <a:r>
              <a:rPr lang="en-US" sz="1200" dirty="0" err="1" smtClean="0"/>
              <a:t>stevewyborney</a:t>
            </a:r>
            <a:endParaRPr lang="en-US" sz="1200" dirty="0" smtClean="0"/>
          </a:p>
        </p:txBody>
      </p:sp>
    </p:spTree>
    <p:extLst>
      <p:ext uri="{BB962C8B-B14F-4D97-AF65-F5344CB8AC3E}">
        <p14:creationId xmlns:p14="http://schemas.microsoft.com/office/powerpoint/2010/main" val="198319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6" name="TextBox 1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smtClean="0">
                <a:solidFill>
                  <a:schemeClr val="bg1"/>
                </a:solidFill>
              </a:rPr>
              <a:t>Wyborney</a:t>
            </a:r>
            <a:endParaRPr lang="en-US" sz="1200" b="1" dirty="0">
              <a:solidFill>
                <a:schemeClr val="bg1"/>
              </a:solidFill>
            </a:endParaRPr>
          </a:p>
        </p:txBody>
      </p:sp>
      <p:sp>
        <p:nvSpPr>
          <p:cNvPr id="22" name="Title 1"/>
          <p:cNvSpPr txBox="1">
            <a:spLocks/>
          </p:cNvSpPr>
          <p:nvPr/>
        </p:nvSpPr>
        <p:spPr>
          <a:xfrm>
            <a:off x="0" y="3810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FF00"/>
                </a:solidFill>
              </a:rPr>
              <a:t>20 Days of Number Sense &amp; </a:t>
            </a:r>
          </a:p>
          <a:p>
            <a:r>
              <a:rPr lang="en-US" sz="6000" b="1" dirty="0" smtClean="0">
                <a:solidFill>
                  <a:srgbClr val="FFFF00"/>
                </a:solidFill>
              </a:rPr>
              <a:t>Rich Math Talk</a:t>
            </a:r>
            <a:endParaRPr lang="en-US" sz="6000" b="1" dirty="0">
              <a:solidFill>
                <a:srgbClr val="FFFF00"/>
              </a:solidFill>
            </a:endParaRPr>
          </a:p>
        </p:txBody>
      </p:sp>
      <p:sp>
        <p:nvSpPr>
          <p:cNvPr id="24" name="Title 1"/>
          <p:cNvSpPr txBox="1">
            <a:spLocks/>
          </p:cNvSpPr>
          <p:nvPr/>
        </p:nvSpPr>
        <p:spPr>
          <a:xfrm>
            <a:off x="0" y="25146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C00000"/>
                </a:solidFill>
              </a:rPr>
              <a:t>Day #1 (of 20)</a:t>
            </a:r>
            <a:endParaRPr lang="en-US" sz="5400" b="1" dirty="0">
              <a:solidFill>
                <a:srgbClr val="C00000"/>
              </a:solidFill>
            </a:endParaRPr>
          </a:p>
        </p:txBody>
      </p:sp>
      <p:sp>
        <p:nvSpPr>
          <p:cNvPr id="33" name="Title 1"/>
          <p:cNvSpPr txBox="1">
            <a:spLocks/>
          </p:cNvSpPr>
          <p:nvPr/>
        </p:nvSpPr>
        <p:spPr>
          <a:xfrm>
            <a:off x="0" y="4271962"/>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rPr>
              <a:t>Exclusive Estimation Clipboards</a:t>
            </a:r>
          </a:p>
          <a:p>
            <a:r>
              <a:rPr lang="en-US" sz="2800" b="1" dirty="0" smtClean="0">
                <a:solidFill>
                  <a:schemeClr val="bg1"/>
                </a:solidFill>
              </a:rPr>
              <a:t>(These Estimation Clipboards do not appear anywhere else.)</a:t>
            </a:r>
            <a:endParaRPr lang="en-US" sz="2800" b="1" dirty="0">
              <a:solidFill>
                <a:schemeClr val="bg1"/>
              </a:solidFill>
            </a:endParaRPr>
          </a:p>
        </p:txBody>
      </p:sp>
    </p:spTree>
    <p:extLst>
      <p:ext uri="{BB962C8B-B14F-4D97-AF65-F5344CB8AC3E}">
        <p14:creationId xmlns:p14="http://schemas.microsoft.com/office/powerpoint/2010/main" val="22284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524000" y="3710754"/>
            <a:ext cx="6400800" cy="1371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tx1"/>
                </a:solidFill>
              </a:rPr>
              <a:t>All Grade Levels</a:t>
            </a:r>
            <a:endParaRPr lang="en-US" sz="6000" b="1" dirty="0">
              <a:solidFill>
                <a:schemeClr val="tx1"/>
              </a:solidFill>
            </a:endParaRPr>
          </a:p>
        </p:txBody>
      </p:sp>
      <p:sp>
        <p:nvSpPr>
          <p:cNvPr id="2" name="Title 1"/>
          <p:cNvSpPr>
            <a:spLocks noGrp="1"/>
          </p:cNvSpPr>
          <p:nvPr>
            <p:ph type="ctrTitle"/>
          </p:nvPr>
        </p:nvSpPr>
        <p:spPr>
          <a:xfrm>
            <a:off x="0" y="2133600"/>
            <a:ext cx="9144000" cy="1470025"/>
          </a:xfrm>
        </p:spPr>
        <p:txBody>
          <a:bodyPr>
            <a:noAutofit/>
          </a:bodyPr>
          <a:lstStyle/>
          <a:p>
            <a:r>
              <a:rPr lang="en-US" sz="13800" b="1" dirty="0" smtClean="0">
                <a:solidFill>
                  <a:schemeClr val="tx2">
                    <a:lumMod val="60000"/>
                    <a:lumOff val="40000"/>
                  </a:schemeClr>
                </a:solidFill>
              </a:rPr>
              <a:t>Set 1</a:t>
            </a:r>
            <a:r>
              <a:rPr lang="en-US" sz="13800" b="1" dirty="0">
                <a:solidFill>
                  <a:schemeClr val="tx2">
                    <a:lumMod val="60000"/>
                    <a:lumOff val="40000"/>
                  </a:schemeClr>
                </a:solidFill>
              </a:rPr>
              <a:t/>
            </a:r>
            <a:br>
              <a:rPr lang="en-US" sz="13800" b="1" dirty="0">
                <a:solidFill>
                  <a:schemeClr val="tx2">
                    <a:lumMod val="60000"/>
                    <a:lumOff val="40000"/>
                  </a:schemeClr>
                </a:solidFill>
              </a:rPr>
            </a:br>
            <a:endParaRPr lang="en-US" sz="13800" b="1" dirty="0" smtClean="0">
              <a:solidFill>
                <a:schemeClr val="tx2">
                  <a:lumMod val="60000"/>
                  <a:lumOff val="40000"/>
                </a:schemeClr>
              </a:solidFill>
            </a:endParaRPr>
          </a:p>
        </p:txBody>
      </p:sp>
    </p:spTree>
    <p:extLst>
      <p:ext uri="{BB962C8B-B14F-4D97-AF65-F5344CB8AC3E}">
        <p14:creationId xmlns:p14="http://schemas.microsoft.com/office/powerpoint/2010/main" val="1741594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2" descr="C:\Users\Steve Wyborney\Desktop\LOW RESOLUTION Estimation Clipboard Pics for 20 Days\Slide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334836"/>
            <a:ext cx="2971800" cy="52316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24 objects</a:t>
            </a:r>
            <a:endParaRPr lang="en-US" sz="3600" b="1" dirty="0">
              <a:solidFill>
                <a:schemeClr val="bg1"/>
              </a:solidFill>
            </a:endParaRPr>
          </a:p>
        </p:txBody>
      </p:sp>
      <p:sp>
        <p:nvSpPr>
          <p:cNvPr id="6" name="Rectangle 5"/>
          <p:cNvSpPr/>
          <p:nvPr/>
        </p:nvSpPr>
        <p:spPr>
          <a:xfrm>
            <a:off x="0" y="6334836"/>
            <a:ext cx="2971800" cy="52316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The Reveal</a:t>
            </a:r>
            <a:endParaRPr lang="en-US" sz="3600" b="1" dirty="0">
              <a:solidFill>
                <a:schemeClr val="bg1"/>
              </a:solidFill>
            </a:endParaRPr>
          </a:p>
        </p:txBody>
      </p:sp>
      <p:sp>
        <p:nvSpPr>
          <p:cNvPr id="7" name="Rounded Rectangular Callout 6"/>
          <p:cNvSpPr/>
          <p:nvPr/>
        </p:nvSpPr>
        <p:spPr>
          <a:xfrm>
            <a:off x="0" y="0"/>
            <a:ext cx="1752600" cy="1143000"/>
          </a:xfrm>
          <a:prstGeom prst="wedgeRoundRectCallout">
            <a:avLst>
              <a:gd name="adj1" fmla="val 72307"/>
              <a:gd name="adj2" fmla="val 43725"/>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How many objects are in the container?</a:t>
            </a:r>
            <a:endParaRPr lang="en-US" b="1" dirty="0">
              <a:solidFill>
                <a:schemeClr val="tx1"/>
              </a:solidFill>
            </a:endParaRPr>
          </a:p>
        </p:txBody>
      </p:sp>
      <p:sp>
        <p:nvSpPr>
          <p:cNvPr id="8" name="TextBox 7"/>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3"/>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Tree>
    <p:extLst>
      <p:ext uri="{BB962C8B-B14F-4D97-AF65-F5344CB8AC3E}">
        <p14:creationId xmlns:p14="http://schemas.microsoft.com/office/powerpoint/2010/main" val="234010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2" descr="C:\Users\Steve Wyborney\Desktop\LOW RESOLUTION Estimation Clipboard Pics for 20 Days\Slide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76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24 objects</a:t>
            </a:r>
            <a:endParaRPr lang="en-US" sz="2400" b="1" dirty="0">
              <a:solidFill>
                <a:schemeClr val="bg1"/>
              </a:solidFill>
            </a:endParaRPr>
          </a:p>
        </p:txBody>
      </p:sp>
      <p:pic>
        <p:nvPicPr>
          <p:cNvPr id="22" name="Picture 4" descr="C:\Users\Steve Wyborney\Desktop\LOW RESOLUTION Estimation Clipboard Pics for 20 Days\Slide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4648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11 </a:t>
            </a:r>
            <a:r>
              <a:rPr lang="en-US" sz="2400" b="1" dirty="0">
                <a:solidFill>
                  <a:schemeClr val="bg1"/>
                </a:solidFill>
              </a:rPr>
              <a:t>objects</a:t>
            </a:r>
          </a:p>
        </p:txBody>
      </p:sp>
      <p:sp>
        <p:nvSpPr>
          <p:cNvPr id="26" name="Rectangle 25"/>
          <p:cNvSpPr/>
          <p:nvPr/>
        </p:nvSpPr>
        <p:spPr>
          <a:xfrm>
            <a:off x="4648200" y="2971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29" name="Picture 5" descr="C:\Users\Steve Wyborney\Desktop\LOW RESOLUTION Estimation Clipboard Pics for 20 Days\Slide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6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29 objects</a:t>
            </a:r>
            <a:endParaRPr lang="en-US" sz="2400" b="1" dirty="0">
              <a:solidFill>
                <a:schemeClr val="bg1"/>
              </a:solidFill>
            </a:endParaRPr>
          </a:p>
        </p:txBody>
      </p:sp>
      <p:sp>
        <p:nvSpPr>
          <p:cNvPr id="33" name="Rectangle 32"/>
          <p:cNvSpPr/>
          <p:nvPr/>
        </p:nvSpPr>
        <p:spPr>
          <a:xfrm>
            <a:off x="76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pic>
        <p:nvPicPr>
          <p:cNvPr id="34" name="Picture 3" descr="C:\Users\Steve Wyborney\Desktop\LOW RESOLUTION Estimation Clipboard Pics for 20 Days\Slide7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648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17 </a:t>
            </a:r>
            <a:r>
              <a:rPr lang="en-US" sz="2400" b="1" dirty="0">
                <a:solidFill>
                  <a:schemeClr val="bg1"/>
                </a:solidFill>
              </a:rPr>
              <a:t>objects</a:t>
            </a:r>
          </a:p>
        </p:txBody>
      </p:sp>
      <p:sp>
        <p:nvSpPr>
          <p:cNvPr id="36" name="TextBox 35"/>
          <p:cNvSpPr txBox="1"/>
          <p:nvPr/>
        </p:nvSpPr>
        <p:spPr>
          <a:xfrm>
            <a:off x="7264959" y="6581001"/>
            <a:ext cx="1879041" cy="276999"/>
          </a:xfrm>
          <a:prstGeom prst="rect">
            <a:avLst/>
          </a:prstGeom>
          <a:noFill/>
        </p:spPr>
        <p:txBody>
          <a:bodyPr wrap="none" rtlCol="0">
            <a:spAutoFit/>
          </a:bodyPr>
          <a:lstStyle/>
          <a:p>
            <a:pPr algn="r"/>
            <a:r>
              <a:rPr lang="en-US" sz="1200" b="1" dirty="0" smtClean="0">
                <a:solidFill>
                  <a:schemeClr val="tx1">
                    <a:lumMod val="75000"/>
                    <a:lumOff val="25000"/>
                  </a:schemeClr>
                </a:solidFill>
                <a:hlinkClick r:id="rId7"/>
              </a:rPr>
              <a:t>www.stevewyborney.com</a:t>
            </a:r>
            <a:r>
              <a:rPr lang="en-US" sz="1200" b="1" dirty="0" smtClean="0">
                <a:solidFill>
                  <a:schemeClr val="tx1">
                    <a:lumMod val="75000"/>
                    <a:lumOff val="25000"/>
                  </a:schemeClr>
                </a:solidFill>
              </a:rPr>
              <a:t> </a:t>
            </a:r>
            <a:endParaRPr lang="en-US" sz="1200" b="1" dirty="0">
              <a:solidFill>
                <a:schemeClr val="tx1">
                  <a:lumMod val="75000"/>
                  <a:lumOff val="25000"/>
                </a:schemeClr>
              </a:solidFill>
            </a:endParaRPr>
          </a:p>
        </p:txBody>
      </p:sp>
      <p:sp>
        <p:nvSpPr>
          <p:cNvPr id="37" name="Rectangle 36"/>
          <p:cNvSpPr/>
          <p:nvPr/>
        </p:nvSpPr>
        <p:spPr>
          <a:xfrm>
            <a:off x="4648200" y="64008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The Reveal</a:t>
            </a:r>
            <a:endParaRPr lang="en-US" sz="2400" b="1" dirty="0">
              <a:solidFill>
                <a:schemeClr val="bg1"/>
              </a:solidFill>
            </a:endParaRPr>
          </a:p>
        </p:txBody>
      </p:sp>
    </p:spTree>
    <p:extLst>
      <p:ext uri="{BB962C8B-B14F-4D97-AF65-F5344CB8AC3E}">
        <p14:creationId xmlns:p14="http://schemas.microsoft.com/office/powerpoint/2010/main" val="25446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6" grpId="1" animBg="1"/>
      <p:bldP spid="32" grpId="0" animBg="1"/>
      <p:bldP spid="33" grpId="0" animBg="1"/>
      <p:bldP spid="33" grpId="1" animBg="1"/>
      <p:bldP spid="35" grpId="0"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teve Wyborney\Desktop\20 Days Title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394346"/>
            <a:ext cx="2759075" cy="2069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114" y="3133290"/>
            <a:ext cx="5833392" cy="369332"/>
          </a:xfrm>
          <a:prstGeom prst="rect">
            <a:avLst/>
          </a:prstGeom>
          <a:noFill/>
        </p:spPr>
        <p:txBody>
          <a:bodyPr wrap="none" rtlCol="0">
            <a:spAutoFit/>
          </a:bodyPr>
          <a:lstStyle/>
          <a:p>
            <a:pPr algn="r"/>
            <a:r>
              <a:rPr lang="en-US" b="1" dirty="0" smtClean="0"/>
              <a:t>Click </a:t>
            </a:r>
            <a:r>
              <a:rPr lang="en-US" b="1" dirty="0" smtClean="0">
                <a:hlinkClick r:id="rId2"/>
              </a:rPr>
              <a:t>here</a:t>
            </a:r>
            <a:r>
              <a:rPr lang="en-US" b="1" dirty="0" smtClean="0"/>
              <a:t> or on the image to view the next set of resources</a:t>
            </a:r>
          </a:p>
        </p:txBody>
      </p:sp>
      <p:sp>
        <p:nvSpPr>
          <p:cNvPr id="6" name="Title 1"/>
          <p:cNvSpPr txBox="1">
            <a:spLocks/>
          </p:cNvSpPr>
          <p:nvPr/>
        </p:nvSpPr>
        <p:spPr>
          <a:xfrm>
            <a:off x="0" y="304800"/>
            <a:ext cx="9144000" cy="16224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accent1">
                    <a:lumMod val="75000"/>
                  </a:schemeClr>
                </a:solidFill>
              </a:rPr>
              <a:t>20 Days </a:t>
            </a:r>
          </a:p>
          <a:p>
            <a:r>
              <a:rPr lang="en-US" sz="4000" b="1" dirty="0" smtClean="0">
                <a:solidFill>
                  <a:schemeClr val="accent1">
                    <a:lumMod val="75000"/>
                  </a:schemeClr>
                </a:solidFill>
              </a:rPr>
              <a:t>of Number Sense &amp; </a:t>
            </a:r>
          </a:p>
          <a:p>
            <a:r>
              <a:rPr lang="en-US" sz="4000" b="1" dirty="0" smtClean="0">
                <a:solidFill>
                  <a:schemeClr val="accent1">
                    <a:lumMod val="75000"/>
                  </a:schemeClr>
                </a:solidFill>
              </a:rPr>
              <a:t>Rich Math Talk</a:t>
            </a:r>
          </a:p>
          <a:p>
            <a:endParaRPr lang="en-US" sz="2000" b="1" dirty="0" smtClean="0"/>
          </a:p>
          <a:p>
            <a:r>
              <a:rPr lang="en-US" sz="1800" b="1" dirty="0" smtClean="0"/>
              <a:t>by Steve </a:t>
            </a:r>
            <a:r>
              <a:rPr lang="en-US" sz="1800" b="1" dirty="0" err="1" smtClean="0"/>
              <a:t>Wyborney</a:t>
            </a:r>
            <a:endParaRPr lang="en-US" sz="1800" b="1" dirty="0"/>
          </a:p>
        </p:txBody>
      </p:sp>
      <p:pic>
        <p:nvPicPr>
          <p:cNvPr id="8"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4043" y="5255716"/>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9" name="Picture 3" descr="C:\Users\Steve Wyborney\Desktop\Maze Pic.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3211" y="5245871"/>
            <a:ext cx="1235105" cy="92632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68708" y="6172200"/>
            <a:ext cx="1103187" cy="430887"/>
          </a:xfrm>
          <a:prstGeom prst="rect">
            <a:avLst/>
          </a:prstGeom>
          <a:noFill/>
        </p:spPr>
        <p:txBody>
          <a:bodyPr wrap="none" rtlCol="0">
            <a:spAutoFit/>
          </a:bodyPr>
          <a:lstStyle/>
          <a:p>
            <a:pPr algn="ctr"/>
            <a:r>
              <a:rPr lang="en-US" sz="1100" b="1" dirty="0" smtClean="0">
                <a:hlinkClick r:id=""/>
              </a:rPr>
              <a:t>The Maze </a:t>
            </a:r>
          </a:p>
          <a:p>
            <a:pPr algn="ctr"/>
            <a:r>
              <a:rPr lang="en-US" sz="1100" b="1" dirty="0" smtClean="0">
                <a:hlinkClick r:id=""/>
              </a:rPr>
              <a:t>Hundreds Chart</a:t>
            </a:r>
            <a:endParaRPr lang="en-US" sz="1100" b="1" dirty="0"/>
          </a:p>
        </p:txBody>
      </p:sp>
      <p:pic>
        <p:nvPicPr>
          <p:cNvPr id="14" name="Picture 3" descr="C:\Users\Steve Wyborney\Desktop\SPLAT blog post folder\Splat Promo Images and GIFs\Splat Level 3 B.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hlinkClick r:id="rId8"/>
          </p:cNvPr>
          <p:cNvSpPr txBox="1"/>
          <p:nvPr/>
        </p:nvSpPr>
        <p:spPr>
          <a:xfrm>
            <a:off x="381003" y="6160413"/>
            <a:ext cx="1217000" cy="430887"/>
          </a:xfrm>
          <a:prstGeom prst="rect">
            <a:avLst/>
          </a:prstGeom>
          <a:noFill/>
        </p:spPr>
        <p:txBody>
          <a:bodyPr wrap="none" rtlCol="0">
            <a:spAutoFit/>
          </a:bodyPr>
          <a:lstStyle/>
          <a:p>
            <a:pPr algn="ctr"/>
            <a:r>
              <a:rPr lang="en-US" sz="1100" b="1" dirty="0" smtClean="0">
                <a:hlinkClick r:id="rId8"/>
              </a:rPr>
              <a:t>The Original </a:t>
            </a:r>
          </a:p>
          <a:p>
            <a:pPr algn="ctr"/>
            <a:r>
              <a:rPr lang="en-US" sz="1100" b="1" dirty="0" smtClean="0">
                <a:hlinkClick r:id="rId8"/>
              </a:rPr>
              <a:t>50 Splat! Lessons </a:t>
            </a:r>
            <a:endParaRPr lang="en-US" sz="1100" b="1" dirty="0"/>
          </a:p>
        </p:txBody>
      </p:sp>
      <p:pic>
        <p:nvPicPr>
          <p:cNvPr id="16" name="Picture 7" descr="C:\Users\Steve Wyborney\Desktop\Splat Promos HUGE SET\Slide6.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9021" y="52578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05001" y="6195536"/>
            <a:ext cx="1008609" cy="600164"/>
          </a:xfrm>
          <a:prstGeom prst="rect">
            <a:avLst/>
          </a:prstGeom>
          <a:noFill/>
        </p:spPr>
        <p:txBody>
          <a:bodyPr wrap="none" rtlCol="0">
            <a:spAutoFit/>
          </a:bodyPr>
          <a:lstStyle/>
          <a:p>
            <a:pPr algn="ctr"/>
            <a:r>
              <a:rPr lang="en-US" sz="1100" b="1" dirty="0" smtClean="0">
                <a:hlinkClick r:id=""/>
              </a:rPr>
              <a:t>The Original </a:t>
            </a:r>
          </a:p>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18" name="TextBox 17"/>
          <p:cNvSpPr txBox="1"/>
          <p:nvPr/>
        </p:nvSpPr>
        <p:spPr>
          <a:xfrm>
            <a:off x="3097128" y="6198513"/>
            <a:ext cx="1519967" cy="600164"/>
          </a:xfrm>
          <a:prstGeom prst="rect">
            <a:avLst/>
          </a:prstGeom>
          <a:noFill/>
        </p:spPr>
        <p:txBody>
          <a:bodyPr wrap="none" rtlCol="0">
            <a:spAutoFit/>
          </a:bodyPr>
          <a:lstStyle/>
          <a:p>
            <a:pPr algn="ctr"/>
            <a:r>
              <a:rPr lang="en-US" sz="1100" b="1" dirty="0" smtClean="0">
                <a:hlinkClick r:id="rId4"/>
              </a:rPr>
              <a:t>The Original </a:t>
            </a:r>
          </a:p>
          <a:p>
            <a:pPr algn="ctr"/>
            <a:r>
              <a:rPr lang="en-US" sz="1100" b="1" dirty="0" smtClean="0">
                <a:hlinkClick r:id="rId4"/>
              </a:rPr>
              <a:t>80 Cube Conversations</a:t>
            </a:r>
          </a:p>
          <a:p>
            <a:pPr algn="ctr"/>
            <a:r>
              <a:rPr lang="en-US" sz="1100" b="1" dirty="0" smtClean="0">
                <a:hlinkClick r:id="rId4"/>
              </a:rPr>
              <a:t>Lessons</a:t>
            </a:r>
            <a:endParaRPr lang="en-US" sz="1100" b="1" dirty="0" smtClean="0"/>
          </a:p>
        </p:txBody>
      </p:sp>
      <p:sp>
        <p:nvSpPr>
          <p:cNvPr id="19" name="TextBox 18"/>
          <p:cNvSpPr txBox="1"/>
          <p:nvPr/>
        </p:nvSpPr>
        <p:spPr>
          <a:xfrm>
            <a:off x="381000" y="4800600"/>
            <a:ext cx="4442819" cy="307777"/>
          </a:xfrm>
          <a:prstGeom prst="rect">
            <a:avLst/>
          </a:prstGeom>
          <a:noFill/>
        </p:spPr>
        <p:txBody>
          <a:bodyPr wrap="none" rtlCol="0">
            <a:spAutoFit/>
          </a:bodyPr>
          <a:lstStyle/>
          <a:p>
            <a:r>
              <a:rPr lang="en-US" sz="1400" b="1" u="sng" dirty="0" smtClean="0"/>
              <a:t>Other Downloadable Resources From Previous Blog Posts</a:t>
            </a:r>
            <a:endParaRPr lang="en-US" sz="1400" b="1" u="sng" dirty="0"/>
          </a:p>
        </p:txBody>
      </p:sp>
      <p:pic>
        <p:nvPicPr>
          <p:cNvPr id="1029" name="Picture 5" descr="C:\Users\Steve Wyborney\AppData\Local\Microsoft\Windows\INetCache\IE\Z1AX1L9L\right-arrow[1].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6662857" y="845717"/>
            <a:ext cx="1842917" cy="122861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862818" y="6160414"/>
            <a:ext cx="1016625" cy="430887"/>
          </a:xfrm>
          <a:prstGeom prst="rect">
            <a:avLst/>
          </a:prstGeom>
          <a:noFill/>
        </p:spPr>
        <p:txBody>
          <a:bodyPr wrap="none" rtlCol="0">
            <a:spAutoFit/>
          </a:bodyPr>
          <a:lstStyle/>
          <a:p>
            <a:pPr algn="ctr"/>
            <a:r>
              <a:rPr lang="en-US" sz="1100" b="1" dirty="0" smtClean="0">
                <a:hlinkClick r:id="rId13"/>
              </a:rPr>
              <a:t>The Original</a:t>
            </a:r>
          </a:p>
          <a:p>
            <a:pPr algn="ctr"/>
            <a:r>
              <a:rPr lang="en-US" sz="1100" b="1" dirty="0" err="1" smtClean="0">
                <a:hlinkClick r:id="rId13"/>
              </a:rPr>
              <a:t>Esti</a:t>
            </a:r>
            <a:r>
              <a:rPr lang="en-US" sz="1100" b="1" dirty="0" smtClean="0">
                <a:hlinkClick r:id="rId13"/>
              </a:rPr>
              <a:t>-Mysteries</a:t>
            </a:r>
            <a:endParaRPr lang="en-US" sz="1100" b="1" dirty="0" smtClean="0"/>
          </a:p>
        </p:txBody>
      </p:sp>
      <p:pic>
        <p:nvPicPr>
          <p:cNvPr id="21" name="Picture 2">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4035" y="5234085"/>
            <a:ext cx="1235104" cy="92632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5260419"/>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90561" y="6274721"/>
            <a:ext cx="1402706" cy="600164"/>
          </a:xfrm>
          <a:prstGeom prst="rect">
            <a:avLst/>
          </a:prstGeom>
          <a:noFill/>
        </p:spPr>
        <p:txBody>
          <a:bodyPr wrap="square" rtlCol="0">
            <a:spAutoFit/>
          </a:bodyPr>
          <a:lstStyle/>
          <a:p>
            <a:pPr algn="ctr"/>
            <a:r>
              <a:rPr lang="en-US" sz="1100" b="1" dirty="0" smtClean="0">
                <a:hlinkClick r:id="rId15"/>
              </a:rPr>
              <a:t>The Original 40 Estimation Clipboard Sets</a:t>
            </a:r>
            <a:endParaRPr lang="en-US" sz="1100" b="1" dirty="0" smtClean="0"/>
          </a:p>
        </p:txBody>
      </p:sp>
      <p:sp>
        <p:nvSpPr>
          <p:cNvPr id="33" name="TextBox 32"/>
          <p:cNvSpPr txBox="1"/>
          <p:nvPr/>
        </p:nvSpPr>
        <p:spPr>
          <a:xfrm>
            <a:off x="1114715" y="3542160"/>
            <a:ext cx="4871077" cy="369332"/>
          </a:xfrm>
          <a:prstGeom prst="rect">
            <a:avLst/>
          </a:prstGeom>
          <a:noFill/>
        </p:spPr>
        <p:txBody>
          <a:bodyPr wrap="none" rtlCol="0">
            <a:spAutoFit/>
          </a:bodyPr>
          <a:lstStyle/>
          <a:p>
            <a:pPr algn="r"/>
            <a:r>
              <a:rPr lang="en-US" b="1" dirty="0" smtClean="0"/>
              <a:t>from </a:t>
            </a:r>
            <a:r>
              <a:rPr lang="en-US" b="1" dirty="0" smtClean="0">
                <a:hlinkClick r:id="rId2"/>
              </a:rPr>
              <a:t>20 Days of Number Sense &amp; Rich Math Talk</a:t>
            </a:r>
            <a:r>
              <a:rPr lang="en-US" b="1" dirty="0" smtClean="0"/>
              <a:t>.</a:t>
            </a:r>
            <a:endParaRPr lang="en-US" b="1" dirty="0"/>
          </a:p>
        </p:txBody>
      </p:sp>
    </p:spTree>
    <p:extLst>
      <p:ext uri="{BB962C8B-B14F-4D97-AF65-F5344CB8AC3E}">
        <p14:creationId xmlns:p14="http://schemas.microsoft.com/office/powerpoint/2010/main" val="126404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5" grpId="0"/>
      <p:bldP spid="17" grpId="0"/>
      <p:bldP spid="18" grpId="0"/>
      <p:bldP spid="19" grpId="0"/>
      <p:bldP spid="20" grpId="0"/>
      <p:bldP spid="29"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1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16" name="TextBox 1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smtClean="0">
                <a:solidFill>
                  <a:schemeClr val="bg1"/>
                </a:solidFill>
              </a:rPr>
              <a:t>Wyborney</a:t>
            </a:r>
            <a:endParaRPr lang="en-US" sz="1200" b="1" dirty="0">
              <a:solidFill>
                <a:schemeClr val="bg1"/>
              </a:solidFill>
            </a:endParaRPr>
          </a:p>
        </p:txBody>
      </p:sp>
      <p:sp>
        <p:nvSpPr>
          <p:cNvPr id="22" name="Title 1"/>
          <p:cNvSpPr txBox="1">
            <a:spLocks/>
          </p:cNvSpPr>
          <p:nvPr/>
        </p:nvSpPr>
        <p:spPr>
          <a:xfrm>
            <a:off x="0" y="3810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rgbClr val="FFFF00"/>
                </a:solidFill>
              </a:rPr>
              <a:t>20 Days of Number Sense &amp; </a:t>
            </a:r>
          </a:p>
          <a:p>
            <a:r>
              <a:rPr lang="en-US" sz="6000" b="1" dirty="0" smtClean="0">
                <a:solidFill>
                  <a:srgbClr val="FFFF00"/>
                </a:solidFill>
              </a:rPr>
              <a:t>Rich Math Talk</a:t>
            </a:r>
            <a:endParaRPr lang="en-US" sz="6000" b="1" dirty="0">
              <a:solidFill>
                <a:srgbClr val="FFFF00"/>
              </a:solidFill>
            </a:endParaRPr>
          </a:p>
        </p:txBody>
      </p:sp>
      <p:sp>
        <p:nvSpPr>
          <p:cNvPr id="24" name="Title 1"/>
          <p:cNvSpPr txBox="1">
            <a:spLocks/>
          </p:cNvSpPr>
          <p:nvPr/>
        </p:nvSpPr>
        <p:spPr>
          <a:xfrm>
            <a:off x="0" y="25146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C00000"/>
                </a:solidFill>
              </a:rPr>
              <a:t>Day #1 (of 20)</a:t>
            </a:r>
            <a:endParaRPr lang="en-US" sz="5400" b="1" dirty="0">
              <a:solidFill>
                <a:srgbClr val="C00000"/>
              </a:solidFill>
            </a:endParaRPr>
          </a:p>
        </p:txBody>
      </p:sp>
      <p:sp>
        <p:nvSpPr>
          <p:cNvPr id="33" name="Title 1"/>
          <p:cNvSpPr txBox="1">
            <a:spLocks/>
          </p:cNvSpPr>
          <p:nvPr/>
        </p:nvSpPr>
        <p:spPr>
          <a:xfrm>
            <a:off x="0" y="4271962"/>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chemeClr val="bg1"/>
                </a:solidFill>
              </a:rPr>
              <a:t>Exclusive Estimation Clipboards</a:t>
            </a:r>
          </a:p>
          <a:p>
            <a:r>
              <a:rPr lang="en-US" sz="2800" b="1" dirty="0" smtClean="0">
                <a:solidFill>
                  <a:schemeClr val="bg1"/>
                </a:solidFill>
              </a:rPr>
              <a:t>(These Estimation Clipboards do not appear anywhere else.)</a:t>
            </a:r>
            <a:endParaRPr lang="en-US" sz="2800" b="1" dirty="0">
              <a:solidFill>
                <a:schemeClr val="bg1"/>
              </a:solidFill>
            </a:endParaRPr>
          </a:p>
        </p:txBody>
      </p:sp>
    </p:spTree>
    <p:extLst>
      <p:ext uri="{BB962C8B-B14F-4D97-AF65-F5344CB8AC3E}">
        <p14:creationId xmlns:p14="http://schemas.microsoft.com/office/powerpoint/2010/main" val="3837075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1924</TotalTime>
  <Words>448</Words>
  <Application>Microsoft Office PowerPoint</Application>
  <PresentationFormat>On-screen Show (4:3)</PresentationFormat>
  <Paragraphs>157</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Day 1  The Estimation Clipboard</vt:lpstr>
      <vt:lpstr>PowerPoint Presentation</vt:lpstr>
      <vt:lpstr>PowerPoint Presentation</vt:lpstr>
      <vt:lpstr>Set 1 </vt:lpstr>
      <vt:lpstr>PowerPoint Presentation</vt:lpstr>
      <vt:lpstr>PowerPoint Presentation</vt:lpstr>
      <vt:lpstr>PowerPoint Presentation</vt:lpstr>
      <vt:lpstr>PowerPoint Presentation</vt:lpstr>
      <vt:lpstr>Set 2 </vt:lpstr>
      <vt:lpstr>PowerPoint Presentation</vt:lpstr>
      <vt:lpstr>PowerPoint Presentation</vt:lpstr>
      <vt:lpstr>PowerPoint Presentation</vt:lpstr>
      <vt:lpstr>PowerPoint Presentation</vt:lpstr>
      <vt:lpstr>Set 3 </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52</cp:revision>
  <dcterms:created xsi:type="dcterms:W3CDTF">2018-04-19T01:54:06Z</dcterms:created>
  <dcterms:modified xsi:type="dcterms:W3CDTF">2019-02-18T00:40:25Z</dcterms:modified>
</cp:coreProperties>
</file>