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0" autoAdjust="0"/>
    <p:restoredTop sz="94660"/>
  </p:normalViewPr>
  <p:slideViewPr>
    <p:cSldViewPr showGuides="1">
      <p:cViewPr>
        <p:scale>
          <a:sx n="50" d="100"/>
          <a:sy n="50" d="100"/>
        </p:scale>
        <p:origin x="-254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7486C-EB4C-4D12-87B4-67437EF2CF5D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D5F73-5D33-468F-B60D-5CC398E0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2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7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6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8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2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s://www.stevewyborney.com/?p=1483" TargetMode="External"/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evewyborney.com/?p=1253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www.stevewyborney.com/?p=1028" TargetMode="External"/><Relationship Id="rId4" Type="http://schemas.openxmlformats.org/officeDocument/2006/relationships/hyperlink" Target="http://www.stevewyborney.com/?p=1456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s://www.stevewyborney.com/?p=8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6523" y="1676400"/>
            <a:ext cx="825097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The Fraction Splat! Series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Set </a:t>
            </a:r>
            <a:r>
              <a:rPr lang="en-US" sz="4000" b="1" dirty="0" smtClean="0"/>
              <a:t>14.1</a:t>
            </a:r>
            <a:endParaRPr lang="en-US" sz="4000" b="1" dirty="0" smtClean="0"/>
          </a:p>
          <a:p>
            <a:pPr algn="ctr"/>
            <a:endParaRPr lang="en-US" sz="2000" b="1" dirty="0" smtClean="0"/>
          </a:p>
          <a:p>
            <a:pPr algn="ctr"/>
            <a:r>
              <a:rPr lang="en-US" sz="2000" b="1" dirty="0"/>
              <a:t>This set includes Multiple Instant Fraction Splats!</a:t>
            </a:r>
            <a:endParaRPr lang="en-US" sz="4000" b="1" dirty="0"/>
          </a:p>
          <a:p>
            <a:pPr algn="ctr"/>
            <a:r>
              <a:rPr lang="en-US" sz="2000" b="1" dirty="0" smtClean="0"/>
              <a:t>Remember</a:t>
            </a:r>
            <a:r>
              <a:rPr lang="en-US" sz="2000" b="1" dirty="0"/>
              <a:t>:  Each splat (of the same color) must </a:t>
            </a:r>
            <a:r>
              <a:rPr lang="en-US" sz="2000" b="1" dirty="0" smtClean="0"/>
              <a:t>cover the </a:t>
            </a:r>
            <a:r>
              <a:rPr lang="en-US" sz="2000" b="1" dirty="0"/>
              <a:t>same number.</a:t>
            </a:r>
          </a:p>
          <a:p>
            <a:pPr algn="ctr"/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78704" y="6396335"/>
            <a:ext cx="5220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You can download more free sets </a:t>
            </a:r>
            <a:r>
              <a:rPr lang="en-US" sz="2400" b="1" u="sng" dirty="0" smtClean="0">
                <a:hlinkClick r:id="rId2"/>
              </a:rPr>
              <a:t>here</a:t>
            </a:r>
            <a:r>
              <a:rPr lang="en-US" sz="2400" b="1" dirty="0" smtClean="0"/>
              <a:t>. </a:t>
            </a:r>
            <a:endParaRPr lang="en-US" sz="7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571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This is a custom version of Splat! designed to work in Google Slides.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3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46459" y="331380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052170" y="437360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578211" y="1436173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037556" y="2183907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927970" y="110855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7032392" y="4756274"/>
            <a:ext cx="588962" cy="587829"/>
            <a:chOff x="4044126" y="46154"/>
            <a:chExt cx="1129066" cy="1126895"/>
          </a:xfrm>
        </p:grpSpPr>
        <p:sp>
          <p:nvSpPr>
            <p:cNvPr id="41" name="Oval 40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Pie 41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379438" y="1985040"/>
            <a:ext cx="588962" cy="587829"/>
            <a:chOff x="4044126" y="46154"/>
            <a:chExt cx="1129066" cy="1126895"/>
          </a:xfrm>
        </p:grpSpPr>
        <p:sp>
          <p:nvSpPr>
            <p:cNvPr id="105" name="Oval 104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Pie 105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 rot="16200000">
            <a:off x="3151797" y="713279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rot="16200000">
            <a:off x="3151798" y="713280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 rot="16200000">
            <a:off x="6081218" y="2899364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16200000">
            <a:off x="6081218" y="2899365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ular Callout 19"/>
          <p:cNvSpPr/>
          <p:nvPr/>
        </p:nvSpPr>
        <p:spPr>
          <a:xfrm>
            <a:off x="381000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The total is…</a:t>
            </a:r>
          </a:p>
        </p:txBody>
      </p:sp>
      <p:sp>
        <p:nvSpPr>
          <p:cNvPr id="21" name="Rectangular Callout 20"/>
          <p:cNvSpPr/>
          <p:nvPr/>
        </p:nvSpPr>
        <p:spPr>
          <a:xfrm>
            <a:off x="381000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Splat!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381000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number is under each splat?</a:t>
            </a:r>
          </a:p>
        </p:txBody>
      </p:sp>
      <p:sp>
        <p:nvSpPr>
          <p:cNvPr id="23" name="Rectangular Callout 22"/>
          <p:cNvSpPr/>
          <p:nvPr/>
        </p:nvSpPr>
        <p:spPr>
          <a:xfrm>
            <a:off x="379594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How do you know?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381000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Let’s look under the splats to see what number is there.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82406" y="304800"/>
            <a:ext cx="2286000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can we learn from this picture?</a:t>
            </a:r>
          </a:p>
        </p:txBody>
      </p:sp>
    </p:spTree>
    <p:extLst>
      <p:ext uri="{BB962C8B-B14F-4D97-AF65-F5344CB8AC3E}">
        <p14:creationId xmlns:p14="http://schemas.microsoft.com/office/powerpoint/2010/main" val="150720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48" grpId="0" animBg="1"/>
      <p:bldP spid="49" grpId="0" animBg="1"/>
      <p:bldP spid="50" grpId="0" animBg="1"/>
      <p:bldP spid="68" grpId="0" animBg="1"/>
      <p:bldP spid="24" grpId="0" animBg="1"/>
      <p:bldP spid="24" grpId="1" animBg="1"/>
      <p:bldP spid="25" grpId="0" animBg="1"/>
      <p:bldP spid="29" grpId="0" animBg="1"/>
      <p:bldP spid="29" grpId="1" animBg="1"/>
      <p:bldP spid="30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1282319" y="422677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328078" y="3805654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/>
          <p:cNvGrpSpPr/>
          <p:nvPr/>
        </p:nvGrpSpPr>
        <p:grpSpPr>
          <a:xfrm>
            <a:off x="2917369" y="4151214"/>
            <a:ext cx="587830" cy="592143"/>
            <a:chOff x="2251597" y="1999519"/>
            <a:chExt cx="848621" cy="854847"/>
          </a:xfrm>
        </p:grpSpPr>
        <p:sp>
          <p:nvSpPr>
            <p:cNvPr id="96" name="Oval 95"/>
            <p:cNvSpPr/>
            <p:nvPr/>
          </p:nvSpPr>
          <p:spPr>
            <a:xfrm>
              <a:off x="2251597" y="1999519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2251597" y="2001547"/>
              <a:ext cx="848621" cy="852819"/>
              <a:chOff x="13030197" y="-2630369"/>
              <a:chExt cx="1126898" cy="1132472"/>
            </a:xfrm>
          </p:grpSpPr>
          <p:sp>
            <p:nvSpPr>
              <p:cNvPr id="98" name="Pie 97"/>
              <p:cNvSpPr/>
              <p:nvPr/>
            </p:nvSpPr>
            <p:spPr>
              <a:xfrm rot="14400000">
                <a:off x="13030197" y="-2624793"/>
                <a:ext cx="1126895" cy="1126895"/>
              </a:xfrm>
              <a:prstGeom prst="pie">
                <a:avLst>
                  <a:gd name="adj1" fmla="val 0"/>
                  <a:gd name="adj2" fmla="val 14399542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9" name="Group 98"/>
              <p:cNvGrpSpPr/>
              <p:nvPr/>
            </p:nvGrpSpPr>
            <p:grpSpPr>
              <a:xfrm rot="10800000">
                <a:off x="13030200" y="-2630369"/>
                <a:ext cx="1126895" cy="1132472"/>
                <a:chOff x="13030200" y="-2630369"/>
                <a:chExt cx="1126895" cy="1132472"/>
              </a:xfrm>
            </p:grpSpPr>
            <p:sp>
              <p:nvSpPr>
                <p:cNvPr id="100" name="Oval 99"/>
                <p:cNvSpPr/>
                <p:nvPr/>
              </p:nvSpPr>
              <p:spPr>
                <a:xfrm>
                  <a:off x="13030200" y="-2624792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 rot="10800000">
                  <a:off x="13030200" y="-2630369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Pie 101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Pie 102"/>
                <p:cNvSpPr/>
                <p:nvPr/>
              </p:nvSpPr>
              <p:spPr>
                <a:xfrm rot="10800000">
                  <a:off x="13030200" y="-2629045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33" name="Group 132"/>
          <p:cNvGrpSpPr/>
          <p:nvPr/>
        </p:nvGrpSpPr>
        <p:grpSpPr>
          <a:xfrm>
            <a:off x="5768943" y="1793901"/>
            <a:ext cx="587830" cy="592143"/>
            <a:chOff x="2251597" y="1999519"/>
            <a:chExt cx="848621" cy="854847"/>
          </a:xfrm>
        </p:grpSpPr>
        <p:sp>
          <p:nvSpPr>
            <p:cNvPr id="134" name="Oval 133"/>
            <p:cNvSpPr/>
            <p:nvPr/>
          </p:nvSpPr>
          <p:spPr>
            <a:xfrm>
              <a:off x="2251597" y="1999519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2251597" y="2001547"/>
              <a:ext cx="848621" cy="852819"/>
              <a:chOff x="13030197" y="-2630369"/>
              <a:chExt cx="1126898" cy="1132472"/>
            </a:xfrm>
          </p:grpSpPr>
          <p:sp>
            <p:nvSpPr>
              <p:cNvPr id="136" name="Pie 135"/>
              <p:cNvSpPr/>
              <p:nvPr/>
            </p:nvSpPr>
            <p:spPr>
              <a:xfrm rot="14400000">
                <a:off x="13030197" y="-2624793"/>
                <a:ext cx="1126895" cy="1126895"/>
              </a:xfrm>
              <a:prstGeom prst="pie">
                <a:avLst>
                  <a:gd name="adj1" fmla="val 0"/>
                  <a:gd name="adj2" fmla="val 14399542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7" name="Group 136"/>
              <p:cNvGrpSpPr/>
              <p:nvPr/>
            </p:nvGrpSpPr>
            <p:grpSpPr>
              <a:xfrm rot="10800000">
                <a:off x="13030200" y="-2630369"/>
                <a:ext cx="1126895" cy="1132472"/>
                <a:chOff x="13030200" y="-2630369"/>
                <a:chExt cx="1126895" cy="1132472"/>
              </a:xfrm>
            </p:grpSpPr>
            <p:sp>
              <p:nvSpPr>
                <p:cNvPr id="138" name="Oval 137"/>
                <p:cNvSpPr/>
                <p:nvPr/>
              </p:nvSpPr>
              <p:spPr>
                <a:xfrm>
                  <a:off x="13030200" y="-2624792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 rot="10800000">
                  <a:off x="13030200" y="-2630369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Pie 139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Pie 140"/>
                <p:cNvSpPr/>
                <p:nvPr/>
              </p:nvSpPr>
              <p:spPr>
                <a:xfrm rot="10800000">
                  <a:off x="13030200" y="-2629045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71" name="Group 170"/>
          <p:cNvGrpSpPr/>
          <p:nvPr/>
        </p:nvGrpSpPr>
        <p:grpSpPr>
          <a:xfrm>
            <a:off x="5776308" y="4570802"/>
            <a:ext cx="587830" cy="592143"/>
            <a:chOff x="2251597" y="1999519"/>
            <a:chExt cx="848621" cy="854847"/>
          </a:xfrm>
        </p:grpSpPr>
        <p:sp>
          <p:nvSpPr>
            <p:cNvPr id="172" name="Oval 171"/>
            <p:cNvSpPr/>
            <p:nvPr/>
          </p:nvSpPr>
          <p:spPr>
            <a:xfrm>
              <a:off x="2251597" y="1999519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3" name="Group 172"/>
            <p:cNvGrpSpPr/>
            <p:nvPr/>
          </p:nvGrpSpPr>
          <p:grpSpPr>
            <a:xfrm>
              <a:off x="2251597" y="2001547"/>
              <a:ext cx="848621" cy="852819"/>
              <a:chOff x="13030197" y="-2630369"/>
              <a:chExt cx="1126898" cy="1132472"/>
            </a:xfrm>
          </p:grpSpPr>
          <p:sp>
            <p:nvSpPr>
              <p:cNvPr id="174" name="Pie 173"/>
              <p:cNvSpPr/>
              <p:nvPr/>
            </p:nvSpPr>
            <p:spPr>
              <a:xfrm rot="14400000">
                <a:off x="13030197" y="-2624793"/>
                <a:ext cx="1126895" cy="1126895"/>
              </a:xfrm>
              <a:prstGeom prst="pie">
                <a:avLst>
                  <a:gd name="adj1" fmla="val 0"/>
                  <a:gd name="adj2" fmla="val 14399542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5" name="Group 174"/>
              <p:cNvGrpSpPr/>
              <p:nvPr/>
            </p:nvGrpSpPr>
            <p:grpSpPr>
              <a:xfrm rot="10800000">
                <a:off x="13030200" y="-2630369"/>
                <a:ext cx="1126895" cy="1132472"/>
                <a:chOff x="13030200" y="-2630369"/>
                <a:chExt cx="1126895" cy="1132472"/>
              </a:xfrm>
            </p:grpSpPr>
            <p:sp>
              <p:nvSpPr>
                <p:cNvPr id="176" name="Oval 175"/>
                <p:cNvSpPr/>
                <p:nvPr/>
              </p:nvSpPr>
              <p:spPr>
                <a:xfrm>
                  <a:off x="13030200" y="-2624792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Oval 176"/>
                <p:cNvSpPr/>
                <p:nvPr/>
              </p:nvSpPr>
              <p:spPr>
                <a:xfrm rot="10800000">
                  <a:off x="13030200" y="-2630369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Pie 177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9" name="Pie 178"/>
                <p:cNvSpPr/>
                <p:nvPr/>
              </p:nvSpPr>
              <p:spPr>
                <a:xfrm rot="10800000">
                  <a:off x="13030200" y="-2629045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375" name="Oval 374"/>
          <p:cNvSpPr/>
          <p:nvPr/>
        </p:nvSpPr>
        <p:spPr>
          <a:xfrm>
            <a:off x="4345997" y="4233029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3803768" y="174850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rot="16200000">
            <a:off x="3666810" y="323289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 rot="16200000">
            <a:off x="3666811" y="323290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 rot="16200000">
            <a:off x="5449459" y="3210345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6200000">
            <a:off x="5449459" y="3210346"/>
            <a:ext cx="2840401" cy="29484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 rot="16200000">
            <a:off x="928376" y="2919247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 rot="16200000">
            <a:off x="928376" y="2919248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68" grpId="0" animBg="1"/>
      <p:bldP spid="375" grpId="0" animBg="1"/>
      <p:bldP spid="381" grpId="0" animBg="1"/>
      <p:bldP spid="39" grpId="0" animBg="1"/>
      <p:bldP spid="39" grpId="1" animBg="1"/>
      <p:bldP spid="40" grpId="0" animBg="1"/>
      <p:bldP spid="41" grpId="0" animBg="1"/>
      <p:bldP spid="41" grpId="1" animBg="1"/>
      <p:bldP spid="42" grpId="0" animBg="1"/>
      <p:bldP spid="45" grpId="0" animBg="1"/>
      <p:bldP spid="45" grpId="1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11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1959428" y="95909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238469" y="826742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719310" y="76242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983862" y="4905833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650639" y="3866499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363935" y="4495085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070020" y="2602252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1371599" y="2085174"/>
            <a:ext cx="587829" cy="587829"/>
            <a:chOff x="457200" y="-3634962"/>
            <a:chExt cx="1126895" cy="1126895"/>
          </a:xfrm>
        </p:grpSpPr>
        <p:grpSp>
          <p:nvGrpSpPr>
            <p:cNvPr id="82" name="Group 81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Pie 85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1613104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3" name="Straight Connector 82"/>
            <p:cNvCxnSpPr>
              <a:stCxn id="85" idx="0"/>
              <a:endCxn id="85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85" idx="2"/>
              <a:endCxn id="86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1870149" y="4515855"/>
            <a:ext cx="587829" cy="587829"/>
            <a:chOff x="457200" y="-3634962"/>
            <a:chExt cx="1126895" cy="1126895"/>
          </a:xfrm>
        </p:grpSpPr>
        <p:grpSp>
          <p:nvGrpSpPr>
            <p:cNvPr id="120" name="Group 119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Pie 123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1613104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21" name="Straight Connector 120"/>
            <p:cNvCxnSpPr>
              <a:stCxn id="123" idx="0"/>
              <a:endCxn id="123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23" idx="2"/>
              <a:endCxn id="124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/>
          <p:cNvGrpSpPr/>
          <p:nvPr/>
        </p:nvGrpSpPr>
        <p:grpSpPr>
          <a:xfrm>
            <a:off x="7621993" y="5007881"/>
            <a:ext cx="587829" cy="587829"/>
            <a:chOff x="457200" y="-3634962"/>
            <a:chExt cx="1126895" cy="1126895"/>
          </a:xfrm>
        </p:grpSpPr>
        <p:grpSp>
          <p:nvGrpSpPr>
            <p:cNvPr id="158" name="Group 157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61" name="Oval 160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Pie 161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1613104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59" name="Straight Connector 158"/>
            <p:cNvCxnSpPr>
              <a:stCxn id="161" idx="0"/>
              <a:endCxn id="161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61" idx="2"/>
              <a:endCxn id="162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6096000" y="1791259"/>
            <a:ext cx="587829" cy="587829"/>
            <a:chOff x="457200" y="-3634962"/>
            <a:chExt cx="1126895" cy="1126895"/>
          </a:xfrm>
        </p:grpSpPr>
        <p:grpSp>
          <p:nvGrpSpPr>
            <p:cNvPr id="196" name="Group 195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99" name="Oval 198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Pie 199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1613104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7" name="Straight Connector 196"/>
            <p:cNvCxnSpPr>
              <a:stCxn id="199" idx="0"/>
              <a:endCxn id="199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99" idx="2"/>
              <a:endCxn id="200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4" name="Oval 373"/>
          <p:cNvSpPr/>
          <p:nvPr/>
        </p:nvSpPr>
        <p:spPr>
          <a:xfrm>
            <a:off x="7239725" y="2598022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 rot="16200000">
            <a:off x="449946" y="291415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6200000">
            <a:off x="449947" y="291416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 rot="16200000">
            <a:off x="4217299" y="356670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 rot="16200000">
            <a:off x="4217299" y="356671"/>
            <a:ext cx="2840401" cy="29484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 rot="16200000">
            <a:off x="5691538" y="3533644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 rot="16200000">
            <a:off x="5691538" y="3533645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 rot="16200000">
            <a:off x="1425631" y="3197071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 rot="16200000">
            <a:off x="1425631" y="3197072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48" grpId="0" animBg="1"/>
      <p:bldP spid="49" grpId="0" animBg="1"/>
      <p:bldP spid="50" grpId="0" animBg="1"/>
      <p:bldP spid="59" grpId="0" animBg="1"/>
      <p:bldP spid="68" grpId="0" animBg="1"/>
      <p:bldP spid="69" grpId="0" animBg="1"/>
      <p:bldP spid="374" grpId="0" animBg="1"/>
      <p:bldP spid="41" grpId="0" animBg="1"/>
      <p:bldP spid="41" grpId="1" animBg="1"/>
      <p:bldP spid="42" grpId="0" animBg="1"/>
      <p:bldP spid="45" grpId="0" animBg="1"/>
      <p:bldP spid="45" grpId="1" animBg="1"/>
      <p:bldP spid="46" grpId="0" animBg="1"/>
      <p:bldP spid="51" grpId="0" animBg="1"/>
      <p:bldP spid="51" grpId="1" animBg="1"/>
      <p:bldP spid="52" grpId="0" animBg="1"/>
      <p:bldP spid="53" grpId="0" animBg="1"/>
      <p:bldP spid="53" grpId="1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7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973097" y="3963669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592284" y="487892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673334" y="140468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930628" y="3924870"/>
            <a:ext cx="588962" cy="587829"/>
            <a:chOff x="4044126" y="46154"/>
            <a:chExt cx="1129066" cy="1126895"/>
          </a:xfrm>
        </p:grpSpPr>
        <p:sp>
          <p:nvSpPr>
            <p:cNvPr id="41" name="Oval 40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Pie 41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778931" y="4151214"/>
            <a:ext cx="588962" cy="587829"/>
            <a:chOff x="4044126" y="46154"/>
            <a:chExt cx="1129066" cy="1126895"/>
          </a:xfrm>
        </p:grpSpPr>
        <p:sp>
          <p:nvSpPr>
            <p:cNvPr id="105" name="Oval 104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Pie 105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751000" y="2904384"/>
            <a:ext cx="588962" cy="587829"/>
            <a:chOff x="4044126" y="46154"/>
            <a:chExt cx="1129066" cy="1126895"/>
          </a:xfrm>
        </p:grpSpPr>
        <p:sp>
          <p:nvSpPr>
            <p:cNvPr id="143" name="Oval 142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Pie 143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5085504" y="4878921"/>
            <a:ext cx="588962" cy="587829"/>
            <a:chOff x="4044126" y="46154"/>
            <a:chExt cx="1129066" cy="1126895"/>
          </a:xfrm>
        </p:grpSpPr>
        <p:sp>
          <p:nvSpPr>
            <p:cNvPr id="181" name="Oval 180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Pie 181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4339373" y="2050975"/>
            <a:ext cx="588962" cy="587829"/>
            <a:chOff x="4044126" y="46154"/>
            <a:chExt cx="1129066" cy="1126895"/>
          </a:xfrm>
        </p:grpSpPr>
        <p:sp>
          <p:nvSpPr>
            <p:cNvPr id="219" name="Oval 218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Pie 219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780063" y="1358476"/>
            <a:ext cx="588962" cy="587829"/>
            <a:chOff x="4044126" y="46154"/>
            <a:chExt cx="1129066" cy="1126895"/>
          </a:xfrm>
        </p:grpSpPr>
        <p:sp>
          <p:nvSpPr>
            <p:cNvPr id="257" name="Oval 256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Pie 257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75" name="Oval 374"/>
          <p:cNvSpPr/>
          <p:nvPr/>
        </p:nvSpPr>
        <p:spPr>
          <a:xfrm>
            <a:off x="3752675" y="3419006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 rot="16200000">
            <a:off x="664452" y="2584769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16200000">
            <a:off x="664453" y="2584770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 rot="16200000">
            <a:off x="3940231" y="807981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rot="16200000">
            <a:off x="3940231" y="807982"/>
            <a:ext cx="2840401" cy="29484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rot="16200000">
            <a:off x="4897009" y="3630689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 rot="16200000">
            <a:off x="4897009" y="3630690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7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50" grpId="0" animBg="1"/>
      <p:bldP spid="68" grpId="0" animBg="1"/>
      <p:bldP spid="375" grpId="0" animBg="1"/>
      <p:bldP spid="30" grpId="0" animBg="1"/>
      <p:bldP spid="30" grpId="1" animBg="1"/>
      <p:bldP spid="31" grpId="0" animBg="1"/>
      <p:bldP spid="32" grpId="0" animBg="1"/>
      <p:bldP spid="32" grpId="1" animBg="1"/>
      <p:bldP spid="33" grpId="0" animBg="1"/>
      <p:bldP spid="34" grpId="0" animBg="1"/>
      <p:bldP spid="34" grpId="1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9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2150553" y="674914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968445" y="180424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28206" y="374008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54054" y="1645864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150553" y="3878430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968445" y="754533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716036" y="4718081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5380613" y="4718450"/>
            <a:ext cx="587832" cy="590738"/>
            <a:chOff x="2251598" y="991391"/>
            <a:chExt cx="848624" cy="852820"/>
          </a:xfrm>
        </p:grpSpPr>
        <p:sp>
          <p:nvSpPr>
            <p:cNvPr id="88" name="Oval 87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90" name="Pie 89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92" name="Oval 91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Pie 92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Pie 93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5" name="Group 124"/>
          <p:cNvGrpSpPr/>
          <p:nvPr/>
        </p:nvGrpSpPr>
        <p:grpSpPr>
          <a:xfrm>
            <a:off x="1317619" y="4791822"/>
            <a:ext cx="587832" cy="590738"/>
            <a:chOff x="2251598" y="991391"/>
            <a:chExt cx="848624" cy="852820"/>
          </a:xfrm>
        </p:grpSpPr>
        <p:sp>
          <p:nvSpPr>
            <p:cNvPr id="126" name="Oval 125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28" name="Pie 127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9" name="Group 128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30" name="Oval 129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Pie 130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Pie 131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63" name="Group 162"/>
          <p:cNvGrpSpPr/>
          <p:nvPr/>
        </p:nvGrpSpPr>
        <p:grpSpPr>
          <a:xfrm>
            <a:off x="916122" y="1426630"/>
            <a:ext cx="587832" cy="590738"/>
            <a:chOff x="2251598" y="991391"/>
            <a:chExt cx="848624" cy="852820"/>
          </a:xfrm>
        </p:grpSpPr>
        <p:sp>
          <p:nvSpPr>
            <p:cNvPr id="164" name="Oval 163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66" name="Pie 165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7" name="Group 166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68" name="Oval 167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Pie 168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0" name="Pie 169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01" name="Group 200"/>
          <p:cNvGrpSpPr/>
          <p:nvPr/>
        </p:nvGrpSpPr>
        <p:grpSpPr>
          <a:xfrm>
            <a:off x="4457771" y="1795306"/>
            <a:ext cx="587832" cy="590738"/>
            <a:chOff x="2251598" y="991391"/>
            <a:chExt cx="848624" cy="852820"/>
          </a:xfrm>
        </p:grpSpPr>
        <p:sp>
          <p:nvSpPr>
            <p:cNvPr id="202" name="Oval 201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3" name="Group 202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204" name="Pie 203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5" name="Group 204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206" name="Oval 205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Pie 206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8" name="Pie 207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39" name="Group 238"/>
          <p:cNvGrpSpPr/>
          <p:nvPr/>
        </p:nvGrpSpPr>
        <p:grpSpPr>
          <a:xfrm>
            <a:off x="3164799" y="2671111"/>
            <a:ext cx="587832" cy="590738"/>
            <a:chOff x="2251598" y="991391"/>
            <a:chExt cx="848624" cy="852820"/>
          </a:xfrm>
        </p:grpSpPr>
        <p:sp>
          <p:nvSpPr>
            <p:cNvPr id="240" name="Oval 239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1" name="Group 240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242" name="Pie 241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3" name="Group 24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244" name="Oval 24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5" name="Pie 24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6" name="Pie 24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77" name="Group 276"/>
          <p:cNvGrpSpPr/>
          <p:nvPr/>
        </p:nvGrpSpPr>
        <p:grpSpPr>
          <a:xfrm>
            <a:off x="4457769" y="3613221"/>
            <a:ext cx="587832" cy="590738"/>
            <a:chOff x="2251598" y="991391"/>
            <a:chExt cx="848624" cy="852820"/>
          </a:xfrm>
        </p:grpSpPr>
        <p:sp>
          <p:nvSpPr>
            <p:cNvPr id="278" name="Oval 277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9" name="Group 278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280" name="Pie 279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81" name="Group 280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282" name="Oval 281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Pie 282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4" name="Pie 283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375" name="Oval 374"/>
          <p:cNvSpPr/>
          <p:nvPr/>
        </p:nvSpPr>
        <p:spPr>
          <a:xfrm>
            <a:off x="2870885" y="4865994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Freeform 64"/>
          <p:cNvSpPr/>
          <p:nvPr/>
        </p:nvSpPr>
        <p:spPr>
          <a:xfrm rot="16200000">
            <a:off x="564280" y="246308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 rot="16200000">
            <a:off x="564281" y="246309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 rot="16200000">
            <a:off x="4115516" y="366723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rot="16200000">
            <a:off x="4115516" y="366724"/>
            <a:ext cx="2840401" cy="29484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 rot="16200000">
            <a:off x="5001920" y="3374965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 rot="16200000">
            <a:off x="5001920" y="3374966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 rot="16200000">
            <a:off x="881626" y="3523308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6200000">
            <a:off x="881626" y="3523309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3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48" grpId="0" animBg="1"/>
      <p:bldP spid="49" grpId="0" animBg="1"/>
      <p:bldP spid="50" grpId="0" animBg="1"/>
      <p:bldP spid="59" grpId="0" animBg="1"/>
      <p:bldP spid="68" grpId="0" animBg="1"/>
      <p:bldP spid="69" grpId="0" animBg="1"/>
      <p:bldP spid="375" grpId="0" animBg="1"/>
      <p:bldP spid="65" grpId="0" animBg="1"/>
      <p:bldP spid="65" grpId="1" animBg="1"/>
      <p:bldP spid="66" grpId="0" animBg="1"/>
      <p:bldP spid="67" grpId="0" animBg="1"/>
      <p:bldP spid="67" grpId="1" animBg="1"/>
      <p:bldP spid="70" grpId="0" animBg="1"/>
      <p:bldP spid="71" grpId="0" animBg="1"/>
      <p:bldP spid="71" grpId="1" animBg="1"/>
      <p:bldP spid="72" grpId="0" animBg="1"/>
      <p:bldP spid="73" grpId="0" animBg="1"/>
      <p:bldP spid="73" grpId="1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5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851897" y="4520692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978614" y="894508"/>
            <a:ext cx="587830" cy="587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3957779" y="1840690"/>
            <a:ext cx="587832" cy="590738"/>
            <a:chOff x="2251598" y="991391"/>
            <a:chExt cx="848624" cy="852820"/>
          </a:xfrm>
        </p:grpSpPr>
        <p:sp>
          <p:nvSpPr>
            <p:cNvPr id="88" name="Oval 87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90" name="Pie 89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92" name="Oval 91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Pie 92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Pie 93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95" name="Group 94"/>
          <p:cNvGrpSpPr/>
          <p:nvPr/>
        </p:nvGrpSpPr>
        <p:grpSpPr>
          <a:xfrm>
            <a:off x="1748710" y="4172345"/>
            <a:ext cx="587830" cy="592143"/>
            <a:chOff x="2251597" y="1999519"/>
            <a:chExt cx="848621" cy="854847"/>
          </a:xfrm>
        </p:grpSpPr>
        <p:sp>
          <p:nvSpPr>
            <p:cNvPr id="96" name="Oval 95"/>
            <p:cNvSpPr/>
            <p:nvPr/>
          </p:nvSpPr>
          <p:spPr>
            <a:xfrm>
              <a:off x="2251597" y="1999519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2251597" y="2001547"/>
              <a:ext cx="848621" cy="852819"/>
              <a:chOff x="13030197" y="-2630369"/>
              <a:chExt cx="1126898" cy="1132472"/>
            </a:xfrm>
          </p:grpSpPr>
          <p:sp>
            <p:nvSpPr>
              <p:cNvPr id="98" name="Pie 97"/>
              <p:cNvSpPr/>
              <p:nvPr/>
            </p:nvSpPr>
            <p:spPr>
              <a:xfrm rot="14400000">
                <a:off x="13030197" y="-2624793"/>
                <a:ext cx="1126895" cy="1126895"/>
              </a:xfrm>
              <a:prstGeom prst="pie">
                <a:avLst>
                  <a:gd name="adj1" fmla="val 0"/>
                  <a:gd name="adj2" fmla="val 14399542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9" name="Group 98"/>
              <p:cNvGrpSpPr/>
              <p:nvPr/>
            </p:nvGrpSpPr>
            <p:grpSpPr>
              <a:xfrm rot="10800000">
                <a:off x="13030200" y="-2630369"/>
                <a:ext cx="1126895" cy="1132472"/>
                <a:chOff x="13030200" y="-2630369"/>
                <a:chExt cx="1126895" cy="1132472"/>
              </a:xfrm>
            </p:grpSpPr>
            <p:sp>
              <p:nvSpPr>
                <p:cNvPr id="100" name="Oval 99"/>
                <p:cNvSpPr/>
                <p:nvPr/>
              </p:nvSpPr>
              <p:spPr>
                <a:xfrm>
                  <a:off x="13030200" y="-2624792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 rot="10800000">
                  <a:off x="13030200" y="-2630369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Pie 101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Pie 102"/>
                <p:cNvSpPr/>
                <p:nvPr/>
              </p:nvSpPr>
              <p:spPr>
                <a:xfrm rot="10800000">
                  <a:off x="13030200" y="-2629045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5" name="Group 124"/>
          <p:cNvGrpSpPr/>
          <p:nvPr/>
        </p:nvGrpSpPr>
        <p:grpSpPr>
          <a:xfrm>
            <a:off x="5557979" y="912309"/>
            <a:ext cx="587832" cy="590738"/>
            <a:chOff x="2251598" y="991391"/>
            <a:chExt cx="848624" cy="852820"/>
          </a:xfrm>
        </p:grpSpPr>
        <p:sp>
          <p:nvSpPr>
            <p:cNvPr id="126" name="Oval 125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28" name="Pie 127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9" name="Group 128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30" name="Oval 129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Pie 130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Pie 131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33" name="Group 132"/>
          <p:cNvGrpSpPr/>
          <p:nvPr/>
        </p:nvGrpSpPr>
        <p:grpSpPr>
          <a:xfrm>
            <a:off x="3048000" y="4319648"/>
            <a:ext cx="587830" cy="592143"/>
            <a:chOff x="2251597" y="1999519"/>
            <a:chExt cx="848621" cy="854847"/>
          </a:xfrm>
        </p:grpSpPr>
        <p:sp>
          <p:nvSpPr>
            <p:cNvPr id="134" name="Oval 133"/>
            <p:cNvSpPr/>
            <p:nvPr/>
          </p:nvSpPr>
          <p:spPr>
            <a:xfrm>
              <a:off x="2251597" y="1999519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2251597" y="2001547"/>
              <a:ext cx="848621" cy="852819"/>
              <a:chOff x="13030197" y="-2630369"/>
              <a:chExt cx="1126898" cy="1132472"/>
            </a:xfrm>
          </p:grpSpPr>
          <p:sp>
            <p:nvSpPr>
              <p:cNvPr id="136" name="Pie 135"/>
              <p:cNvSpPr/>
              <p:nvPr/>
            </p:nvSpPr>
            <p:spPr>
              <a:xfrm rot="14400000">
                <a:off x="13030197" y="-2624793"/>
                <a:ext cx="1126895" cy="1126895"/>
              </a:xfrm>
              <a:prstGeom prst="pie">
                <a:avLst>
                  <a:gd name="adj1" fmla="val 0"/>
                  <a:gd name="adj2" fmla="val 14399542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7" name="Group 136"/>
              <p:cNvGrpSpPr/>
              <p:nvPr/>
            </p:nvGrpSpPr>
            <p:grpSpPr>
              <a:xfrm rot="10800000">
                <a:off x="13030200" y="-2630369"/>
                <a:ext cx="1126895" cy="1132472"/>
                <a:chOff x="13030200" y="-2630369"/>
                <a:chExt cx="1126895" cy="1132472"/>
              </a:xfrm>
            </p:grpSpPr>
            <p:sp>
              <p:nvSpPr>
                <p:cNvPr id="138" name="Oval 137"/>
                <p:cNvSpPr/>
                <p:nvPr/>
              </p:nvSpPr>
              <p:spPr>
                <a:xfrm>
                  <a:off x="13030200" y="-2624792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 rot="10800000">
                  <a:off x="13030200" y="-2630369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Pie 139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Pie 140"/>
                <p:cNvSpPr/>
                <p:nvPr/>
              </p:nvSpPr>
              <p:spPr>
                <a:xfrm rot="10800000">
                  <a:off x="13030200" y="-2629045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63" name="Group 162"/>
          <p:cNvGrpSpPr/>
          <p:nvPr/>
        </p:nvGrpSpPr>
        <p:grpSpPr>
          <a:xfrm>
            <a:off x="5732855" y="1977611"/>
            <a:ext cx="587832" cy="590738"/>
            <a:chOff x="2251598" y="991391"/>
            <a:chExt cx="848624" cy="852820"/>
          </a:xfrm>
        </p:grpSpPr>
        <p:sp>
          <p:nvSpPr>
            <p:cNvPr id="164" name="Oval 163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66" name="Pie 165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7" name="Group 166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68" name="Oval 167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Pie 168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0" name="Pie 169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01" name="Group 200"/>
          <p:cNvGrpSpPr/>
          <p:nvPr/>
        </p:nvGrpSpPr>
        <p:grpSpPr>
          <a:xfrm>
            <a:off x="4616304" y="2555390"/>
            <a:ext cx="587832" cy="590738"/>
            <a:chOff x="2251598" y="991391"/>
            <a:chExt cx="848624" cy="852820"/>
          </a:xfrm>
        </p:grpSpPr>
        <p:sp>
          <p:nvSpPr>
            <p:cNvPr id="202" name="Oval 201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3" name="Group 202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204" name="Pie 203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5" name="Group 204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206" name="Oval 205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Pie 206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8" name="Pie 207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39" name="Group 238"/>
          <p:cNvGrpSpPr/>
          <p:nvPr/>
        </p:nvGrpSpPr>
        <p:grpSpPr>
          <a:xfrm>
            <a:off x="7184568" y="3728910"/>
            <a:ext cx="587832" cy="590738"/>
            <a:chOff x="2251598" y="991391"/>
            <a:chExt cx="848624" cy="852820"/>
          </a:xfrm>
        </p:grpSpPr>
        <p:sp>
          <p:nvSpPr>
            <p:cNvPr id="240" name="Oval 239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1" name="Group 240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242" name="Pie 241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3" name="Group 24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244" name="Oval 24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5" name="Pie 24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6" name="Pie 24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383" name="TextBox 38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4" name="TextBox 38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9" name="Freeform 68"/>
          <p:cNvSpPr/>
          <p:nvPr/>
        </p:nvSpPr>
        <p:spPr>
          <a:xfrm rot="16200000">
            <a:off x="3656470" y="534563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rot="16200000">
            <a:off x="3656471" y="534564"/>
            <a:ext cx="2840402" cy="2948469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 rot="16200000">
            <a:off x="5466330" y="3061855"/>
            <a:ext cx="2840406" cy="2948473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 rot="16200000">
            <a:off x="5466330" y="3061856"/>
            <a:ext cx="2840401" cy="29484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 rot="16200000">
            <a:off x="1023919" y="2952991"/>
            <a:ext cx="2840408" cy="294847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6200000">
            <a:off x="1023919" y="2952992"/>
            <a:ext cx="2840403" cy="2948470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7" grpId="0" animBg="1"/>
      <p:bldP spid="68" grpId="0" animBg="1"/>
      <p:bldP spid="69" grpId="0" animBg="1"/>
      <p:bldP spid="69" grpId="1" animBg="1"/>
      <p:bldP spid="70" grpId="0" animBg="1"/>
      <p:bldP spid="71" grpId="0" animBg="1"/>
      <p:bldP spid="71" grpId="1" animBg="1"/>
      <p:bldP spid="72" grpId="0" animBg="1"/>
      <p:bldP spid="73" grpId="0" animBg="1"/>
      <p:bldP spid="73" grpId="1" animBg="1"/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Splat for Google Slides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211" y="2338743"/>
            <a:ext cx="2322841" cy="174213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teve Wyborney\Desktop\80 Printable Cube Convos Promos\Slide2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984" y="515789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Steve Wyborney\Desktop\Presentation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1816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170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hlinkClick r:id="rId4"/>
              </a:rPr>
              <a:t>80 </a:t>
            </a:r>
            <a:r>
              <a:rPr lang="en-US" sz="1100" b="1" dirty="0" smtClean="0">
                <a:hlinkClick r:id="rId4"/>
              </a:rPr>
              <a:t>Printable Cube </a:t>
            </a:r>
          </a:p>
          <a:p>
            <a:pPr algn="ctr"/>
            <a:r>
              <a:rPr lang="en-US" sz="1100" b="1" dirty="0" smtClean="0">
                <a:hlinkClick r:id="rId4"/>
              </a:rPr>
              <a:t>Conversations Pages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3939" y="0"/>
            <a:ext cx="759618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/>
              <a:t>The Fraction Splat! Series </a:t>
            </a:r>
          </a:p>
          <a:p>
            <a:pPr algn="ctr"/>
            <a:r>
              <a:rPr lang="en-US" sz="5400" b="1" dirty="0" smtClean="0"/>
              <a:t>Set </a:t>
            </a:r>
            <a:r>
              <a:rPr lang="en-US" sz="5400" b="1" dirty="0" smtClean="0"/>
              <a:t>14.1</a:t>
            </a:r>
            <a:endParaRPr lang="en-US" sz="5400" b="1" dirty="0" smtClean="0"/>
          </a:p>
          <a:p>
            <a:pPr algn="ctr"/>
            <a:r>
              <a:rPr lang="en-US" sz="3200" b="1" dirty="0" smtClean="0"/>
              <a:t>(for Google Slides)</a:t>
            </a:r>
            <a:endParaRPr lang="en-US" sz="3200" b="1" dirty="0"/>
          </a:p>
        </p:txBody>
      </p:sp>
      <p:pic>
        <p:nvPicPr>
          <p:cNvPr id="1027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hlinkClick r:id="rId8"/>
          </p:cNvPr>
          <p:cNvSpPr txBox="1"/>
          <p:nvPr/>
        </p:nvSpPr>
        <p:spPr>
          <a:xfrm>
            <a:off x="370582" y="6122313"/>
            <a:ext cx="12378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8"/>
              </a:rPr>
              <a:t>50 Splat! Lessons 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(for PowerPoint)</a:t>
            </a:r>
            <a:endParaRPr lang="en-US" sz="1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3895" y="3059668"/>
            <a:ext cx="5800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Click </a:t>
            </a:r>
            <a:r>
              <a:rPr lang="en-US" sz="1400" b="1" dirty="0" smtClean="0">
                <a:hlinkClick r:id="rId2"/>
              </a:rPr>
              <a:t>here</a:t>
            </a:r>
            <a:r>
              <a:rPr lang="en-US" sz="1400" b="1" dirty="0" smtClean="0"/>
              <a:t> (</a:t>
            </a:r>
            <a:r>
              <a:rPr lang="en-US" sz="1400" b="1" dirty="0"/>
              <a:t>or on the image) to download more </a:t>
            </a:r>
            <a:r>
              <a:rPr lang="en-US" sz="1400" b="1" dirty="0" smtClean="0"/>
              <a:t>Splat! sets for Google Slides.</a:t>
            </a:r>
            <a:endParaRPr lang="en-US" sz="1400" b="1" dirty="0"/>
          </a:p>
        </p:txBody>
      </p:sp>
      <p:pic>
        <p:nvPicPr>
          <p:cNvPr id="20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8857" y="6151054"/>
            <a:ext cx="1160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</a:t>
            </a:r>
            <a:r>
              <a:rPr lang="en-US" sz="1100" b="1" dirty="0"/>
              <a:t>for PowerPoint)</a:t>
            </a:r>
          </a:p>
          <a:p>
            <a:pPr algn="ctr"/>
            <a:endParaRPr lang="en-US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097126" y="61540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rId6"/>
              </a:rPr>
              <a:t>Lessons</a:t>
            </a:r>
            <a:endParaRPr lang="en-US" sz="11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756118"/>
            <a:ext cx="2533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Other Downloadable Resources</a:t>
            </a:r>
            <a:endParaRPr lang="en-US" sz="1400" b="1" dirty="0"/>
          </a:p>
        </p:txBody>
      </p:sp>
      <p:pic>
        <p:nvPicPr>
          <p:cNvPr id="22" name="Picture 2" descr="C:\Users\Steve Wyborney\Desktop\4 Estimation Clipboards\4 Estimation Clipboards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5181601"/>
            <a:ext cx="12192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8.8.2018 Desktop\3.3.2018 Desktop\ALL Blog Posts\BLOG 3 Powerful Tile Strategies\3 Tile Strategies Featured Image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18" y="5181600"/>
            <a:ext cx="1241816" cy="93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511631" y="6172200"/>
            <a:ext cx="15561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4"/>
              </a:rPr>
              <a:t>3 Powerful Tile Strategies (and 40 new downloadable pages)</a:t>
            </a:r>
            <a:endParaRPr lang="en-US" sz="11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0648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2"/>
              </a:rPr>
              <a:t>The Estimation Clipboard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113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6961</TotalTime>
  <Words>191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90</cp:revision>
  <dcterms:created xsi:type="dcterms:W3CDTF">2017-02-07T01:35:55Z</dcterms:created>
  <dcterms:modified xsi:type="dcterms:W3CDTF">2018-09-01T19:55:49Z</dcterms:modified>
</cp:coreProperties>
</file>