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60" autoAdjust="0"/>
    <p:restoredTop sz="94660"/>
  </p:normalViewPr>
  <p:slideViewPr>
    <p:cSldViewPr showGuides="1">
      <p:cViewPr>
        <p:scale>
          <a:sx n="50" d="100"/>
          <a:sy n="50" d="100"/>
        </p:scale>
        <p:origin x="-2544" y="-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evewyborney.com/?p=158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s://www.stevewyborney.com/?p=1483" TargetMode="External"/><Relationship Id="rId2" Type="http://schemas.openxmlformats.org/officeDocument/2006/relationships/hyperlink" Target="https://www.stevewyborney.com/?p=158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1253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1028" TargetMode="External"/><Relationship Id="rId4" Type="http://schemas.openxmlformats.org/officeDocument/2006/relationships/hyperlink" Target="http://www.stevewyborney.com/?p=145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s://www.stevewyborney.com/?p=88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6523" y="1676400"/>
            <a:ext cx="825097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/>
              <a:t>The Fraction Splat!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/>
              <a:t>Set </a:t>
            </a:r>
            <a:r>
              <a:rPr lang="en-US" sz="4000" b="1" dirty="0" smtClean="0"/>
              <a:t>14.1</a:t>
            </a:r>
            <a:endParaRPr lang="en-US" sz="4000" b="1" dirty="0" smtClean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Multiple Instant Fraction Splats!</a:t>
            </a:r>
            <a:endParaRPr lang="en-US" sz="4000" b="1" dirty="0"/>
          </a:p>
          <a:p>
            <a:pPr algn="ctr"/>
            <a:r>
              <a:rPr lang="en-US" sz="2000" b="1" dirty="0" smtClean="0"/>
              <a:t>Remember</a:t>
            </a:r>
            <a:r>
              <a:rPr lang="en-US" sz="2000" b="1" dirty="0"/>
              <a:t>:  Each splat (of the same color) must </a:t>
            </a:r>
            <a:r>
              <a:rPr lang="en-US" sz="2000" b="1" dirty="0" smtClean="0"/>
              <a:t>cover the </a:t>
            </a:r>
            <a:r>
              <a:rPr lang="en-US" sz="2000" b="1" dirty="0"/>
              <a:t>same number.</a:t>
            </a:r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571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This is a custom version of Splat! designed to work in Google Slides.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53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7046459" y="3313801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8052170" y="4373601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578211" y="1436173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037556" y="2183907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4927970" y="1108558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7032392" y="4756274"/>
            <a:ext cx="588962" cy="587829"/>
            <a:chOff x="4044126" y="46154"/>
            <a:chExt cx="1129066" cy="1126895"/>
          </a:xfrm>
        </p:grpSpPr>
        <p:sp>
          <p:nvSpPr>
            <p:cNvPr id="41" name="Oval 4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Pie 4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379438" y="1985040"/>
            <a:ext cx="588962" cy="587829"/>
            <a:chOff x="4044126" y="46154"/>
            <a:chExt cx="1129066" cy="1126895"/>
          </a:xfrm>
        </p:grpSpPr>
        <p:sp>
          <p:nvSpPr>
            <p:cNvPr id="105" name="Oval 10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Pie 10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83" name="TextBox 38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 rot="16200000">
            <a:off x="3151797" y="713279"/>
            <a:ext cx="2840406" cy="294847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 rot="16200000">
            <a:off x="3151798" y="713280"/>
            <a:ext cx="2840402" cy="294846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6081218" y="2899364"/>
            <a:ext cx="2840408" cy="294847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6081218" y="2899365"/>
            <a:ext cx="2840403" cy="294847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ular Callout 19"/>
          <p:cNvSpPr/>
          <p:nvPr/>
        </p:nvSpPr>
        <p:spPr>
          <a:xfrm>
            <a:off x="381000" y="304800"/>
            <a:ext cx="2286000" cy="1385253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The total is…</a:t>
            </a:r>
          </a:p>
        </p:txBody>
      </p:sp>
      <p:sp>
        <p:nvSpPr>
          <p:cNvPr id="21" name="Rectangular Callout 20"/>
          <p:cNvSpPr/>
          <p:nvPr/>
        </p:nvSpPr>
        <p:spPr>
          <a:xfrm>
            <a:off x="381000" y="304800"/>
            <a:ext cx="2286000" cy="1385253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Splat!</a:t>
            </a:r>
          </a:p>
        </p:txBody>
      </p:sp>
      <p:sp>
        <p:nvSpPr>
          <p:cNvPr id="22" name="Rectangular Callout 21"/>
          <p:cNvSpPr/>
          <p:nvPr/>
        </p:nvSpPr>
        <p:spPr>
          <a:xfrm>
            <a:off x="381000" y="304800"/>
            <a:ext cx="2286000" cy="1385253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tx1"/>
                </a:solidFill>
              </a:rPr>
              <a:t>What number is under each splat?</a:t>
            </a:r>
          </a:p>
        </p:txBody>
      </p:sp>
      <p:sp>
        <p:nvSpPr>
          <p:cNvPr id="23" name="Rectangular Callout 22"/>
          <p:cNvSpPr/>
          <p:nvPr/>
        </p:nvSpPr>
        <p:spPr>
          <a:xfrm>
            <a:off x="379594" y="304800"/>
            <a:ext cx="2286000" cy="1385253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How do you know?</a:t>
            </a:r>
          </a:p>
        </p:txBody>
      </p:sp>
      <p:sp>
        <p:nvSpPr>
          <p:cNvPr id="26" name="Rectangular Callout 25"/>
          <p:cNvSpPr/>
          <p:nvPr/>
        </p:nvSpPr>
        <p:spPr>
          <a:xfrm>
            <a:off x="381000" y="304800"/>
            <a:ext cx="2286000" cy="1385253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Let’s look under the splats to see what number is there.</a:t>
            </a:r>
          </a:p>
        </p:txBody>
      </p:sp>
      <p:sp>
        <p:nvSpPr>
          <p:cNvPr id="27" name="Rectangular Callout 26"/>
          <p:cNvSpPr/>
          <p:nvPr/>
        </p:nvSpPr>
        <p:spPr>
          <a:xfrm>
            <a:off x="382406" y="304800"/>
            <a:ext cx="2286000" cy="1385253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What can we learn from this picture?</a:t>
            </a:r>
          </a:p>
        </p:txBody>
      </p:sp>
    </p:spTree>
    <p:extLst>
      <p:ext uri="{BB962C8B-B14F-4D97-AF65-F5344CB8AC3E}">
        <p14:creationId xmlns:p14="http://schemas.microsoft.com/office/powerpoint/2010/main" val="150720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48" grpId="0" animBg="1"/>
      <p:bldP spid="49" grpId="0" animBg="1"/>
      <p:bldP spid="50" grpId="0" animBg="1"/>
      <p:bldP spid="68" grpId="0" animBg="1"/>
      <p:bldP spid="24" grpId="0" animBg="1"/>
      <p:bldP spid="24" grpId="1" animBg="1"/>
      <p:bldP spid="25" grpId="0" animBg="1"/>
      <p:bldP spid="29" grpId="0" animBg="1"/>
      <p:bldP spid="29" grpId="1" animBg="1"/>
      <p:bldP spid="30" grpId="0" animBg="1"/>
      <p:bldP spid="20" grpId="0" animBg="1"/>
      <p:bldP spid="21" grpId="0" animBg="1"/>
      <p:bldP spid="22" grpId="0" animBg="1"/>
      <p:bldP spid="23" grpId="0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1282319" y="4226778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7328078" y="3805654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Group 94"/>
          <p:cNvGrpSpPr/>
          <p:nvPr/>
        </p:nvGrpSpPr>
        <p:grpSpPr>
          <a:xfrm>
            <a:off x="2917369" y="4151214"/>
            <a:ext cx="587830" cy="592143"/>
            <a:chOff x="2251597" y="1999519"/>
            <a:chExt cx="848621" cy="854847"/>
          </a:xfrm>
        </p:grpSpPr>
        <p:sp>
          <p:nvSpPr>
            <p:cNvPr id="96" name="Oval 95"/>
            <p:cNvSpPr/>
            <p:nvPr/>
          </p:nvSpPr>
          <p:spPr>
            <a:xfrm>
              <a:off x="2251597" y="1999519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2251597" y="2001547"/>
              <a:ext cx="848621" cy="852819"/>
              <a:chOff x="13030197" y="-2630369"/>
              <a:chExt cx="1126898" cy="1132472"/>
            </a:xfrm>
          </p:grpSpPr>
          <p:sp>
            <p:nvSpPr>
              <p:cNvPr id="98" name="Pie 97"/>
              <p:cNvSpPr/>
              <p:nvPr/>
            </p:nvSpPr>
            <p:spPr>
              <a:xfrm rot="14400000">
                <a:off x="13030197" y="-2624793"/>
                <a:ext cx="1126895" cy="1126895"/>
              </a:xfrm>
              <a:prstGeom prst="pie">
                <a:avLst>
                  <a:gd name="adj1" fmla="val 0"/>
                  <a:gd name="adj2" fmla="val 14399542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9" name="Group 98"/>
              <p:cNvGrpSpPr/>
              <p:nvPr/>
            </p:nvGrpSpPr>
            <p:grpSpPr>
              <a:xfrm rot="10800000">
                <a:off x="13030200" y="-2630369"/>
                <a:ext cx="1126895" cy="1132472"/>
                <a:chOff x="13030200" y="-2630369"/>
                <a:chExt cx="1126895" cy="1132472"/>
              </a:xfrm>
            </p:grpSpPr>
            <p:sp>
              <p:nvSpPr>
                <p:cNvPr id="100" name="Oval 99"/>
                <p:cNvSpPr/>
                <p:nvPr/>
              </p:nvSpPr>
              <p:spPr>
                <a:xfrm>
                  <a:off x="13030200" y="-2624792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100"/>
                <p:cNvSpPr/>
                <p:nvPr/>
              </p:nvSpPr>
              <p:spPr>
                <a:xfrm rot="10800000">
                  <a:off x="13030200" y="-2630369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Pie 101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Pie 102"/>
                <p:cNvSpPr/>
                <p:nvPr/>
              </p:nvSpPr>
              <p:spPr>
                <a:xfrm rot="10800000">
                  <a:off x="13030200" y="-2629045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33" name="Group 132"/>
          <p:cNvGrpSpPr/>
          <p:nvPr/>
        </p:nvGrpSpPr>
        <p:grpSpPr>
          <a:xfrm>
            <a:off x="5768943" y="1793901"/>
            <a:ext cx="587830" cy="592143"/>
            <a:chOff x="2251597" y="1999519"/>
            <a:chExt cx="848621" cy="854847"/>
          </a:xfrm>
        </p:grpSpPr>
        <p:sp>
          <p:nvSpPr>
            <p:cNvPr id="134" name="Oval 133"/>
            <p:cNvSpPr/>
            <p:nvPr/>
          </p:nvSpPr>
          <p:spPr>
            <a:xfrm>
              <a:off x="2251597" y="1999519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2251597" y="2001547"/>
              <a:ext cx="848621" cy="852819"/>
              <a:chOff x="13030197" y="-2630369"/>
              <a:chExt cx="1126898" cy="1132472"/>
            </a:xfrm>
          </p:grpSpPr>
          <p:sp>
            <p:nvSpPr>
              <p:cNvPr id="136" name="Pie 135"/>
              <p:cNvSpPr/>
              <p:nvPr/>
            </p:nvSpPr>
            <p:spPr>
              <a:xfrm rot="14400000">
                <a:off x="13030197" y="-2624793"/>
                <a:ext cx="1126895" cy="1126895"/>
              </a:xfrm>
              <a:prstGeom prst="pie">
                <a:avLst>
                  <a:gd name="adj1" fmla="val 0"/>
                  <a:gd name="adj2" fmla="val 14399542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7" name="Group 136"/>
              <p:cNvGrpSpPr/>
              <p:nvPr/>
            </p:nvGrpSpPr>
            <p:grpSpPr>
              <a:xfrm rot="10800000">
                <a:off x="13030200" y="-2630369"/>
                <a:ext cx="1126895" cy="1132472"/>
                <a:chOff x="13030200" y="-2630369"/>
                <a:chExt cx="1126895" cy="1132472"/>
              </a:xfrm>
            </p:grpSpPr>
            <p:sp>
              <p:nvSpPr>
                <p:cNvPr id="138" name="Oval 137"/>
                <p:cNvSpPr/>
                <p:nvPr/>
              </p:nvSpPr>
              <p:spPr>
                <a:xfrm>
                  <a:off x="13030200" y="-2624792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Oval 138"/>
                <p:cNvSpPr/>
                <p:nvPr/>
              </p:nvSpPr>
              <p:spPr>
                <a:xfrm rot="10800000">
                  <a:off x="13030200" y="-2630369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Pie 139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1" name="Pie 140"/>
                <p:cNvSpPr/>
                <p:nvPr/>
              </p:nvSpPr>
              <p:spPr>
                <a:xfrm rot="10800000">
                  <a:off x="13030200" y="-2629045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71" name="Group 170"/>
          <p:cNvGrpSpPr/>
          <p:nvPr/>
        </p:nvGrpSpPr>
        <p:grpSpPr>
          <a:xfrm>
            <a:off x="5776308" y="4570802"/>
            <a:ext cx="587830" cy="592143"/>
            <a:chOff x="2251597" y="1999519"/>
            <a:chExt cx="848621" cy="854847"/>
          </a:xfrm>
        </p:grpSpPr>
        <p:sp>
          <p:nvSpPr>
            <p:cNvPr id="172" name="Oval 171"/>
            <p:cNvSpPr/>
            <p:nvPr/>
          </p:nvSpPr>
          <p:spPr>
            <a:xfrm>
              <a:off x="2251597" y="1999519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3" name="Group 172"/>
            <p:cNvGrpSpPr/>
            <p:nvPr/>
          </p:nvGrpSpPr>
          <p:grpSpPr>
            <a:xfrm>
              <a:off x="2251597" y="2001547"/>
              <a:ext cx="848621" cy="852819"/>
              <a:chOff x="13030197" y="-2630369"/>
              <a:chExt cx="1126898" cy="1132472"/>
            </a:xfrm>
          </p:grpSpPr>
          <p:sp>
            <p:nvSpPr>
              <p:cNvPr id="174" name="Pie 173"/>
              <p:cNvSpPr/>
              <p:nvPr/>
            </p:nvSpPr>
            <p:spPr>
              <a:xfrm rot="14400000">
                <a:off x="13030197" y="-2624793"/>
                <a:ext cx="1126895" cy="1126895"/>
              </a:xfrm>
              <a:prstGeom prst="pie">
                <a:avLst>
                  <a:gd name="adj1" fmla="val 0"/>
                  <a:gd name="adj2" fmla="val 14399542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75" name="Group 174"/>
              <p:cNvGrpSpPr/>
              <p:nvPr/>
            </p:nvGrpSpPr>
            <p:grpSpPr>
              <a:xfrm rot="10800000">
                <a:off x="13030200" y="-2630369"/>
                <a:ext cx="1126895" cy="1132472"/>
                <a:chOff x="13030200" y="-2630369"/>
                <a:chExt cx="1126895" cy="1132472"/>
              </a:xfrm>
            </p:grpSpPr>
            <p:sp>
              <p:nvSpPr>
                <p:cNvPr id="176" name="Oval 175"/>
                <p:cNvSpPr/>
                <p:nvPr/>
              </p:nvSpPr>
              <p:spPr>
                <a:xfrm>
                  <a:off x="13030200" y="-2624792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Oval 176"/>
                <p:cNvSpPr/>
                <p:nvPr/>
              </p:nvSpPr>
              <p:spPr>
                <a:xfrm rot="10800000">
                  <a:off x="13030200" y="-2630369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Pie 177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9" name="Pie 178"/>
                <p:cNvSpPr/>
                <p:nvPr/>
              </p:nvSpPr>
              <p:spPr>
                <a:xfrm rot="10800000">
                  <a:off x="13030200" y="-2629045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375" name="Oval 374"/>
          <p:cNvSpPr/>
          <p:nvPr/>
        </p:nvSpPr>
        <p:spPr>
          <a:xfrm>
            <a:off x="4345997" y="4233029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3803768" y="1748501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TextBox 38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Freeform 38"/>
          <p:cNvSpPr/>
          <p:nvPr/>
        </p:nvSpPr>
        <p:spPr>
          <a:xfrm rot="16200000">
            <a:off x="3666810" y="323289"/>
            <a:ext cx="2840406" cy="294847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3666811" y="323290"/>
            <a:ext cx="2840402" cy="294846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5449459" y="3210345"/>
            <a:ext cx="2840406" cy="294847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 rot="16200000">
            <a:off x="5449459" y="3210346"/>
            <a:ext cx="2840401" cy="29484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928376" y="2919247"/>
            <a:ext cx="2840408" cy="294847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 rot="16200000">
            <a:off x="928376" y="2919248"/>
            <a:ext cx="2840403" cy="294847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1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68" grpId="0" animBg="1"/>
      <p:bldP spid="375" grpId="0" animBg="1"/>
      <p:bldP spid="381" grpId="0" animBg="1"/>
      <p:bldP spid="39" grpId="0" animBg="1"/>
      <p:bldP spid="39" grpId="1" animBg="1"/>
      <p:bldP spid="40" grpId="0" animBg="1"/>
      <p:bldP spid="41" grpId="0" animBg="1"/>
      <p:bldP spid="41" grpId="1" animBg="1"/>
      <p:bldP spid="42" grpId="0" animBg="1"/>
      <p:bldP spid="45" grpId="0" animBg="1"/>
      <p:bldP spid="45" grpId="1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11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1959428" y="959098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238469" y="826742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719310" y="762428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983862" y="4905833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650639" y="3866499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363935" y="4495085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070020" y="2602252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1371599" y="2085174"/>
            <a:ext cx="587829" cy="587829"/>
            <a:chOff x="457200" y="-3634962"/>
            <a:chExt cx="1126895" cy="1126895"/>
          </a:xfrm>
        </p:grpSpPr>
        <p:grpSp>
          <p:nvGrpSpPr>
            <p:cNvPr id="82" name="Group 8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85" name="Oval 8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Pie 8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16131048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3" name="Straight Connector 82"/>
            <p:cNvCxnSpPr>
              <a:stCxn id="85" idx="0"/>
              <a:endCxn id="8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85" idx="2"/>
              <a:endCxn id="8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>
            <a:off x="1870149" y="4515855"/>
            <a:ext cx="587829" cy="587829"/>
            <a:chOff x="457200" y="-3634962"/>
            <a:chExt cx="1126895" cy="1126895"/>
          </a:xfrm>
        </p:grpSpPr>
        <p:grpSp>
          <p:nvGrpSpPr>
            <p:cNvPr id="120" name="Group 11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23" name="Oval 12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Pie 12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16131048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21" name="Straight Connector 120"/>
            <p:cNvCxnSpPr>
              <a:stCxn id="123" idx="0"/>
              <a:endCxn id="12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123" idx="2"/>
              <a:endCxn id="12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" name="Group 156"/>
          <p:cNvGrpSpPr/>
          <p:nvPr/>
        </p:nvGrpSpPr>
        <p:grpSpPr>
          <a:xfrm>
            <a:off x="7621993" y="5007881"/>
            <a:ext cx="587829" cy="587829"/>
            <a:chOff x="457200" y="-3634962"/>
            <a:chExt cx="1126895" cy="1126895"/>
          </a:xfrm>
        </p:grpSpPr>
        <p:grpSp>
          <p:nvGrpSpPr>
            <p:cNvPr id="158" name="Group 15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1" name="Oval 16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Pie 16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16131048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59" name="Straight Connector 158"/>
            <p:cNvCxnSpPr>
              <a:stCxn id="161" idx="0"/>
              <a:endCxn id="16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>
              <a:stCxn id="161" idx="2"/>
              <a:endCxn id="16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oup 194"/>
          <p:cNvGrpSpPr/>
          <p:nvPr/>
        </p:nvGrpSpPr>
        <p:grpSpPr>
          <a:xfrm>
            <a:off x="6096000" y="1791259"/>
            <a:ext cx="587829" cy="587829"/>
            <a:chOff x="457200" y="-3634962"/>
            <a:chExt cx="1126895" cy="1126895"/>
          </a:xfrm>
        </p:grpSpPr>
        <p:grpSp>
          <p:nvGrpSpPr>
            <p:cNvPr id="196" name="Group 19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99" name="Oval 19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Pie 19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16131048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7" name="Straight Connector 196"/>
            <p:cNvCxnSpPr>
              <a:stCxn id="199" idx="0"/>
              <a:endCxn id="19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199" idx="2"/>
              <a:endCxn id="20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4" name="Oval 373"/>
          <p:cNvSpPr/>
          <p:nvPr/>
        </p:nvSpPr>
        <p:spPr>
          <a:xfrm>
            <a:off x="7239725" y="2598022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TextBox 38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Freeform 40"/>
          <p:cNvSpPr/>
          <p:nvPr/>
        </p:nvSpPr>
        <p:spPr>
          <a:xfrm rot="16200000">
            <a:off x="449946" y="291415"/>
            <a:ext cx="2840406" cy="294847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 rot="16200000">
            <a:off x="449947" y="291416"/>
            <a:ext cx="2840402" cy="294846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4217299" y="356670"/>
            <a:ext cx="2840406" cy="294847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 rot="16200000">
            <a:off x="4217299" y="356671"/>
            <a:ext cx="2840401" cy="29484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 rot="16200000">
            <a:off x="5691538" y="3533644"/>
            <a:ext cx="2840408" cy="294847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 rot="16200000">
            <a:off x="5691538" y="3533645"/>
            <a:ext cx="2840403" cy="294847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 rot="16200000">
            <a:off x="1425631" y="3197071"/>
            <a:ext cx="2840408" cy="294847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6200000">
            <a:off x="1425631" y="3197072"/>
            <a:ext cx="2840403" cy="294847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0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48" grpId="0" animBg="1"/>
      <p:bldP spid="49" grpId="0" animBg="1"/>
      <p:bldP spid="50" grpId="0" animBg="1"/>
      <p:bldP spid="59" grpId="0" animBg="1"/>
      <p:bldP spid="68" grpId="0" animBg="1"/>
      <p:bldP spid="69" grpId="0" animBg="1"/>
      <p:bldP spid="374" grpId="0" animBg="1"/>
      <p:bldP spid="41" grpId="0" animBg="1"/>
      <p:bldP spid="41" grpId="1" animBg="1"/>
      <p:bldP spid="42" grpId="0" animBg="1"/>
      <p:bldP spid="45" grpId="0" animBg="1"/>
      <p:bldP spid="45" grpId="1" animBg="1"/>
      <p:bldP spid="46" grpId="0" animBg="1"/>
      <p:bldP spid="51" grpId="0" animBg="1"/>
      <p:bldP spid="51" grpId="1" animBg="1"/>
      <p:bldP spid="52" grpId="0" animBg="1"/>
      <p:bldP spid="53" grpId="0" animBg="1"/>
      <p:bldP spid="53" grpId="1" animBg="1"/>
      <p:bldP spid="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973097" y="3963669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592284" y="4878921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673334" y="1404681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930628" y="3924870"/>
            <a:ext cx="588962" cy="587829"/>
            <a:chOff x="4044126" y="46154"/>
            <a:chExt cx="1129066" cy="1126895"/>
          </a:xfrm>
        </p:grpSpPr>
        <p:sp>
          <p:nvSpPr>
            <p:cNvPr id="41" name="Oval 4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Pie 4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2778931" y="4151214"/>
            <a:ext cx="588962" cy="587829"/>
            <a:chOff x="4044126" y="46154"/>
            <a:chExt cx="1129066" cy="1126895"/>
          </a:xfrm>
        </p:grpSpPr>
        <p:sp>
          <p:nvSpPr>
            <p:cNvPr id="105" name="Oval 10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Pie 10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2751000" y="2904384"/>
            <a:ext cx="588962" cy="587829"/>
            <a:chOff x="4044126" y="46154"/>
            <a:chExt cx="1129066" cy="1126895"/>
          </a:xfrm>
        </p:grpSpPr>
        <p:sp>
          <p:nvSpPr>
            <p:cNvPr id="143" name="Oval 142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Pie 143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5085504" y="4878921"/>
            <a:ext cx="588962" cy="587829"/>
            <a:chOff x="4044126" y="46154"/>
            <a:chExt cx="1129066" cy="1126895"/>
          </a:xfrm>
        </p:grpSpPr>
        <p:sp>
          <p:nvSpPr>
            <p:cNvPr id="181" name="Oval 18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Pie 18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4339373" y="2050975"/>
            <a:ext cx="588962" cy="587829"/>
            <a:chOff x="4044126" y="46154"/>
            <a:chExt cx="1129066" cy="1126895"/>
          </a:xfrm>
        </p:grpSpPr>
        <p:sp>
          <p:nvSpPr>
            <p:cNvPr id="219" name="Oval 218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Pie 219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2780063" y="1358476"/>
            <a:ext cx="588962" cy="587829"/>
            <a:chOff x="4044126" y="46154"/>
            <a:chExt cx="1129066" cy="1126895"/>
          </a:xfrm>
        </p:grpSpPr>
        <p:sp>
          <p:nvSpPr>
            <p:cNvPr id="257" name="Oval 256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Pie 257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75" name="Oval 374"/>
          <p:cNvSpPr/>
          <p:nvPr/>
        </p:nvSpPr>
        <p:spPr>
          <a:xfrm>
            <a:off x="3752675" y="3419006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TextBox 38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 rot="16200000">
            <a:off x="664452" y="2584769"/>
            <a:ext cx="2840406" cy="294847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664453" y="2584770"/>
            <a:ext cx="2840402" cy="294846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 rot="16200000">
            <a:off x="3940231" y="807981"/>
            <a:ext cx="2840406" cy="294847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 rot="16200000">
            <a:off x="3940231" y="807982"/>
            <a:ext cx="2840401" cy="29484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 rot="16200000">
            <a:off x="4897009" y="3630689"/>
            <a:ext cx="2840408" cy="294847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 rot="16200000">
            <a:off x="4897009" y="3630690"/>
            <a:ext cx="2840403" cy="294847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7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50" grpId="0" animBg="1"/>
      <p:bldP spid="68" grpId="0" animBg="1"/>
      <p:bldP spid="375" grpId="0" animBg="1"/>
      <p:bldP spid="30" grpId="0" animBg="1"/>
      <p:bldP spid="30" grpId="1" animBg="1"/>
      <p:bldP spid="31" grpId="0" animBg="1"/>
      <p:bldP spid="32" grpId="0" animBg="1"/>
      <p:bldP spid="32" grpId="1" animBg="1"/>
      <p:bldP spid="33" grpId="0" animBg="1"/>
      <p:bldP spid="34" grpId="0" animBg="1"/>
      <p:bldP spid="34" grpId="1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2150553" y="674914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968445" y="1804241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128206" y="3740088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554054" y="1645864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150553" y="3878430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968445" y="754533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716036" y="4718081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5380613" y="4718450"/>
            <a:ext cx="587832" cy="590738"/>
            <a:chOff x="2251598" y="991391"/>
            <a:chExt cx="848624" cy="852820"/>
          </a:xfrm>
        </p:grpSpPr>
        <p:sp>
          <p:nvSpPr>
            <p:cNvPr id="88" name="Oval 8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90" name="Pie 8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92" name="Oval 9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Pie 9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Pie 9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25" name="Group 124"/>
          <p:cNvGrpSpPr/>
          <p:nvPr/>
        </p:nvGrpSpPr>
        <p:grpSpPr>
          <a:xfrm>
            <a:off x="1317619" y="4791822"/>
            <a:ext cx="587832" cy="590738"/>
            <a:chOff x="2251598" y="991391"/>
            <a:chExt cx="848624" cy="852820"/>
          </a:xfrm>
        </p:grpSpPr>
        <p:sp>
          <p:nvSpPr>
            <p:cNvPr id="126" name="Oval 125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28" name="Pie 127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9" name="Group 128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30" name="Oval 129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Pie 130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2" name="Pie 131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63" name="Group 162"/>
          <p:cNvGrpSpPr/>
          <p:nvPr/>
        </p:nvGrpSpPr>
        <p:grpSpPr>
          <a:xfrm>
            <a:off x="916122" y="1426630"/>
            <a:ext cx="587832" cy="590738"/>
            <a:chOff x="2251598" y="991391"/>
            <a:chExt cx="848624" cy="852820"/>
          </a:xfrm>
        </p:grpSpPr>
        <p:sp>
          <p:nvSpPr>
            <p:cNvPr id="164" name="Oval 16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5" name="Group 16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66" name="Pie 16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7" name="Group 16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68" name="Oval 16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Pie 16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0" name="Pie 16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01" name="Group 200"/>
          <p:cNvGrpSpPr/>
          <p:nvPr/>
        </p:nvGrpSpPr>
        <p:grpSpPr>
          <a:xfrm>
            <a:off x="4457771" y="1795306"/>
            <a:ext cx="587832" cy="590738"/>
            <a:chOff x="2251598" y="991391"/>
            <a:chExt cx="848624" cy="852820"/>
          </a:xfrm>
        </p:grpSpPr>
        <p:sp>
          <p:nvSpPr>
            <p:cNvPr id="202" name="Oval 20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3" name="Group 202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204" name="Pie 203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05" name="Group 204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206" name="Oval 205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Pie 206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8" name="Pie 207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39" name="Group 238"/>
          <p:cNvGrpSpPr/>
          <p:nvPr/>
        </p:nvGrpSpPr>
        <p:grpSpPr>
          <a:xfrm>
            <a:off x="3164799" y="2671111"/>
            <a:ext cx="587832" cy="590738"/>
            <a:chOff x="2251598" y="991391"/>
            <a:chExt cx="848624" cy="852820"/>
          </a:xfrm>
        </p:grpSpPr>
        <p:sp>
          <p:nvSpPr>
            <p:cNvPr id="240" name="Oval 239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1" name="Group 240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242" name="Pie 241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3" name="Group 24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244" name="Oval 24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5" name="Pie 24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6" name="Pie 24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77" name="Group 276"/>
          <p:cNvGrpSpPr/>
          <p:nvPr/>
        </p:nvGrpSpPr>
        <p:grpSpPr>
          <a:xfrm>
            <a:off x="4457769" y="3613221"/>
            <a:ext cx="587832" cy="590738"/>
            <a:chOff x="2251598" y="991391"/>
            <a:chExt cx="848624" cy="852820"/>
          </a:xfrm>
        </p:grpSpPr>
        <p:sp>
          <p:nvSpPr>
            <p:cNvPr id="278" name="Oval 27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9" name="Group 27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280" name="Pie 27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81" name="Group 28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282" name="Oval 28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Pie 28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4" name="Pie 28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375" name="Oval 374"/>
          <p:cNvSpPr/>
          <p:nvPr/>
        </p:nvSpPr>
        <p:spPr>
          <a:xfrm>
            <a:off x="2870885" y="4865994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TextBox 38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Freeform 64"/>
          <p:cNvSpPr/>
          <p:nvPr/>
        </p:nvSpPr>
        <p:spPr>
          <a:xfrm rot="16200000">
            <a:off x="564280" y="246308"/>
            <a:ext cx="2840406" cy="294847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 rot="16200000">
            <a:off x="564281" y="246309"/>
            <a:ext cx="2840402" cy="294846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 rot="16200000">
            <a:off x="4115516" y="366723"/>
            <a:ext cx="2840406" cy="294847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 rot="16200000">
            <a:off x="4115516" y="366724"/>
            <a:ext cx="2840401" cy="29484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 rot="16200000">
            <a:off x="5001920" y="3374965"/>
            <a:ext cx="2840408" cy="294847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 rot="16200000">
            <a:off x="5001920" y="3374966"/>
            <a:ext cx="2840403" cy="294847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 rot="16200000">
            <a:off x="881626" y="3523308"/>
            <a:ext cx="2840408" cy="294847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 rot="16200000">
            <a:off x="881626" y="3523309"/>
            <a:ext cx="2840403" cy="294847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3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48" grpId="0" animBg="1"/>
      <p:bldP spid="49" grpId="0" animBg="1"/>
      <p:bldP spid="50" grpId="0" animBg="1"/>
      <p:bldP spid="59" grpId="0" animBg="1"/>
      <p:bldP spid="68" grpId="0" animBg="1"/>
      <p:bldP spid="69" grpId="0" animBg="1"/>
      <p:bldP spid="375" grpId="0" animBg="1"/>
      <p:bldP spid="65" grpId="0" animBg="1"/>
      <p:bldP spid="65" grpId="1" animBg="1"/>
      <p:bldP spid="66" grpId="0" animBg="1"/>
      <p:bldP spid="67" grpId="0" animBg="1"/>
      <p:bldP spid="67" grpId="1" animBg="1"/>
      <p:bldP spid="70" grpId="0" animBg="1"/>
      <p:bldP spid="71" grpId="0" animBg="1"/>
      <p:bldP spid="71" grpId="1" animBg="1"/>
      <p:bldP spid="72" grpId="0" animBg="1"/>
      <p:bldP spid="73" grpId="0" animBg="1"/>
      <p:bldP spid="73" grpId="1" animBg="1"/>
      <p:bldP spid="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851897" y="4520692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978614" y="894508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3957779" y="1840690"/>
            <a:ext cx="587832" cy="590738"/>
            <a:chOff x="2251598" y="991391"/>
            <a:chExt cx="848624" cy="852820"/>
          </a:xfrm>
        </p:grpSpPr>
        <p:sp>
          <p:nvSpPr>
            <p:cNvPr id="88" name="Oval 8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90" name="Pie 8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92" name="Oval 9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Pie 9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Pie 9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95" name="Group 94"/>
          <p:cNvGrpSpPr/>
          <p:nvPr/>
        </p:nvGrpSpPr>
        <p:grpSpPr>
          <a:xfrm>
            <a:off x="1748710" y="4172345"/>
            <a:ext cx="587830" cy="592143"/>
            <a:chOff x="2251597" y="1999519"/>
            <a:chExt cx="848621" cy="854847"/>
          </a:xfrm>
        </p:grpSpPr>
        <p:sp>
          <p:nvSpPr>
            <p:cNvPr id="96" name="Oval 95"/>
            <p:cNvSpPr/>
            <p:nvPr/>
          </p:nvSpPr>
          <p:spPr>
            <a:xfrm>
              <a:off x="2251597" y="1999519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2251597" y="2001547"/>
              <a:ext cx="848621" cy="852819"/>
              <a:chOff x="13030197" y="-2630369"/>
              <a:chExt cx="1126898" cy="1132472"/>
            </a:xfrm>
          </p:grpSpPr>
          <p:sp>
            <p:nvSpPr>
              <p:cNvPr id="98" name="Pie 97"/>
              <p:cNvSpPr/>
              <p:nvPr/>
            </p:nvSpPr>
            <p:spPr>
              <a:xfrm rot="14400000">
                <a:off x="13030197" y="-2624793"/>
                <a:ext cx="1126895" cy="1126895"/>
              </a:xfrm>
              <a:prstGeom prst="pie">
                <a:avLst>
                  <a:gd name="adj1" fmla="val 0"/>
                  <a:gd name="adj2" fmla="val 14399542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9" name="Group 98"/>
              <p:cNvGrpSpPr/>
              <p:nvPr/>
            </p:nvGrpSpPr>
            <p:grpSpPr>
              <a:xfrm rot="10800000">
                <a:off x="13030200" y="-2630369"/>
                <a:ext cx="1126895" cy="1132472"/>
                <a:chOff x="13030200" y="-2630369"/>
                <a:chExt cx="1126895" cy="1132472"/>
              </a:xfrm>
            </p:grpSpPr>
            <p:sp>
              <p:nvSpPr>
                <p:cNvPr id="100" name="Oval 99"/>
                <p:cNvSpPr/>
                <p:nvPr/>
              </p:nvSpPr>
              <p:spPr>
                <a:xfrm>
                  <a:off x="13030200" y="-2624792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100"/>
                <p:cNvSpPr/>
                <p:nvPr/>
              </p:nvSpPr>
              <p:spPr>
                <a:xfrm rot="10800000">
                  <a:off x="13030200" y="-2630369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Pie 101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Pie 102"/>
                <p:cNvSpPr/>
                <p:nvPr/>
              </p:nvSpPr>
              <p:spPr>
                <a:xfrm rot="10800000">
                  <a:off x="13030200" y="-2629045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25" name="Group 124"/>
          <p:cNvGrpSpPr/>
          <p:nvPr/>
        </p:nvGrpSpPr>
        <p:grpSpPr>
          <a:xfrm>
            <a:off x="5557979" y="912309"/>
            <a:ext cx="587832" cy="590738"/>
            <a:chOff x="2251598" y="991391"/>
            <a:chExt cx="848624" cy="852820"/>
          </a:xfrm>
        </p:grpSpPr>
        <p:sp>
          <p:nvSpPr>
            <p:cNvPr id="126" name="Oval 125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28" name="Pie 127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9" name="Group 128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30" name="Oval 129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Pie 130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2" name="Pie 131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33" name="Group 132"/>
          <p:cNvGrpSpPr/>
          <p:nvPr/>
        </p:nvGrpSpPr>
        <p:grpSpPr>
          <a:xfrm>
            <a:off x="3048000" y="4319648"/>
            <a:ext cx="587830" cy="592143"/>
            <a:chOff x="2251597" y="1999519"/>
            <a:chExt cx="848621" cy="854847"/>
          </a:xfrm>
        </p:grpSpPr>
        <p:sp>
          <p:nvSpPr>
            <p:cNvPr id="134" name="Oval 133"/>
            <p:cNvSpPr/>
            <p:nvPr/>
          </p:nvSpPr>
          <p:spPr>
            <a:xfrm>
              <a:off x="2251597" y="1999519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2251597" y="2001547"/>
              <a:ext cx="848621" cy="852819"/>
              <a:chOff x="13030197" y="-2630369"/>
              <a:chExt cx="1126898" cy="1132472"/>
            </a:xfrm>
          </p:grpSpPr>
          <p:sp>
            <p:nvSpPr>
              <p:cNvPr id="136" name="Pie 135"/>
              <p:cNvSpPr/>
              <p:nvPr/>
            </p:nvSpPr>
            <p:spPr>
              <a:xfrm rot="14400000">
                <a:off x="13030197" y="-2624793"/>
                <a:ext cx="1126895" cy="1126895"/>
              </a:xfrm>
              <a:prstGeom prst="pie">
                <a:avLst>
                  <a:gd name="adj1" fmla="val 0"/>
                  <a:gd name="adj2" fmla="val 14399542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7" name="Group 136"/>
              <p:cNvGrpSpPr/>
              <p:nvPr/>
            </p:nvGrpSpPr>
            <p:grpSpPr>
              <a:xfrm rot="10800000">
                <a:off x="13030200" y="-2630369"/>
                <a:ext cx="1126895" cy="1132472"/>
                <a:chOff x="13030200" y="-2630369"/>
                <a:chExt cx="1126895" cy="1132472"/>
              </a:xfrm>
            </p:grpSpPr>
            <p:sp>
              <p:nvSpPr>
                <p:cNvPr id="138" name="Oval 137"/>
                <p:cNvSpPr/>
                <p:nvPr/>
              </p:nvSpPr>
              <p:spPr>
                <a:xfrm>
                  <a:off x="13030200" y="-2624792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Oval 138"/>
                <p:cNvSpPr/>
                <p:nvPr/>
              </p:nvSpPr>
              <p:spPr>
                <a:xfrm rot="10800000">
                  <a:off x="13030200" y="-2630369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Pie 139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1" name="Pie 140"/>
                <p:cNvSpPr/>
                <p:nvPr/>
              </p:nvSpPr>
              <p:spPr>
                <a:xfrm rot="10800000">
                  <a:off x="13030200" y="-2629045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63" name="Group 162"/>
          <p:cNvGrpSpPr/>
          <p:nvPr/>
        </p:nvGrpSpPr>
        <p:grpSpPr>
          <a:xfrm>
            <a:off x="5732855" y="1977611"/>
            <a:ext cx="587832" cy="590738"/>
            <a:chOff x="2251598" y="991391"/>
            <a:chExt cx="848624" cy="852820"/>
          </a:xfrm>
        </p:grpSpPr>
        <p:sp>
          <p:nvSpPr>
            <p:cNvPr id="164" name="Oval 16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5" name="Group 16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66" name="Pie 16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7" name="Group 16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68" name="Oval 16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Pie 16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0" name="Pie 16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01" name="Group 200"/>
          <p:cNvGrpSpPr/>
          <p:nvPr/>
        </p:nvGrpSpPr>
        <p:grpSpPr>
          <a:xfrm>
            <a:off x="4616304" y="2555390"/>
            <a:ext cx="587832" cy="590738"/>
            <a:chOff x="2251598" y="991391"/>
            <a:chExt cx="848624" cy="852820"/>
          </a:xfrm>
        </p:grpSpPr>
        <p:sp>
          <p:nvSpPr>
            <p:cNvPr id="202" name="Oval 20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3" name="Group 202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204" name="Pie 203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05" name="Group 204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206" name="Oval 205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Pie 206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8" name="Pie 207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39" name="Group 238"/>
          <p:cNvGrpSpPr/>
          <p:nvPr/>
        </p:nvGrpSpPr>
        <p:grpSpPr>
          <a:xfrm>
            <a:off x="7184568" y="3728910"/>
            <a:ext cx="587832" cy="590738"/>
            <a:chOff x="2251598" y="991391"/>
            <a:chExt cx="848624" cy="852820"/>
          </a:xfrm>
        </p:grpSpPr>
        <p:sp>
          <p:nvSpPr>
            <p:cNvPr id="240" name="Oval 239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1" name="Group 240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242" name="Pie 241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3" name="Group 24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244" name="Oval 24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5" name="Pie 24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6" name="Pie 24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383" name="TextBox 38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9" name="Freeform 68"/>
          <p:cNvSpPr/>
          <p:nvPr/>
        </p:nvSpPr>
        <p:spPr>
          <a:xfrm rot="16200000">
            <a:off x="3656470" y="534563"/>
            <a:ext cx="2840406" cy="294847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 rot="16200000">
            <a:off x="3656471" y="534564"/>
            <a:ext cx="2840402" cy="294846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 rot="16200000">
            <a:off x="5466330" y="3061855"/>
            <a:ext cx="2840406" cy="294847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 rot="16200000">
            <a:off x="5466330" y="3061856"/>
            <a:ext cx="2840401" cy="29484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 rot="16200000">
            <a:off x="1023919" y="2952991"/>
            <a:ext cx="2840408" cy="294847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 rot="16200000">
            <a:off x="1023919" y="2952992"/>
            <a:ext cx="2840403" cy="294847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0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68" grpId="0" animBg="1"/>
      <p:bldP spid="69" grpId="0" animBg="1"/>
      <p:bldP spid="69" grpId="1" animBg="1"/>
      <p:bldP spid="70" grpId="0" animBg="1"/>
      <p:bldP spid="71" grpId="0" animBg="1"/>
      <p:bldP spid="71" grpId="1" animBg="1"/>
      <p:bldP spid="72" grpId="0" animBg="1"/>
      <p:bldP spid="73" grpId="0" animBg="1"/>
      <p:bldP spid="73" grpId="1" animBg="1"/>
      <p:bldP spid="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Splat for Google Slides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211" y="2338743"/>
            <a:ext cx="2322841" cy="174213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Steve Wyborney\Desktop\80 Printable Cube Convos Promos\Slide2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984" y="515789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Steve Wyborney\Desktop\Presentation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43" y="51816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17094" y="6172200"/>
            <a:ext cx="1402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rId4"/>
              </a:rPr>
              <a:t>80 </a:t>
            </a:r>
            <a:r>
              <a:rPr lang="en-US" sz="1100" b="1" dirty="0" smtClean="0">
                <a:hlinkClick r:id="rId4"/>
              </a:rPr>
              <a:t>Printable Cube </a:t>
            </a:r>
          </a:p>
          <a:p>
            <a:pPr algn="ctr"/>
            <a:r>
              <a:rPr lang="en-US" sz="1100" b="1" dirty="0" smtClean="0">
                <a:hlinkClick r:id="rId4"/>
              </a:rPr>
              <a:t>Conversations Pages</a:t>
            </a:r>
            <a:endParaRPr lang="en-US" sz="11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73939" y="0"/>
            <a:ext cx="759618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/>
              <a:t>The Fraction Splat! Series </a:t>
            </a:r>
          </a:p>
          <a:p>
            <a:pPr algn="ctr"/>
            <a:r>
              <a:rPr lang="en-US" sz="5400" b="1" dirty="0" smtClean="0"/>
              <a:t>Set </a:t>
            </a:r>
            <a:r>
              <a:rPr lang="en-US" sz="5400" b="1" dirty="0" smtClean="0"/>
              <a:t>14.1</a:t>
            </a:r>
            <a:endParaRPr lang="en-US" sz="5400" b="1" dirty="0" smtClean="0"/>
          </a:p>
          <a:p>
            <a:pPr algn="ctr"/>
            <a:r>
              <a:rPr lang="en-US" sz="3200" b="1" dirty="0" smtClean="0"/>
              <a:t>(for Google Slides)</a:t>
            </a:r>
            <a:endParaRPr lang="en-US" sz="3200" b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1816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8"/>
          </p:cNvPr>
          <p:cNvSpPr txBox="1"/>
          <p:nvPr/>
        </p:nvSpPr>
        <p:spPr>
          <a:xfrm>
            <a:off x="370582" y="6122313"/>
            <a:ext cx="12378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8"/>
              </a:rPr>
              <a:t>50 Splat! Lessons </a:t>
            </a:r>
            <a:endParaRPr lang="en-US" sz="1100" b="1" dirty="0" smtClean="0"/>
          </a:p>
          <a:p>
            <a:pPr algn="ctr"/>
            <a:r>
              <a:rPr lang="en-US" sz="1100" b="1" dirty="0" smtClean="0"/>
              <a:t>(for PowerPoint)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3895" y="3059668"/>
            <a:ext cx="5800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 smtClean="0">
                <a:hlinkClick r:id="rId2"/>
              </a:rPr>
              <a:t>here</a:t>
            </a:r>
            <a:r>
              <a:rPr lang="en-US" sz="1400" b="1" dirty="0" smtClean="0"/>
              <a:t> (</a:t>
            </a:r>
            <a:r>
              <a:rPr lang="en-US" sz="1400" b="1" dirty="0"/>
              <a:t>or on the image) to download more </a:t>
            </a:r>
            <a:r>
              <a:rPr lang="en-US" sz="1400" b="1" dirty="0" smtClean="0"/>
              <a:t>Splat! sets for Google Slides.</a:t>
            </a:r>
            <a:endParaRPr lang="en-US" sz="1400" b="1" dirty="0"/>
          </a:p>
        </p:txBody>
      </p:sp>
      <p:pic>
        <p:nvPicPr>
          <p:cNvPr id="20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1816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828857" y="6151054"/>
            <a:ext cx="11608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 smtClean="0"/>
          </a:p>
          <a:p>
            <a:pPr algn="ctr"/>
            <a:r>
              <a:rPr lang="en-US" sz="1100" b="1" dirty="0" smtClean="0"/>
              <a:t>(</a:t>
            </a:r>
            <a:r>
              <a:rPr lang="en-US" sz="1100" b="1" dirty="0"/>
              <a:t>for PowerPoint)</a:t>
            </a:r>
          </a:p>
          <a:p>
            <a:pPr algn="ctr"/>
            <a:endParaRPr lang="en-US" sz="11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97126" y="61540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rId6"/>
              </a:rPr>
              <a:t>Lessons</a:t>
            </a:r>
            <a:endParaRPr lang="en-US" sz="1100" b="1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381000" y="4756118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  <p:pic>
        <p:nvPicPr>
          <p:cNvPr id="22" name="Picture 2" descr="C:\Users\Steve Wyborney\Desktop\4 Estimation Clipboards\4 Estimation Clipboards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5181601"/>
            <a:ext cx="12192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teve Wyborney\Desktop\8.8.2018 Desktop\3.3.2018 Desktop\ALL Blog Posts\BLOG 3 Powerful Tile Strategies\3 Tile Strategies Featured Image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618" y="5181600"/>
            <a:ext cx="1241816" cy="93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7511631" y="6172200"/>
            <a:ext cx="15561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4"/>
              </a:rPr>
              <a:t>3 Powerful Tile Strategies (and 40 new downloadable pages)</a:t>
            </a:r>
            <a:endParaRPr lang="en-US" sz="11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064894" y="6172200"/>
            <a:ext cx="1402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2"/>
              </a:rPr>
              <a:t>The Estimation Clipboard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11134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6961</TotalTime>
  <Words>191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90</cp:revision>
  <dcterms:created xsi:type="dcterms:W3CDTF">2017-02-07T01:35:55Z</dcterms:created>
  <dcterms:modified xsi:type="dcterms:W3CDTF">2018-09-01T19:55:49Z</dcterms:modified>
</cp:coreProperties>
</file>