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12" r:id="rId2"/>
    <p:sldId id="613" r:id="rId3"/>
    <p:sldId id="537" r:id="rId4"/>
    <p:sldId id="407" r:id="rId5"/>
    <p:sldId id="410" r:id="rId6"/>
    <p:sldId id="411" r:id="rId7"/>
    <p:sldId id="412" r:id="rId8"/>
    <p:sldId id="413" r:id="rId9"/>
    <p:sldId id="414" r:id="rId10"/>
    <p:sldId id="434" r:id="rId11"/>
    <p:sldId id="435" r:id="rId12"/>
    <p:sldId id="436" r:id="rId13"/>
    <p:sldId id="437" r:id="rId14"/>
    <p:sldId id="438" r:id="rId15"/>
    <p:sldId id="439" r:id="rId16"/>
    <p:sldId id="440" r:id="rId17"/>
    <p:sldId id="441" r:id="rId18"/>
    <p:sldId id="442" r:id="rId19"/>
    <p:sldId id="443" r:id="rId20"/>
    <p:sldId id="444" r:id="rId21"/>
    <p:sldId id="445" r:id="rId22"/>
    <p:sldId id="415" r:id="rId23"/>
    <p:sldId id="416" r:id="rId24"/>
    <p:sldId id="649" r:id="rId25"/>
    <p:sldId id="700" r:id="rId26"/>
    <p:sldId id="682" r:id="rId27"/>
    <p:sldId id="683" r:id="rId28"/>
    <p:sldId id="647" r:id="rId29"/>
    <p:sldId id="648" r:id="rId30"/>
    <p:sldId id="70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3" autoAdjust="0"/>
    <p:restoredTop sz="94660"/>
  </p:normalViewPr>
  <p:slideViewPr>
    <p:cSldViewPr showGuides="1">
      <p:cViewPr>
        <p:scale>
          <a:sx n="84" d="100"/>
          <a:sy n="84" d="100"/>
        </p:scale>
        <p:origin x="-1548" y="-14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419031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95633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68707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41841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03264-4E89-4DCC-894E-E4D7A80810BF}"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06346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03141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703264-4E89-4DCC-894E-E4D7A80810BF}" type="datetimeFigureOut">
              <a:rPr lang="en-US" smtClean="0"/>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55580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703264-4E89-4DCC-894E-E4D7A80810BF}" type="datetimeFigureOut">
              <a:rPr lang="en-US" smtClean="0"/>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23555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03264-4E89-4DCC-894E-E4D7A80810BF}" type="datetimeFigureOut">
              <a:rPr lang="en-US" smtClean="0"/>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21458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60811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41265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03264-4E89-4DCC-894E-E4D7A80810BF}" type="datetimeFigureOut">
              <a:rPr lang="en-US" smtClean="0"/>
              <a:t>9/30/2018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E2EFE-C74F-4110-9B0A-DB8CC6405F83}" type="slidenum">
              <a:rPr lang="en-US" smtClean="0"/>
              <a:t>‹#›</a:t>
            </a:fld>
            <a:endParaRPr lang="en-US"/>
          </a:p>
        </p:txBody>
      </p:sp>
    </p:spTree>
    <p:extLst>
      <p:ext uri="{BB962C8B-B14F-4D97-AF65-F5344CB8AC3E}">
        <p14:creationId xmlns:p14="http://schemas.microsoft.com/office/powerpoint/2010/main" val="3127786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stevewyborney.com/?p=1483" TargetMode="External"/><Relationship Id="rId13"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hyperlink" Target="http://www.stevewyborney.com/?p=893" TargetMode="External"/><Relationship Id="rId2" Type="http://schemas.openxmlformats.org/officeDocument/2006/relationships/hyperlink" Target="https://www.stevewyborney.com/?p=1704" TargetMode="External"/><Relationship Id="rId1" Type="http://schemas.openxmlformats.org/officeDocument/2006/relationships/slideLayout" Target="../slideLayouts/slideLayout1.xml"/><Relationship Id="rId6" Type="http://schemas.openxmlformats.org/officeDocument/2006/relationships/hyperlink" Target="https://www.stevewyborney.com/?p=1583"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jpeg"/><Relationship Id="rId10" Type="http://schemas.openxmlformats.org/officeDocument/2006/relationships/hyperlink" Target="http://www.stevewyborney.com/?p=1253" TargetMode="External"/><Relationship Id="rId4" Type="http://schemas.openxmlformats.org/officeDocument/2006/relationships/hyperlink" Target="https://www.stevewyborney.com/?p=709" TargetMode="External"/><Relationship Id="rId9" Type="http://schemas.openxmlformats.org/officeDocument/2006/relationships/image" Target="../media/image4.jpeg"/><Relationship Id="rId14" Type="http://schemas.openxmlformats.org/officeDocument/2006/relationships/hyperlink" Target="http://www.stevewyborney.com/?p=1028"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52400"/>
            <a:ext cx="9143999" cy="3447098"/>
          </a:xfrm>
          <a:prstGeom prst="rect">
            <a:avLst/>
          </a:prstGeom>
          <a:noFill/>
        </p:spPr>
        <p:txBody>
          <a:bodyPr wrap="square" rtlCol="0">
            <a:spAutoFit/>
          </a:bodyPr>
          <a:lstStyle/>
          <a:p>
            <a:pPr algn="ctr"/>
            <a:r>
              <a:rPr lang="en-US" sz="13800" b="1" dirty="0" smtClean="0"/>
              <a:t>100 </a:t>
            </a:r>
            <a:endParaRPr lang="en-US" sz="13800" b="1" dirty="0"/>
          </a:p>
          <a:p>
            <a:pPr algn="ctr"/>
            <a:r>
              <a:rPr lang="en-US" sz="8000" b="1" dirty="0" err="1" smtClean="0"/>
              <a:t>Subitizing</a:t>
            </a:r>
            <a:r>
              <a:rPr lang="en-US" sz="8000" b="1" dirty="0" smtClean="0"/>
              <a:t> Slides</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339461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191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191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715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191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191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715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715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447800"/>
            <a:ext cx="9143999" cy="1323439"/>
          </a:xfrm>
          <a:prstGeom prst="rect">
            <a:avLst/>
          </a:prstGeom>
          <a:noFill/>
        </p:spPr>
        <p:txBody>
          <a:bodyPr wrap="square" rtlCol="0">
            <a:spAutoFit/>
          </a:bodyPr>
          <a:lstStyle/>
          <a:p>
            <a:pPr algn="ctr"/>
            <a:r>
              <a:rPr lang="en-US" sz="8000" b="1" dirty="0" smtClean="0"/>
              <a:t>Set 6</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299383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715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77353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26705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3886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Oval 2"/>
          <p:cNvSpPr>
            <a:spLocks noChangeArrowheads="1"/>
          </p:cNvSpPr>
          <p:nvPr/>
        </p:nvSpPr>
        <p:spPr bwMode="auto">
          <a:xfrm>
            <a:off x="5410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3124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648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362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3886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1600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124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0" name="TextBox 9"/>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Autofit/>
          </a:bodyPr>
          <a:lstStyle/>
          <a:p>
            <a:r>
              <a:rPr lang="en-US" sz="11500" b="1" dirty="0" smtClean="0"/>
              <a:t>Set 6 CHALLENGE</a:t>
            </a:r>
            <a:endParaRPr lang="en-US" sz="115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053674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You are about to see a larger group of dots.</a:t>
            </a:r>
            <a:br>
              <a:rPr lang="en-US" sz="3200" b="1" dirty="0" smtClean="0"/>
            </a:br>
            <a:r>
              <a:rPr lang="en-US" sz="3200" b="1" dirty="0"/>
              <a:t/>
            </a:r>
            <a:br>
              <a:rPr lang="en-US" sz="3200" b="1" dirty="0"/>
            </a:br>
            <a:r>
              <a:rPr lang="en-US" sz="3200" b="1" dirty="0" smtClean="0"/>
              <a:t>Instead of saying how may dots there are, find as many ways as you can to show how you know what the total is.</a:t>
            </a:r>
            <a:br>
              <a:rPr lang="en-US" sz="3200" b="1" dirty="0" smtClean="0"/>
            </a:br>
            <a:r>
              <a:rPr lang="en-US" sz="3200" b="1" dirty="0"/>
              <a:t/>
            </a:r>
            <a:br>
              <a:rPr lang="en-US" sz="3200" b="1" dirty="0"/>
            </a:br>
            <a:r>
              <a:rPr lang="en-US" sz="3200" b="1" dirty="0" smtClean="0"/>
              <a:t>Here is an example.</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810421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5636" y="3692351"/>
            <a:ext cx="1682624" cy="16452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457200" y="644351"/>
            <a:ext cx="1557866" cy="1335314"/>
            <a:chOff x="2286000" y="2590800"/>
            <a:chExt cx="3200400" cy="2743200"/>
          </a:xfrm>
        </p:grpSpPr>
        <p:sp>
          <p:nvSpPr>
            <p:cNvPr id="9728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1"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8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8" name="Group 17"/>
          <p:cNvGrpSpPr/>
          <p:nvPr/>
        </p:nvGrpSpPr>
        <p:grpSpPr>
          <a:xfrm>
            <a:off x="3810000" y="644351"/>
            <a:ext cx="1557866" cy="1335314"/>
            <a:chOff x="2286000" y="2590800"/>
            <a:chExt cx="3200400" cy="2743200"/>
          </a:xfrm>
        </p:grpSpPr>
        <p:sp>
          <p:nvSpPr>
            <p:cNvPr id="1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26" name="Group 25"/>
          <p:cNvGrpSpPr/>
          <p:nvPr/>
        </p:nvGrpSpPr>
        <p:grpSpPr>
          <a:xfrm>
            <a:off x="7205134" y="644351"/>
            <a:ext cx="1557866" cy="1335314"/>
            <a:chOff x="2286000" y="2590800"/>
            <a:chExt cx="3200400" cy="2743200"/>
          </a:xfrm>
        </p:grpSpPr>
        <p:sp>
          <p:nvSpPr>
            <p:cNvPr id="27"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7"/>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42" name="Group 41"/>
          <p:cNvGrpSpPr/>
          <p:nvPr/>
        </p:nvGrpSpPr>
        <p:grpSpPr>
          <a:xfrm>
            <a:off x="3810000" y="3846286"/>
            <a:ext cx="1557866" cy="1335314"/>
            <a:chOff x="2286000" y="2590800"/>
            <a:chExt cx="3200400" cy="2743200"/>
          </a:xfrm>
        </p:grpSpPr>
        <p:sp>
          <p:nvSpPr>
            <p:cNvPr id="4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43"/>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7"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8"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0" name="Group 49"/>
          <p:cNvGrpSpPr/>
          <p:nvPr/>
        </p:nvGrpSpPr>
        <p:grpSpPr>
          <a:xfrm>
            <a:off x="7205134" y="3846286"/>
            <a:ext cx="1557866" cy="1335314"/>
            <a:chOff x="2286000" y="2590800"/>
            <a:chExt cx="3200400" cy="2743200"/>
          </a:xfrm>
        </p:grpSpPr>
        <p:sp>
          <p:nvSpPr>
            <p:cNvPr id="51"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2" name="Oval 51"/>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4"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6"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7"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8" name="Group 57"/>
          <p:cNvGrpSpPr/>
          <p:nvPr/>
        </p:nvGrpSpPr>
        <p:grpSpPr>
          <a:xfrm>
            <a:off x="457200" y="3846286"/>
            <a:ext cx="1557866" cy="1335314"/>
            <a:chOff x="2286000" y="2590800"/>
            <a:chExt cx="3200400" cy="2743200"/>
          </a:xfrm>
        </p:grpSpPr>
        <p:sp>
          <p:nvSpPr>
            <p:cNvPr id="5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sp>
        <p:nvSpPr>
          <p:cNvPr id="2" name="Rounded Rectangle 1"/>
          <p:cNvSpPr/>
          <p:nvPr/>
        </p:nvSpPr>
        <p:spPr>
          <a:xfrm>
            <a:off x="7162800" y="5687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ounded Rectangle 90"/>
          <p:cNvSpPr/>
          <p:nvPr/>
        </p:nvSpPr>
        <p:spPr>
          <a:xfrm>
            <a:off x="381000" y="1121508"/>
            <a:ext cx="16764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990600" y="1640797"/>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3" name="Rounded Rectangle 92"/>
          <p:cNvSpPr/>
          <p:nvPr/>
        </p:nvSpPr>
        <p:spPr>
          <a:xfrm rot="2423851">
            <a:off x="4280750" y="856212"/>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ounded Rectangle 95"/>
          <p:cNvSpPr/>
          <p:nvPr/>
        </p:nvSpPr>
        <p:spPr>
          <a:xfrm rot="2423851">
            <a:off x="3536340" y="1111705"/>
            <a:ext cx="2052734"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ounded Rectangle 96"/>
          <p:cNvSpPr/>
          <p:nvPr/>
        </p:nvSpPr>
        <p:spPr>
          <a:xfrm rot="2423851">
            <a:off x="3648495" y="1403617"/>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38862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9" name="Rounded Rectangle 98"/>
          <p:cNvSpPr/>
          <p:nvPr/>
        </p:nvSpPr>
        <p:spPr>
          <a:xfrm>
            <a:off x="381000" y="603873"/>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00"/>
          <p:cNvSpPr/>
          <p:nvPr/>
        </p:nvSpPr>
        <p:spPr>
          <a:xfrm>
            <a:off x="7788935" y="11021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7315200" y="2168351"/>
            <a:ext cx="1316386" cy="369332"/>
          </a:xfrm>
          <a:prstGeom prst="rect">
            <a:avLst/>
          </a:prstGeom>
          <a:noFill/>
        </p:spPr>
        <p:txBody>
          <a:bodyPr wrap="none" rtlCol="0">
            <a:spAutoFit/>
          </a:bodyPr>
          <a:lstStyle/>
          <a:p>
            <a:r>
              <a:rPr lang="en-US" b="1" dirty="0" smtClean="0"/>
              <a:t>4 + 4 – 1 = 7</a:t>
            </a:r>
            <a:endParaRPr lang="en-US" b="1" dirty="0"/>
          </a:p>
        </p:txBody>
      </p:sp>
      <p:sp>
        <p:nvSpPr>
          <p:cNvPr id="105" name="Oval 9"/>
          <p:cNvSpPr>
            <a:spLocks noChangeArrowheads="1"/>
          </p:cNvSpPr>
          <p:nvPr/>
        </p:nvSpPr>
        <p:spPr bwMode="auto">
          <a:xfrm>
            <a:off x="1696107" y="3846286"/>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6" name="Oval 9"/>
          <p:cNvSpPr>
            <a:spLocks noChangeArrowheads="1"/>
          </p:cNvSpPr>
          <p:nvPr/>
        </p:nvSpPr>
        <p:spPr bwMode="auto">
          <a:xfrm>
            <a:off x="457200" y="4884864"/>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7" name="TextBox 106"/>
          <p:cNvSpPr txBox="1"/>
          <p:nvPr/>
        </p:nvSpPr>
        <p:spPr>
          <a:xfrm>
            <a:off x="685800" y="5345668"/>
            <a:ext cx="978153" cy="369332"/>
          </a:xfrm>
          <a:prstGeom prst="rect">
            <a:avLst/>
          </a:prstGeom>
          <a:noFill/>
        </p:spPr>
        <p:txBody>
          <a:bodyPr wrap="none" rtlCol="0">
            <a:spAutoFit/>
          </a:bodyPr>
          <a:lstStyle/>
          <a:p>
            <a:r>
              <a:rPr lang="en-US" b="1" dirty="0" smtClean="0"/>
              <a:t>9 – 2 = 7</a:t>
            </a:r>
            <a:endParaRPr lang="en-US" b="1" dirty="0"/>
          </a:p>
        </p:txBody>
      </p:sp>
      <p:cxnSp>
        <p:nvCxnSpPr>
          <p:cNvPr id="6" name="Straight Connector 5"/>
          <p:cNvCxnSpPr>
            <a:stCxn id="45" idx="2"/>
            <a:endCxn id="44" idx="6"/>
          </p:cNvCxnSpPr>
          <p:nvPr/>
        </p:nvCxnSpPr>
        <p:spPr>
          <a:xfrm>
            <a:off x="3810000" y="4513943"/>
            <a:ext cx="155786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endCxn id="43" idx="0"/>
          </p:cNvCxnSpPr>
          <p:nvPr/>
        </p:nvCxnSpPr>
        <p:spPr>
          <a:xfrm flipV="1">
            <a:off x="4588933" y="3846286"/>
            <a:ext cx="0" cy="133894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4127247" y="5337628"/>
            <a:ext cx="978153" cy="369332"/>
          </a:xfrm>
          <a:prstGeom prst="rect">
            <a:avLst/>
          </a:prstGeom>
          <a:noFill/>
        </p:spPr>
        <p:txBody>
          <a:bodyPr wrap="none" rtlCol="0">
            <a:spAutoFit/>
          </a:bodyPr>
          <a:lstStyle/>
          <a:p>
            <a:r>
              <a:rPr lang="en-US" b="1" dirty="0" smtClean="0"/>
              <a:t>5 + 2 = 7</a:t>
            </a:r>
            <a:endParaRPr lang="en-US" b="1" dirty="0"/>
          </a:p>
        </p:txBody>
      </p:sp>
      <p:grpSp>
        <p:nvGrpSpPr>
          <p:cNvPr id="34" name="Group 33"/>
          <p:cNvGrpSpPr/>
          <p:nvPr/>
        </p:nvGrpSpPr>
        <p:grpSpPr>
          <a:xfrm>
            <a:off x="7359307" y="3951112"/>
            <a:ext cx="778933" cy="704748"/>
            <a:chOff x="7353502" y="3957563"/>
            <a:chExt cx="778933" cy="704748"/>
          </a:xfrm>
        </p:grpSpPr>
        <p:cxnSp>
          <p:nvCxnSpPr>
            <p:cNvPr id="108" name="Straight Connector 107"/>
            <p:cNvCxnSpPr>
              <a:endCxn id="51" idx="6"/>
            </p:cNvCxnSpPr>
            <p:nvPr/>
          </p:nvCxnSpPr>
          <p:spPr>
            <a:xfrm>
              <a:off x="7391400" y="3994654"/>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53" idx="4"/>
            </p:cNvCxnSpPr>
            <p:nvPr/>
          </p:nvCxnSpPr>
          <p:spPr>
            <a:xfrm flipV="1">
              <a:off x="7353502" y="3957563"/>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7991872" y="4474721"/>
            <a:ext cx="778933" cy="704748"/>
            <a:chOff x="7353502" y="2810935"/>
            <a:chExt cx="778933" cy="704748"/>
          </a:xfrm>
        </p:grpSpPr>
        <p:cxnSp>
          <p:nvCxnSpPr>
            <p:cNvPr id="111" name="Straight Connector 110"/>
            <p:cNvCxnSpPr/>
            <p:nvPr/>
          </p:nvCxnSpPr>
          <p:spPr>
            <a:xfrm>
              <a:off x="7391400" y="2848026"/>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7353502" y="2810935"/>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TextBox 112"/>
          <p:cNvSpPr txBox="1"/>
          <p:nvPr/>
        </p:nvSpPr>
        <p:spPr>
          <a:xfrm>
            <a:off x="7480047" y="5337628"/>
            <a:ext cx="1316386" cy="369332"/>
          </a:xfrm>
          <a:prstGeom prst="rect">
            <a:avLst/>
          </a:prstGeom>
          <a:noFill/>
        </p:spPr>
        <p:txBody>
          <a:bodyPr wrap="none" rtlCol="0">
            <a:spAutoFit/>
          </a:bodyPr>
          <a:lstStyle/>
          <a:p>
            <a:r>
              <a:rPr lang="en-US" b="1" dirty="0" smtClean="0"/>
              <a:t>3 + 3 + 1 = 7</a:t>
            </a:r>
            <a:endParaRPr lang="en-US" b="1" dirty="0"/>
          </a:p>
        </p:txBody>
      </p:sp>
    </p:spTree>
    <p:extLst>
      <p:ext uri="{BB962C8B-B14F-4D97-AF65-F5344CB8AC3E}">
        <p14:creationId xmlns:p14="http://schemas.microsoft.com/office/powerpoint/2010/main" val="14947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91" grpId="0" animBg="1"/>
      <p:bldP spid="92" grpId="0" animBg="1"/>
      <p:bldP spid="4" grpId="0"/>
      <p:bldP spid="93" grpId="0" animBg="1"/>
      <p:bldP spid="96" grpId="0" animBg="1"/>
      <p:bldP spid="97" grpId="0" animBg="1"/>
      <p:bldP spid="98" grpId="0"/>
      <p:bldP spid="99" grpId="0" animBg="1"/>
      <p:bldP spid="101" grpId="0" animBg="1"/>
      <p:bldP spid="102" grpId="0"/>
      <p:bldP spid="105" grpId="0" animBg="1"/>
      <p:bldP spid="106" grpId="0" animBg="1"/>
      <p:bldP spid="107" grpId="0"/>
      <p:bldP spid="100" grpId="0"/>
      <p:bldP spid="1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Now I’ll show you a large copy of your pattern.</a:t>
            </a:r>
            <a:br>
              <a:rPr lang="en-US" sz="3200" b="1" dirty="0" smtClean="0"/>
            </a:br>
            <a:r>
              <a:rPr lang="en-US" sz="3200" b="1" dirty="0"/>
              <a:t/>
            </a:r>
            <a:br>
              <a:rPr lang="en-US" sz="3200" b="1" dirty="0"/>
            </a:br>
            <a:r>
              <a:rPr lang="en-US" sz="3200" b="1" dirty="0" smtClean="0"/>
              <a:t>Then I’ll show you several smaller copies so you can find as many ways as possible of showing different ways of seeing the total.</a:t>
            </a:r>
            <a:r>
              <a:rPr lang="en-US" sz="3200" b="1" dirty="0"/>
              <a:t/>
            </a:r>
            <a:br>
              <a:rPr lang="en-US" sz="3200" b="1" dirty="0"/>
            </a:br>
            <a:r>
              <a:rPr lang="en-US" sz="3200" b="1" dirty="0" smtClean="0"/>
              <a:t/>
            </a:r>
            <a:br>
              <a:rPr lang="en-US" sz="3200" b="1" dirty="0" smtClean="0"/>
            </a:br>
            <a:r>
              <a:rPr lang="en-US" sz="3200" b="1" dirty="0" smtClean="0"/>
              <a:t>Here it is!</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468856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3352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2590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4114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1828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3352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4876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6400800" y="3124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9" name="Oval 2"/>
          <p:cNvSpPr>
            <a:spLocks noChangeArrowheads="1"/>
          </p:cNvSpPr>
          <p:nvPr/>
        </p:nvSpPr>
        <p:spPr bwMode="auto">
          <a:xfrm>
            <a:off x="5638800" y="160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4876800" y="7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4" name="Oval 2"/>
          <p:cNvSpPr>
            <a:spLocks noChangeArrowheads="1"/>
          </p:cNvSpPr>
          <p:nvPr/>
        </p:nvSpPr>
        <p:spPr bwMode="auto">
          <a:xfrm>
            <a:off x="1066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5" name="Oval 2"/>
          <p:cNvSpPr>
            <a:spLocks noChangeArrowheads="1"/>
          </p:cNvSpPr>
          <p:nvPr/>
        </p:nvSpPr>
        <p:spPr bwMode="auto">
          <a:xfrm>
            <a:off x="2590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5638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9"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1828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3" name="Oval 2"/>
          <p:cNvSpPr>
            <a:spLocks noChangeArrowheads="1"/>
          </p:cNvSpPr>
          <p:nvPr/>
        </p:nvSpPr>
        <p:spPr bwMode="auto">
          <a:xfrm>
            <a:off x="6400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2"/>
          <p:cNvSpPr>
            <a:spLocks noChangeArrowheads="1"/>
          </p:cNvSpPr>
          <p:nvPr/>
        </p:nvSpPr>
        <p:spPr bwMode="auto">
          <a:xfrm>
            <a:off x="30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1" name="Oval 2"/>
          <p:cNvSpPr>
            <a:spLocks noChangeArrowheads="1"/>
          </p:cNvSpPr>
          <p:nvPr/>
        </p:nvSpPr>
        <p:spPr bwMode="auto">
          <a:xfrm>
            <a:off x="7162800" y="464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2"/>
          <p:cNvSpPr>
            <a:spLocks noChangeArrowheads="1"/>
          </p:cNvSpPr>
          <p:nvPr/>
        </p:nvSpPr>
        <p:spPr bwMode="auto">
          <a:xfrm>
            <a:off x="7924800" y="617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TextBox 5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639949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1000"/>
            <a:ext cx="2150918" cy="1752600"/>
            <a:chOff x="304800" y="76200"/>
            <a:chExt cx="8229600" cy="6705600"/>
          </a:xfrm>
        </p:grpSpPr>
        <p:sp>
          <p:nvSpPr>
            <p:cNvPr id="5"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6"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7"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8"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9"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0"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1"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24" name="Group 23"/>
          <p:cNvGrpSpPr/>
          <p:nvPr/>
        </p:nvGrpSpPr>
        <p:grpSpPr>
          <a:xfrm>
            <a:off x="3487882" y="381000"/>
            <a:ext cx="2150918" cy="1752600"/>
            <a:chOff x="304800" y="76200"/>
            <a:chExt cx="8229600" cy="6705600"/>
          </a:xfrm>
        </p:grpSpPr>
        <p:sp>
          <p:nvSpPr>
            <p:cNvPr id="25"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2"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3"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4"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5"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6"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7"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8"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39"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0"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1"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42"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62" name="Group 61"/>
          <p:cNvGrpSpPr/>
          <p:nvPr/>
        </p:nvGrpSpPr>
        <p:grpSpPr>
          <a:xfrm>
            <a:off x="6916882" y="381000"/>
            <a:ext cx="2150918" cy="1752600"/>
            <a:chOff x="304800" y="76200"/>
            <a:chExt cx="8229600" cy="6705600"/>
          </a:xfrm>
        </p:grpSpPr>
        <p:sp>
          <p:nvSpPr>
            <p:cNvPr id="63"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4"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5"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6"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7"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8"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69"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0"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1"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2"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3"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4"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5"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6"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7"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8"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79"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0"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81" name="Group 80"/>
          <p:cNvGrpSpPr/>
          <p:nvPr/>
        </p:nvGrpSpPr>
        <p:grpSpPr>
          <a:xfrm>
            <a:off x="76200" y="3505200"/>
            <a:ext cx="2150918" cy="1752600"/>
            <a:chOff x="304800" y="76200"/>
            <a:chExt cx="8229600" cy="6705600"/>
          </a:xfrm>
        </p:grpSpPr>
        <p:sp>
          <p:nvSpPr>
            <p:cNvPr id="82"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3"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4"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5"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6"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7"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8"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89"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0"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1"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2"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3"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4"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5"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6"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7"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8"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99"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100" name="Group 99"/>
          <p:cNvGrpSpPr/>
          <p:nvPr/>
        </p:nvGrpSpPr>
        <p:grpSpPr>
          <a:xfrm>
            <a:off x="3487882" y="3505200"/>
            <a:ext cx="2150918" cy="1752600"/>
            <a:chOff x="304800" y="76200"/>
            <a:chExt cx="8229600" cy="6705600"/>
          </a:xfrm>
        </p:grpSpPr>
        <p:sp>
          <p:nvSpPr>
            <p:cNvPr id="101"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2"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3"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4"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5"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6"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7"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8"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09"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0"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1"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2"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3"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4"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5"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6"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7"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18"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grpSp>
        <p:nvGrpSpPr>
          <p:cNvPr id="119" name="Group 118"/>
          <p:cNvGrpSpPr/>
          <p:nvPr/>
        </p:nvGrpSpPr>
        <p:grpSpPr>
          <a:xfrm>
            <a:off x="6916882" y="3505200"/>
            <a:ext cx="2150918" cy="1752600"/>
            <a:chOff x="304800" y="76200"/>
            <a:chExt cx="8229600" cy="6705600"/>
          </a:xfrm>
        </p:grpSpPr>
        <p:sp>
          <p:nvSpPr>
            <p:cNvPr id="120" name="Oval 2"/>
            <p:cNvSpPr>
              <a:spLocks noChangeArrowheads="1"/>
            </p:cNvSpPr>
            <p:nvPr/>
          </p:nvSpPr>
          <p:spPr bwMode="auto">
            <a:xfrm>
              <a:off x="3352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1" name="Oval 2"/>
            <p:cNvSpPr>
              <a:spLocks noChangeArrowheads="1"/>
            </p:cNvSpPr>
            <p:nvPr/>
          </p:nvSpPr>
          <p:spPr bwMode="auto">
            <a:xfrm>
              <a:off x="2590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2" name="Oval 2"/>
            <p:cNvSpPr>
              <a:spLocks noChangeArrowheads="1"/>
            </p:cNvSpPr>
            <p:nvPr/>
          </p:nvSpPr>
          <p:spPr bwMode="auto">
            <a:xfrm>
              <a:off x="4114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3" name="Oval 2"/>
            <p:cNvSpPr>
              <a:spLocks noChangeArrowheads="1"/>
            </p:cNvSpPr>
            <p:nvPr/>
          </p:nvSpPr>
          <p:spPr bwMode="auto">
            <a:xfrm>
              <a:off x="1828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4" name="Oval 2"/>
            <p:cNvSpPr>
              <a:spLocks noChangeArrowheads="1"/>
            </p:cNvSpPr>
            <p:nvPr/>
          </p:nvSpPr>
          <p:spPr bwMode="auto">
            <a:xfrm>
              <a:off x="3352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5" name="Oval 2"/>
            <p:cNvSpPr>
              <a:spLocks noChangeArrowheads="1"/>
            </p:cNvSpPr>
            <p:nvPr/>
          </p:nvSpPr>
          <p:spPr bwMode="auto">
            <a:xfrm>
              <a:off x="4876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6" name="Oval 2"/>
            <p:cNvSpPr>
              <a:spLocks noChangeArrowheads="1"/>
            </p:cNvSpPr>
            <p:nvPr/>
          </p:nvSpPr>
          <p:spPr bwMode="auto">
            <a:xfrm>
              <a:off x="6400800" y="3124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7" name="Oval 2"/>
            <p:cNvSpPr>
              <a:spLocks noChangeArrowheads="1"/>
            </p:cNvSpPr>
            <p:nvPr/>
          </p:nvSpPr>
          <p:spPr bwMode="auto">
            <a:xfrm>
              <a:off x="5638800" y="1600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8" name="Oval 2"/>
            <p:cNvSpPr>
              <a:spLocks noChangeArrowheads="1"/>
            </p:cNvSpPr>
            <p:nvPr/>
          </p:nvSpPr>
          <p:spPr bwMode="auto">
            <a:xfrm>
              <a:off x="4876800" y="76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29" name="Oval 2"/>
            <p:cNvSpPr>
              <a:spLocks noChangeArrowheads="1"/>
            </p:cNvSpPr>
            <p:nvPr/>
          </p:nvSpPr>
          <p:spPr bwMode="auto">
            <a:xfrm>
              <a:off x="1066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0" name="Oval 2"/>
            <p:cNvSpPr>
              <a:spLocks noChangeArrowheads="1"/>
            </p:cNvSpPr>
            <p:nvPr/>
          </p:nvSpPr>
          <p:spPr bwMode="auto">
            <a:xfrm>
              <a:off x="2590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1" name="Oval 2"/>
            <p:cNvSpPr>
              <a:spLocks noChangeArrowheads="1"/>
            </p:cNvSpPr>
            <p:nvPr/>
          </p:nvSpPr>
          <p:spPr bwMode="auto">
            <a:xfrm>
              <a:off x="5638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2"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3" name="Oval 2"/>
            <p:cNvSpPr>
              <a:spLocks noChangeArrowheads="1"/>
            </p:cNvSpPr>
            <p:nvPr/>
          </p:nvSpPr>
          <p:spPr bwMode="auto">
            <a:xfrm>
              <a:off x="1828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4" name="Oval 2"/>
            <p:cNvSpPr>
              <a:spLocks noChangeArrowheads="1"/>
            </p:cNvSpPr>
            <p:nvPr/>
          </p:nvSpPr>
          <p:spPr bwMode="auto">
            <a:xfrm>
              <a:off x="6400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5" name="Oval 2"/>
            <p:cNvSpPr>
              <a:spLocks noChangeArrowheads="1"/>
            </p:cNvSpPr>
            <p:nvPr/>
          </p:nvSpPr>
          <p:spPr bwMode="auto">
            <a:xfrm>
              <a:off x="30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6" name="Oval 2"/>
            <p:cNvSpPr>
              <a:spLocks noChangeArrowheads="1"/>
            </p:cNvSpPr>
            <p:nvPr/>
          </p:nvSpPr>
          <p:spPr bwMode="auto">
            <a:xfrm>
              <a:off x="7162800" y="4648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sp>
          <p:nvSpPr>
            <p:cNvPr id="137" name="Oval 2"/>
            <p:cNvSpPr>
              <a:spLocks noChangeArrowheads="1"/>
            </p:cNvSpPr>
            <p:nvPr/>
          </p:nvSpPr>
          <p:spPr bwMode="auto">
            <a:xfrm>
              <a:off x="7924800" y="6172200"/>
              <a:ext cx="609600" cy="609600"/>
            </a:xfrm>
            <a:prstGeom prst="ellipse">
              <a:avLst/>
            </a:prstGeom>
            <a:solidFill>
              <a:schemeClr val="tx1"/>
            </a:solidFill>
            <a:ln w="9525">
              <a:noFill/>
              <a:round/>
              <a:headEnd/>
              <a:tailEnd/>
            </a:ln>
          </p:spPr>
          <p:txBody>
            <a:bodyPr wrap="none" anchor="ctr"/>
            <a:lstStyle/>
            <a:p>
              <a:endParaRPr lang="en-US">
                <a:latin typeface="Calibri" pitchFamily="34" charset="0"/>
              </a:endParaRPr>
            </a:p>
          </p:txBody>
        </p:sp>
      </p:grpSp>
      <p:sp>
        <p:nvSpPr>
          <p:cNvPr id="214" name="TextBox 2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28128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07510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0211" y="2338743"/>
            <a:ext cx="2322841" cy="17421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descr="C:\Users\Steve Wyborney\Desktop\10 Seconds or Les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984" y="5181600"/>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6" name="Picture 2" descr="C:\Users\Steve Wyborney\Desktop\Splat for Google Slides Pic.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77559" y="5174342"/>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0" name="Picture 2" descr="C:\Users\Steve Wyborney\Desktop\8.8.2018 Desktop\Estimation Clipboard Desktop Materials\Bundle 1 Glasses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78627" y="5157898"/>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9" name="Picture 2" descr="C:\Users\Steve Wyborney\Desktop\Presentation1.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4043" y="5181600"/>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4617094" y="6172200"/>
            <a:ext cx="1402706" cy="769441"/>
          </a:xfrm>
          <a:prstGeom prst="rect">
            <a:avLst/>
          </a:prstGeom>
          <a:noFill/>
        </p:spPr>
        <p:txBody>
          <a:bodyPr wrap="square" rtlCol="0">
            <a:spAutoFit/>
          </a:bodyPr>
          <a:lstStyle/>
          <a:p>
            <a:pPr algn="ctr"/>
            <a:r>
              <a:rPr lang="en-US" sz="1100" b="1" dirty="0" smtClean="0">
                <a:hlinkClick r:id="rId4"/>
              </a:rPr>
              <a:t>How to Create 9 Identical Dot Patterns in 10 Seconds or Less</a:t>
            </a:r>
            <a:endParaRPr lang="en-US" sz="1100" b="1" dirty="0" smtClean="0"/>
          </a:p>
        </p:txBody>
      </p:sp>
      <p:sp>
        <p:nvSpPr>
          <p:cNvPr id="5" name="TextBox 4"/>
          <p:cNvSpPr txBox="1"/>
          <p:nvPr/>
        </p:nvSpPr>
        <p:spPr>
          <a:xfrm>
            <a:off x="1566236" y="0"/>
            <a:ext cx="6011582" cy="1415772"/>
          </a:xfrm>
          <a:prstGeom prst="rect">
            <a:avLst/>
          </a:prstGeom>
          <a:noFill/>
        </p:spPr>
        <p:txBody>
          <a:bodyPr wrap="none" rtlCol="0">
            <a:spAutoFit/>
          </a:bodyPr>
          <a:lstStyle/>
          <a:p>
            <a:pPr algn="ctr"/>
            <a:r>
              <a:rPr lang="en-US" sz="5400" b="1" dirty="0" smtClean="0"/>
              <a:t>100 </a:t>
            </a:r>
            <a:r>
              <a:rPr lang="en-US" sz="5400" b="1" dirty="0" err="1" smtClean="0"/>
              <a:t>Subitizing</a:t>
            </a:r>
            <a:r>
              <a:rPr lang="en-US" sz="5400" b="1" dirty="0" smtClean="0"/>
              <a:t> Slides</a:t>
            </a:r>
          </a:p>
          <a:p>
            <a:pPr algn="ctr"/>
            <a:r>
              <a:rPr lang="en-US" sz="3200" b="1" dirty="0" smtClean="0"/>
              <a:t>(</a:t>
            </a:r>
            <a:r>
              <a:rPr lang="en-US" sz="3200" b="1" smtClean="0"/>
              <a:t>Set </a:t>
            </a:r>
            <a:r>
              <a:rPr lang="en-US" sz="3200" b="1" smtClean="0"/>
              <a:t>6 </a:t>
            </a:r>
            <a:r>
              <a:rPr lang="en-US" sz="3200" b="1" dirty="0"/>
              <a:t>of 10</a:t>
            </a:r>
            <a:r>
              <a:rPr lang="en-US" sz="3200" b="1" dirty="0" smtClean="0"/>
              <a:t>)</a:t>
            </a:r>
            <a:endParaRPr lang="en-US" sz="3200" b="1" dirty="0"/>
          </a:p>
        </p:txBody>
      </p:sp>
      <p:pic>
        <p:nvPicPr>
          <p:cNvPr id="1027"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000"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3" name="TextBox 2">
            <a:hlinkClick r:id="rId12"/>
          </p:cNvPr>
          <p:cNvSpPr txBox="1"/>
          <p:nvPr/>
        </p:nvSpPr>
        <p:spPr>
          <a:xfrm>
            <a:off x="370582" y="6122313"/>
            <a:ext cx="1237838" cy="430887"/>
          </a:xfrm>
          <a:prstGeom prst="rect">
            <a:avLst/>
          </a:prstGeom>
          <a:noFill/>
        </p:spPr>
        <p:txBody>
          <a:bodyPr wrap="none" rtlCol="0">
            <a:spAutoFit/>
          </a:bodyPr>
          <a:lstStyle/>
          <a:p>
            <a:pPr algn="ctr"/>
            <a:r>
              <a:rPr lang="en-US" sz="1100" b="1" dirty="0" smtClean="0">
                <a:hlinkClick r:id="rId12"/>
              </a:rPr>
              <a:t>50 Splat! Lessons </a:t>
            </a:r>
            <a:endParaRPr lang="en-US" sz="1100" b="1" dirty="0" smtClean="0"/>
          </a:p>
          <a:p>
            <a:pPr algn="ctr"/>
            <a:r>
              <a:rPr lang="en-US" sz="1100" b="1" dirty="0" smtClean="0"/>
              <a:t>(for PowerPoint)</a:t>
            </a:r>
            <a:endParaRPr lang="en-US" sz="1100" b="1" dirty="0"/>
          </a:p>
        </p:txBody>
      </p:sp>
      <p:sp>
        <p:nvSpPr>
          <p:cNvPr id="4" name="TextBox 3"/>
          <p:cNvSpPr txBox="1"/>
          <p:nvPr/>
        </p:nvSpPr>
        <p:spPr>
          <a:xfrm>
            <a:off x="1147837" y="3059668"/>
            <a:ext cx="5216941" cy="307777"/>
          </a:xfrm>
          <a:prstGeom prst="rect">
            <a:avLst/>
          </a:prstGeom>
          <a:noFill/>
        </p:spPr>
        <p:txBody>
          <a:bodyPr wrap="none" rtlCol="0">
            <a:spAutoFit/>
          </a:bodyPr>
          <a:lstStyle/>
          <a:p>
            <a:pPr algn="r"/>
            <a:r>
              <a:rPr lang="en-US" sz="1400" b="1" dirty="0">
                <a:hlinkClick r:id="rId2"/>
              </a:rPr>
              <a:t>Click </a:t>
            </a:r>
            <a:r>
              <a:rPr lang="en-US" sz="1400" b="1" dirty="0" smtClean="0">
                <a:hlinkClick r:id="rId2"/>
              </a:rPr>
              <a:t>here</a:t>
            </a:r>
            <a:r>
              <a:rPr lang="en-US" sz="1400" b="1" dirty="0" smtClean="0"/>
              <a:t> (</a:t>
            </a:r>
            <a:r>
              <a:rPr lang="en-US" sz="1400" b="1" dirty="0"/>
              <a:t>or on the image) to download more </a:t>
            </a:r>
            <a:r>
              <a:rPr lang="en-US" sz="1400" b="1" dirty="0" err="1" smtClean="0"/>
              <a:t>Subitizing</a:t>
            </a:r>
            <a:r>
              <a:rPr lang="en-US" sz="1400" b="1" dirty="0" smtClean="0"/>
              <a:t> Slide Sets.</a:t>
            </a:r>
            <a:endParaRPr lang="en-US" sz="1400" b="1" dirty="0"/>
          </a:p>
        </p:txBody>
      </p:sp>
      <p:pic>
        <p:nvPicPr>
          <p:cNvPr id="20"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09021"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828857" y="6151054"/>
            <a:ext cx="1160894" cy="769441"/>
          </a:xfrm>
          <a:prstGeom prst="rect">
            <a:avLst/>
          </a:prstGeom>
          <a:noFill/>
        </p:spPr>
        <p:txBody>
          <a:bodyPr wrap="none" rtlCol="0">
            <a:spAutoFit/>
          </a:bodyPr>
          <a:lstStyle/>
          <a:p>
            <a:pPr algn="ctr"/>
            <a:r>
              <a:rPr lang="en-US" sz="1100" b="1" dirty="0" smtClean="0">
                <a:hlinkClick r:id=""/>
              </a:rPr>
              <a:t>20 Fraction </a:t>
            </a:r>
          </a:p>
          <a:p>
            <a:pPr algn="ctr"/>
            <a:r>
              <a:rPr lang="en-US" sz="1100" b="1" dirty="0" smtClean="0">
                <a:hlinkClick r:id=""/>
              </a:rPr>
              <a:t>Splat! Lessons</a:t>
            </a:r>
            <a:endParaRPr lang="en-US" sz="1100" b="1" dirty="0" smtClean="0"/>
          </a:p>
          <a:p>
            <a:pPr algn="ctr"/>
            <a:r>
              <a:rPr lang="en-US" sz="1100" b="1" dirty="0" smtClean="0"/>
              <a:t>(</a:t>
            </a:r>
            <a:r>
              <a:rPr lang="en-US" sz="1100" b="1" dirty="0"/>
              <a:t>for PowerPoint)</a:t>
            </a:r>
          </a:p>
          <a:p>
            <a:pPr algn="ctr"/>
            <a:endParaRPr lang="en-US" sz="1100" b="1" dirty="0"/>
          </a:p>
        </p:txBody>
      </p:sp>
      <p:sp>
        <p:nvSpPr>
          <p:cNvPr id="23" name="TextBox 22"/>
          <p:cNvSpPr txBox="1"/>
          <p:nvPr/>
        </p:nvSpPr>
        <p:spPr>
          <a:xfrm>
            <a:off x="3097126" y="6154031"/>
            <a:ext cx="1519968" cy="430887"/>
          </a:xfrm>
          <a:prstGeom prst="rect">
            <a:avLst/>
          </a:prstGeom>
          <a:noFill/>
        </p:spPr>
        <p:txBody>
          <a:bodyPr wrap="none" rtlCol="0">
            <a:spAutoFit/>
          </a:bodyPr>
          <a:lstStyle/>
          <a:p>
            <a:pPr algn="ctr"/>
            <a:r>
              <a:rPr lang="en-US" sz="1100" b="1" dirty="0" smtClean="0">
                <a:hlinkClick r:id=""/>
              </a:rPr>
              <a:t>80 Cube Conversations</a:t>
            </a:r>
          </a:p>
          <a:p>
            <a:pPr algn="ctr"/>
            <a:r>
              <a:rPr lang="en-US" sz="1100" b="1" dirty="0" smtClean="0">
                <a:hlinkClick r:id=""/>
              </a:rPr>
              <a:t>Lessons</a:t>
            </a:r>
            <a:endParaRPr lang="en-US" sz="1100" b="1" dirty="0" smtClean="0"/>
          </a:p>
        </p:txBody>
      </p:sp>
      <p:sp>
        <p:nvSpPr>
          <p:cNvPr id="28" name="TextBox 27"/>
          <p:cNvSpPr txBox="1"/>
          <p:nvPr/>
        </p:nvSpPr>
        <p:spPr>
          <a:xfrm>
            <a:off x="381000" y="4756118"/>
            <a:ext cx="2533963" cy="307777"/>
          </a:xfrm>
          <a:prstGeom prst="rect">
            <a:avLst/>
          </a:prstGeom>
          <a:noFill/>
        </p:spPr>
        <p:txBody>
          <a:bodyPr wrap="none" rtlCol="0">
            <a:spAutoFit/>
          </a:bodyPr>
          <a:lstStyle/>
          <a:p>
            <a:r>
              <a:rPr lang="en-US" sz="1400" b="1" dirty="0" smtClean="0"/>
              <a:t>Other Downloadable Resources</a:t>
            </a:r>
            <a:endParaRPr lang="en-US" sz="1400" b="1" dirty="0"/>
          </a:p>
        </p:txBody>
      </p:sp>
      <p:sp>
        <p:nvSpPr>
          <p:cNvPr id="24" name="TextBox 23"/>
          <p:cNvSpPr txBox="1"/>
          <p:nvPr/>
        </p:nvSpPr>
        <p:spPr>
          <a:xfrm>
            <a:off x="7511631" y="6172200"/>
            <a:ext cx="1556169" cy="430887"/>
          </a:xfrm>
          <a:prstGeom prst="rect">
            <a:avLst/>
          </a:prstGeom>
          <a:noFill/>
        </p:spPr>
        <p:txBody>
          <a:bodyPr wrap="square" rtlCol="0">
            <a:spAutoFit/>
          </a:bodyPr>
          <a:lstStyle/>
          <a:p>
            <a:pPr algn="ctr"/>
            <a:r>
              <a:rPr lang="en-US" sz="1100" b="1" dirty="0" smtClean="0">
                <a:hlinkClick r:id=""/>
              </a:rPr>
              <a:t>Splat!</a:t>
            </a:r>
          </a:p>
          <a:p>
            <a:pPr algn="ctr"/>
            <a:r>
              <a:rPr lang="en-US" sz="1100" b="1" dirty="0" smtClean="0">
                <a:hlinkClick r:id=""/>
              </a:rPr>
              <a:t>for Google Slides</a:t>
            </a:r>
            <a:endParaRPr lang="en-US" sz="1100" b="1" dirty="0"/>
          </a:p>
        </p:txBody>
      </p:sp>
      <p:sp>
        <p:nvSpPr>
          <p:cNvPr id="25" name="TextBox 24"/>
          <p:cNvSpPr txBox="1"/>
          <p:nvPr/>
        </p:nvSpPr>
        <p:spPr>
          <a:xfrm>
            <a:off x="6064894" y="6172200"/>
            <a:ext cx="1402706" cy="430887"/>
          </a:xfrm>
          <a:prstGeom prst="rect">
            <a:avLst/>
          </a:prstGeom>
          <a:noFill/>
        </p:spPr>
        <p:txBody>
          <a:bodyPr wrap="square" rtlCol="0">
            <a:spAutoFit/>
          </a:bodyPr>
          <a:lstStyle/>
          <a:p>
            <a:pPr algn="ctr"/>
            <a:r>
              <a:rPr lang="en-US" sz="1100" b="1" dirty="0" smtClean="0">
                <a:hlinkClick r:id="rId8"/>
              </a:rPr>
              <a:t>The Estimation Clipboard</a:t>
            </a:r>
            <a:endParaRPr lang="en-US" sz="1100" b="1" dirty="0"/>
          </a:p>
        </p:txBody>
      </p:sp>
    </p:spTree>
    <p:extLst>
      <p:ext uri="{BB962C8B-B14F-4D97-AF65-F5344CB8AC3E}">
        <p14:creationId xmlns:p14="http://schemas.microsoft.com/office/powerpoint/2010/main" val="3698351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34290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49530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4191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3429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4953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3429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85815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2743200" y="1371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Oval 2"/>
          <p:cNvSpPr>
            <a:spLocks noChangeArrowheads="1"/>
          </p:cNvSpPr>
          <p:nvPr/>
        </p:nvSpPr>
        <p:spPr bwMode="auto">
          <a:xfrm>
            <a:off x="4267200" y="1371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5791200" y="1371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3505200" y="2895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5029200" y="2895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2743200" y="4419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4267200" y="4419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5791200" y="4419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2743200" y="4419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TextBox 1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1047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2667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4191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5715000" y="2571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409575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TextBox 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8629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41952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164</Words>
  <Application>Microsoft Office PowerPoint</Application>
  <PresentationFormat>On-screen Show (4:3)</PresentationFormat>
  <Paragraphs>55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 6 CHALLENGE</vt:lpstr>
      <vt:lpstr>You are about to see a larger group of dots.  Instead of saying how may dots there are, find as many ways as you can to show how you know what the total is.  Here is an example.</vt:lpstr>
      <vt:lpstr>PowerPoint Presentation</vt:lpstr>
      <vt:lpstr>Now I’ll show you a large copy of your pattern.  Then I’ll show you several smaller copies so you can find as many ways as possible of showing different ways of seeing the total.  Here it is!</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 Wyborney</cp:lastModifiedBy>
  <cp:revision>30</cp:revision>
  <dcterms:created xsi:type="dcterms:W3CDTF">2017-08-26T15:33:08Z</dcterms:created>
  <dcterms:modified xsi:type="dcterms:W3CDTF">2018-10-01T02:32:38Z</dcterms:modified>
</cp:coreProperties>
</file>