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624" r:id="rId2"/>
    <p:sldId id="625" r:id="rId3"/>
    <p:sldId id="545" r:id="rId4"/>
    <p:sldId id="516" r:id="rId5"/>
    <p:sldId id="517" r:id="rId6"/>
    <p:sldId id="518" r:id="rId7"/>
    <p:sldId id="519" r:id="rId8"/>
    <p:sldId id="423" r:id="rId9"/>
    <p:sldId id="424" r:id="rId10"/>
    <p:sldId id="425" r:id="rId11"/>
    <p:sldId id="426" r:id="rId12"/>
    <p:sldId id="520" r:id="rId13"/>
    <p:sldId id="521" r:id="rId14"/>
    <p:sldId id="522" r:id="rId15"/>
    <p:sldId id="523" r:id="rId16"/>
    <p:sldId id="524" r:id="rId17"/>
    <p:sldId id="525" r:id="rId18"/>
    <p:sldId id="427" r:id="rId19"/>
    <p:sldId id="428" r:id="rId20"/>
    <p:sldId id="429" r:id="rId21"/>
    <p:sldId id="430" r:id="rId22"/>
    <p:sldId id="431" r:id="rId23"/>
    <p:sldId id="432" r:id="rId24"/>
    <p:sldId id="665" r:id="rId25"/>
    <p:sldId id="704" r:id="rId26"/>
    <p:sldId id="694" r:id="rId27"/>
    <p:sldId id="695" r:id="rId28"/>
    <p:sldId id="663" r:id="rId29"/>
    <p:sldId id="664" r:id="rId30"/>
    <p:sldId id="70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3" autoAdjust="0"/>
    <p:restoredTop sz="94660"/>
  </p:normalViewPr>
  <p:slideViewPr>
    <p:cSldViewPr showGuides="1">
      <p:cViewPr>
        <p:scale>
          <a:sx n="84" d="100"/>
          <a:sy n="84" d="100"/>
        </p:scale>
        <p:origin x="-1548" y="-144"/>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4190311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195633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68707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41841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063469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703264-4E89-4DCC-894E-E4D7A80810BF}"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1031419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703264-4E89-4DCC-894E-E4D7A80810BF}" type="datetimeFigureOut">
              <a:rPr lang="en-US" smtClean="0"/>
              <a:t>9/30/2018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555800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703264-4E89-4DCC-894E-E4D7A80810BF}" type="datetimeFigureOut">
              <a:rPr lang="en-US" smtClean="0"/>
              <a:t>9/30/2018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1235556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703264-4E89-4DCC-894E-E4D7A80810BF}" type="datetimeFigureOut">
              <a:rPr lang="en-US" smtClean="0"/>
              <a:t>9/30/2018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3214584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703264-4E89-4DCC-894E-E4D7A80810BF}"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3608111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703264-4E89-4DCC-894E-E4D7A80810BF}"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3412653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703264-4E89-4DCC-894E-E4D7A80810BF}" type="datetimeFigureOut">
              <a:rPr lang="en-US" smtClean="0"/>
              <a:t>9/30/2018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AE2EFE-C74F-4110-9B0A-DB8CC6405F83}" type="slidenum">
              <a:rPr lang="en-US" smtClean="0"/>
              <a:t>‹#›</a:t>
            </a:fld>
            <a:endParaRPr lang="en-US"/>
          </a:p>
        </p:txBody>
      </p:sp>
    </p:spTree>
    <p:extLst>
      <p:ext uri="{BB962C8B-B14F-4D97-AF65-F5344CB8AC3E}">
        <p14:creationId xmlns:p14="http://schemas.microsoft.com/office/powerpoint/2010/main" val="3127786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www.stevewyborney.com/?p=1483" TargetMode="External"/><Relationship Id="rId13"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3.jpeg"/><Relationship Id="rId12" Type="http://schemas.openxmlformats.org/officeDocument/2006/relationships/hyperlink" Target="http://www.stevewyborney.com/?p=893" TargetMode="External"/><Relationship Id="rId2" Type="http://schemas.openxmlformats.org/officeDocument/2006/relationships/hyperlink" Target="https://www.stevewyborney.com/?p=1704" TargetMode="External"/><Relationship Id="rId1" Type="http://schemas.openxmlformats.org/officeDocument/2006/relationships/slideLayout" Target="../slideLayouts/slideLayout1.xml"/><Relationship Id="rId6" Type="http://schemas.openxmlformats.org/officeDocument/2006/relationships/hyperlink" Target="https://www.stevewyborney.com/?p=1583" TargetMode="External"/><Relationship Id="rId11" Type="http://schemas.openxmlformats.org/officeDocument/2006/relationships/image" Target="../media/image5.jpeg"/><Relationship Id="rId5" Type="http://schemas.openxmlformats.org/officeDocument/2006/relationships/image" Target="../media/image2.jpeg"/><Relationship Id="rId15" Type="http://schemas.openxmlformats.org/officeDocument/2006/relationships/image" Target="../media/image7.jpeg"/><Relationship Id="rId10" Type="http://schemas.openxmlformats.org/officeDocument/2006/relationships/hyperlink" Target="http://www.stevewyborney.com/?p=1253" TargetMode="External"/><Relationship Id="rId4" Type="http://schemas.openxmlformats.org/officeDocument/2006/relationships/hyperlink" Target="https://www.stevewyborney.com/?p=709" TargetMode="External"/><Relationship Id="rId9" Type="http://schemas.openxmlformats.org/officeDocument/2006/relationships/image" Target="../media/image4.jpeg"/><Relationship Id="rId14" Type="http://schemas.openxmlformats.org/officeDocument/2006/relationships/hyperlink" Target="http://www.stevewyborney.com/?p=1028"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1219200" y="38100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7029450" y="38862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5105400" y="52578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 name="TextBox 1"/>
          <p:cNvSpPr txBox="1"/>
          <p:nvPr/>
        </p:nvSpPr>
        <p:spPr>
          <a:xfrm>
            <a:off x="1" y="-152400"/>
            <a:ext cx="9143999" cy="3447098"/>
          </a:xfrm>
          <a:prstGeom prst="rect">
            <a:avLst/>
          </a:prstGeom>
          <a:noFill/>
        </p:spPr>
        <p:txBody>
          <a:bodyPr wrap="square" rtlCol="0">
            <a:spAutoFit/>
          </a:bodyPr>
          <a:lstStyle/>
          <a:p>
            <a:pPr algn="ctr"/>
            <a:r>
              <a:rPr lang="en-US" sz="13800" b="1" dirty="0" smtClean="0"/>
              <a:t>100 </a:t>
            </a:r>
            <a:endParaRPr lang="en-US" sz="13800" b="1" dirty="0"/>
          </a:p>
          <a:p>
            <a:pPr algn="ctr"/>
            <a:r>
              <a:rPr lang="en-US" sz="8000" b="1" dirty="0" err="1" smtClean="0"/>
              <a:t>Subitizing</a:t>
            </a:r>
            <a:r>
              <a:rPr lang="en-US" sz="8000" b="1" dirty="0" smtClean="0"/>
              <a:t> Slides</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339461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838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 name="Oval 2"/>
          <p:cNvSpPr>
            <a:spLocks noChangeArrowheads="1"/>
          </p:cNvSpPr>
          <p:nvPr/>
        </p:nvSpPr>
        <p:spPr bwMode="auto">
          <a:xfrm>
            <a:off x="2362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3886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3124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0" name="Oval 2"/>
          <p:cNvSpPr>
            <a:spLocks noChangeArrowheads="1"/>
          </p:cNvSpPr>
          <p:nvPr/>
        </p:nvSpPr>
        <p:spPr bwMode="auto">
          <a:xfrm>
            <a:off x="4648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TextBox 6"/>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18629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941952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838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 name="Oval 2"/>
          <p:cNvSpPr>
            <a:spLocks noChangeArrowheads="1"/>
          </p:cNvSpPr>
          <p:nvPr/>
        </p:nvSpPr>
        <p:spPr bwMode="auto">
          <a:xfrm>
            <a:off x="2362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4648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3886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0" name="Oval 2"/>
          <p:cNvSpPr>
            <a:spLocks noChangeArrowheads="1"/>
          </p:cNvSpPr>
          <p:nvPr/>
        </p:nvSpPr>
        <p:spPr bwMode="auto">
          <a:xfrm>
            <a:off x="4648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TextBox 6"/>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4055240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991190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838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 name="Oval 2"/>
          <p:cNvSpPr>
            <a:spLocks noChangeArrowheads="1"/>
          </p:cNvSpPr>
          <p:nvPr/>
        </p:nvSpPr>
        <p:spPr bwMode="auto">
          <a:xfrm>
            <a:off x="2362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3124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4648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40552404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9911900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
          <p:cNvSpPr>
            <a:spLocks noChangeArrowheads="1"/>
          </p:cNvSpPr>
          <p:nvPr/>
        </p:nvSpPr>
        <p:spPr bwMode="auto">
          <a:xfrm>
            <a:off x="9906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50292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2672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35052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0" name="Oval 2"/>
          <p:cNvSpPr>
            <a:spLocks noChangeArrowheads="1"/>
          </p:cNvSpPr>
          <p:nvPr/>
        </p:nvSpPr>
        <p:spPr bwMode="auto">
          <a:xfrm>
            <a:off x="76200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TextBox 6"/>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4055240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9911900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2"/>
          <p:cNvSpPr>
            <a:spLocks noChangeArrowheads="1"/>
          </p:cNvSpPr>
          <p:nvPr/>
        </p:nvSpPr>
        <p:spPr bwMode="auto">
          <a:xfrm>
            <a:off x="11430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 name="Oval 2"/>
          <p:cNvSpPr>
            <a:spLocks noChangeArrowheads="1"/>
          </p:cNvSpPr>
          <p:nvPr/>
        </p:nvSpPr>
        <p:spPr bwMode="auto">
          <a:xfrm>
            <a:off x="72390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19050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6" name="Oval 2"/>
          <p:cNvSpPr>
            <a:spLocks noChangeArrowheads="1"/>
          </p:cNvSpPr>
          <p:nvPr/>
        </p:nvSpPr>
        <p:spPr bwMode="auto">
          <a:xfrm>
            <a:off x="64770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26670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
          <p:cNvSpPr>
            <a:spLocks noChangeArrowheads="1"/>
          </p:cNvSpPr>
          <p:nvPr/>
        </p:nvSpPr>
        <p:spPr bwMode="auto">
          <a:xfrm>
            <a:off x="57150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18629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941952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1219200" y="38100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7029450" y="38862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5105400" y="52578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 name="TextBox 1"/>
          <p:cNvSpPr txBox="1"/>
          <p:nvPr/>
        </p:nvSpPr>
        <p:spPr>
          <a:xfrm>
            <a:off x="1" y="1447800"/>
            <a:ext cx="9143999" cy="1323439"/>
          </a:xfrm>
          <a:prstGeom prst="rect">
            <a:avLst/>
          </a:prstGeom>
          <a:noFill/>
        </p:spPr>
        <p:txBody>
          <a:bodyPr wrap="square" rtlCol="0">
            <a:spAutoFit/>
          </a:bodyPr>
          <a:lstStyle/>
          <a:p>
            <a:pPr algn="ctr"/>
            <a:r>
              <a:rPr lang="en-US" sz="8000" b="1" dirty="0" smtClean="0"/>
              <a:t>Set 10</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2993831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35052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42672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35052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35052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18629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941952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2"/>
          <p:cNvSpPr>
            <a:spLocks noChangeArrowheads="1"/>
          </p:cNvSpPr>
          <p:nvPr/>
        </p:nvSpPr>
        <p:spPr bwMode="auto">
          <a:xfrm>
            <a:off x="4953000" y="1447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2"/>
          <p:cNvSpPr>
            <a:spLocks noChangeArrowheads="1"/>
          </p:cNvSpPr>
          <p:nvPr/>
        </p:nvSpPr>
        <p:spPr bwMode="auto">
          <a:xfrm>
            <a:off x="4191000" y="2971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0" name="Oval 2"/>
          <p:cNvSpPr>
            <a:spLocks noChangeArrowheads="1"/>
          </p:cNvSpPr>
          <p:nvPr/>
        </p:nvSpPr>
        <p:spPr bwMode="auto">
          <a:xfrm>
            <a:off x="3429000" y="4495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
          <p:cNvSpPr>
            <a:spLocks noChangeArrowheads="1"/>
          </p:cNvSpPr>
          <p:nvPr/>
        </p:nvSpPr>
        <p:spPr bwMode="auto">
          <a:xfrm>
            <a:off x="4953000" y="4495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186298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941952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Autofit/>
          </a:bodyPr>
          <a:lstStyle/>
          <a:p>
            <a:r>
              <a:rPr lang="en-US" sz="11500" b="1" dirty="0" smtClean="0"/>
              <a:t>Set 10 CHALLENGE</a:t>
            </a:r>
            <a:endParaRPr lang="en-US" sz="11500" b="1" dirty="0"/>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06734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Autofit/>
          </a:bodyPr>
          <a:lstStyle/>
          <a:p>
            <a:r>
              <a:rPr lang="en-US" sz="3200" b="1" dirty="0" smtClean="0"/>
              <a:t>You are about to see a larger group of dots.</a:t>
            </a:r>
            <a:br>
              <a:rPr lang="en-US" sz="3200" b="1" dirty="0" smtClean="0"/>
            </a:br>
            <a:r>
              <a:rPr lang="en-US" sz="3200" b="1" dirty="0"/>
              <a:t/>
            </a:r>
            <a:br>
              <a:rPr lang="en-US" sz="3200" b="1" dirty="0"/>
            </a:br>
            <a:r>
              <a:rPr lang="en-US" sz="3200" b="1" dirty="0" smtClean="0"/>
              <a:t>Instead of saying how may dots there are, find as many ways as you can to show how you know what the total is.</a:t>
            </a:r>
            <a:br>
              <a:rPr lang="en-US" sz="3200" b="1" dirty="0" smtClean="0"/>
            </a:br>
            <a:r>
              <a:rPr lang="en-US" sz="3200" b="1" dirty="0"/>
              <a:t/>
            </a:r>
            <a:br>
              <a:rPr lang="en-US" sz="3200" b="1" dirty="0"/>
            </a:br>
            <a:r>
              <a:rPr lang="en-US" sz="3200" b="1" dirty="0" smtClean="0"/>
              <a:t>Here is an example.</a:t>
            </a:r>
            <a:endParaRPr lang="en-US" sz="3200" b="1" dirty="0"/>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8104213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15636" y="3692351"/>
            <a:ext cx="1682624" cy="16452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457200" y="644351"/>
            <a:ext cx="1557866" cy="1335314"/>
            <a:chOff x="2286000" y="2590800"/>
            <a:chExt cx="3200400" cy="2743200"/>
          </a:xfrm>
        </p:grpSpPr>
        <p:sp>
          <p:nvSpPr>
            <p:cNvPr id="97283"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91" name="Oval 19"/>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89"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90"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93"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18" name="Group 17"/>
          <p:cNvGrpSpPr/>
          <p:nvPr/>
        </p:nvGrpSpPr>
        <p:grpSpPr>
          <a:xfrm>
            <a:off x="3810000" y="644351"/>
            <a:ext cx="1557866" cy="1335314"/>
            <a:chOff x="2286000" y="2590800"/>
            <a:chExt cx="3200400" cy="2743200"/>
          </a:xfrm>
        </p:grpSpPr>
        <p:sp>
          <p:nvSpPr>
            <p:cNvPr id="19"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0" name="Oval 19"/>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1"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26" name="Group 25"/>
          <p:cNvGrpSpPr/>
          <p:nvPr/>
        </p:nvGrpSpPr>
        <p:grpSpPr>
          <a:xfrm>
            <a:off x="7205134" y="644351"/>
            <a:ext cx="1557866" cy="1335314"/>
            <a:chOff x="2286000" y="2590800"/>
            <a:chExt cx="3200400" cy="2743200"/>
          </a:xfrm>
        </p:grpSpPr>
        <p:sp>
          <p:nvSpPr>
            <p:cNvPr id="27"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8" name="Oval 27"/>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0"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2"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3"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42" name="Group 41"/>
          <p:cNvGrpSpPr/>
          <p:nvPr/>
        </p:nvGrpSpPr>
        <p:grpSpPr>
          <a:xfrm>
            <a:off x="3810000" y="3846286"/>
            <a:ext cx="1557866" cy="1335314"/>
            <a:chOff x="2286000" y="2590800"/>
            <a:chExt cx="3200400" cy="2743200"/>
          </a:xfrm>
        </p:grpSpPr>
        <p:sp>
          <p:nvSpPr>
            <p:cNvPr id="43"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4" name="Oval 43"/>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5"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6"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7"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8"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9"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50" name="Group 49"/>
          <p:cNvGrpSpPr/>
          <p:nvPr/>
        </p:nvGrpSpPr>
        <p:grpSpPr>
          <a:xfrm>
            <a:off x="7205134" y="3846286"/>
            <a:ext cx="1557866" cy="1335314"/>
            <a:chOff x="2286000" y="2590800"/>
            <a:chExt cx="3200400" cy="2743200"/>
          </a:xfrm>
        </p:grpSpPr>
        <p:sp>
          <p:nvSpPr>
            <p:cNvPr id="51"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2" name="Oval 51"/>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3"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4"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5"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6"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7"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58" name="Group 57"/>
          <p:cNvGrpSpPr/>
          <p:nvPr/>
        </p:nvGrpSpPr>
        <p:grpSpPr>
          <a:xfrm>
            <a:off x="457200" y="3846286"/>
            <a:ext cx="1557866" cy="1335314"/>
            <a:chOff x="2286000" y="2590800"/>
            <a:chExt cx="3200400" cy="2743200"/>
          </a:xfrm>
        </p:grpSpPr>
        <p:sp>
          <p:nvSpPr>
            <p:cNvPr id="59"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0" name="Oval 19"/>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1"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2"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3"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4"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5"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sp>
        <p:nvSpPr>
          <p:cNvPr id="2" name="Rounded Rectangle 1"/>
          <p:cNvSpPr/>
          <p:nvPr/>
        </p:nvSpPr>
        <p:spPr>
          <a:xfrm>
            <a:off x="7162800" y="568712"/>
            <a:ext cx="1050265" cy="9900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ounded Rectangle 90"/>
          <p:cNvSpPr/>
          <p:nvPr/>
        </p:nvSpPr>
        <p:spPr>
          <a:xfrm>
            <a:off x="381000" y="1121508"/>
            <a:ext cx="1676400"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ounded Rectangle 91"/>
          <p:cNvSpPr/>
          <p:nvPr/>
        </p:nvSpPr>
        <p:spPr>
          <a:xfrm>
            <a:off x="990600" y="1640797"/>
            <a:ext cx="1066800"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85800" y="2168351"/>
            <a:ext cx="1316386" cy="369332"/>
          </a:xfrm>
          <a:prstGeom prst="rect">
            <a:avLst/>
          </a:prstGeom>
          <a:noFill/>
        </p:spPr>
        <p:txBody>
          <a:bodyPr wrap="none" rtlCol="0">
            <a:spAutoFit/>
          </a:bodyPr>
          <a:lstStyle/>
          <a:p>
            <a:r>
              <a:rPr lang="en-US" b="1" dirty="0" smtClean="0"/>
              <a:t>2 + 3 + 2 = 7</a:t>
            </a:r>
            <a:endParaRPr lang="en-US" b="1" dirty="0"/>
          </a:p>
        </p:txBody>
      </p:sp>
      <p:sp>
        <p:nvSpPr>
          <p:cNvPr id="93" name="Rounded Rectangle 92"/>
          <p:cNvSpPr/>
          <p:nvPr/>
        </p:nvSpPr>
        <p:spPr>
          <a:xfrm rot="2423851">
            <a:off x="4280750" y="856212"/>
            <a:ext cx="1241583"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ounded Rectangle 95"/>
          <p:cNvSpPr/>
          <p:nvPr/>
        </p:nvSpPr>
        <p:spPr>
          <a:xfrm rot="2423851">
            <a:off x="3536340" y="1111705"/>
            <a:ext cx="2052734"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ounded Rectangle 96"/>
          <p:cNvSpPr/>
          <p:nvPr/>
        </p:nvSpPr>
        <p:spPr>
          <a:xfrm rot="2423851">
            <a:off x="3648495" y="1403617"/>
            <a:ext cx="1241583"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p:cNvSpPr txBox="1"/>
          <p:nvPr/>
        </p:nvSpPr>
        <p:spPr>
          <a:xfrm>
            <a:off x="3886200" y="2168351"/>
            <a:ext cx="1316386" cy="369332"/>
          </a:xfrm>
          <a:prstGeom prst="rect">
            <a:avLst/>
          </a:prstGeom>
          <a:noFill/>
        </p:spPr>
        <p:txBody>
          <a:bodyPr wrap="none" rtlCol="0">
            <a:spAutoFit/>
          </a:bodyPr>
          <a:lstStyle/>
          <a:p>
            <a:r>
              <a:rPr lang="en-US" b="1" dirty="0" smtClean="0"/>
              <a:t>2 + 3 + 2 = 7</a:t>
            </a:r>
            <a:endParaRPr lang="en-US" b="1" dirty="0"/>
          </a:p>
        </p:txBody>
      </p:sp>
      <p:sp>
        <p:nvSpPr>
          <p:cNvPr id="99" name="Rounded Rectangle 98"/>
          <p:cNvSpPr/>
          <p:nvPr/>
        </p:nvSpPr>
        <p:spPr>
          <a:xfrm>
            <a:off x="381000" y="603873"/>
            <a:ext cx="1066800"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ounded Rectangle 100"/>
          <p:cNvSpPr/>
          <p:nvPr/>
        </p:nvSpPr>
        <p:spPr>
          <a:xfrm>
            <a:off x="7788935" y="1102112"/>
            <a:ext cx="1050265" cy="9900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p:cNvSpPr txBox="1"/>
          <p:nvPr/>
        </p:nvSpPr>
        <p:spPr>
          <a:xfrm>
            <a:off x="7315200" y="2168351"/>
            <a:ext cx="1316386" cy="369332"/>
          </a:xfrm>
          <a:prstGeom prst="rect">
            <a:avLst/>
          </a:prstGeom>
          <a:noFill/>
        </p:spPr>
        <p:txBody>
          <a:bodyPr wrap="none" rtlCol="0">
            <a:spAutoFit/>
          </a:bodyPr>
          <a:lstStyle/>
          <a:p>
            <a:r>
              <a:rPr lang="en-US" b="1" dirty="0" smtClean="0"/>
              <a:t>4 + 4 – 1 = 7</a:t>
            </a:r>
            <a:endParaRPr lang="en-US" b="1" dirty="0"/>
          </a:p>
        </p:txBody>
      </p:sp>
      <p:sp>
        <p:nvSpPr>
          <p:cNvPr id="105" name="Oval 9"/>
          <p:cNvSpPr>
            <a:spLocks noChangeArrowheads="1"/>
          </p:cNvSpPr>
          <p:nvPr/>
        </p:nvSpPr>
        <p:spPr bwMode="auto">
          <a:xfrm>
            <a:off x="1696107" y="3846286"/>
            <a:ext cx="296736" cy="296736"/>
          </a:xfrm>
          <a:prstGeom prst="ellipse">
            <a:avLst/>
          </a:prstGeom>
          <a:noFill/>
          <a:ln w="19050">
            <a:solidFill>
              <a:schemeClr val="tx1"/>
            </a:solidFill>
            <a:round/>
            <a:headEnd/>
            <a:tailEnd/>
          </a:ln>
        </p:spPr>
        <p:txBody>
          <a:bodyPr wrap="none" anchor="ctr"/>
          <a:lstStyle/>
          <a:p>
            <a:endParaRPr lang="en-US">
              <a:latin typeface="Calibri" pitchFamily="34" charset="0"/>
            </a:endParaRPr>
          </a:p>
        </p:txBody>
      </p:sp>
      <p:sp>
        <p:nvSpPr>
          <p:cNvPr id="106" name="Oval 9"/>
          <p:cNvSpPr>
            <a:spLocks noChangeArrowheads="1"/>
          </p:cNvSpPr>
          <p:nvPr/>
        </p:nvSpPr>
        <p:spPr bwMode="auto">
          <a:xfrm>
            <a:off x="457200" y="4884864"/>
            <a:ext cx="296736" cy="296736"/>
          </a:xfrm>
          <a:prstGeom prst="ellipse">
            <a:avLst/>
          </a:prstGeom>
          <a:noFill/>
          <a:ln w="19050">
            <a:solidFill>
              <a:schemeClr val="tx1"/>
            </a:solidFill>
            <a:round/>
            <a:headEnd/>
            <a:tailEnd/>
          </a:ln>
        </p:spPr>
        <p:txBody>
          <a:bodyPr wrap="none" anchor="ctr"/>
          <a:lstStyle/>
          <a:p>
            <a:endParaRPr lang="en-US">
              <a:latin typeface="Calibri" pitchFamily="34" charset="0"/>
            </a:endParaRPr>
          </a:p>
        </p:txBody>
      </p:sp>
      <p:sp>
        <p:nvSpPr>
          <p:cNvPr id="107" name="TextBox 106"/>
          <p:cNvSpPr txBox="1"/>
          <p:nvPr/>
        </p:nvSpPr>
        <p:spPr>
          <a:xfrm>
            <a:off x="685800" y="5345668"/>
            <a:ext cx="978153" cy="369332"/>
          </a:xfrm>
          <a:prstGeom prst="rect">
            <a:avLst/>
          </a:prstGeom>
          <a:noFill/>
        </p:spPr>
        <p:txBody>
          <a:bodyPr wrap="none" rtlCol="0">
            <a:spAutoFit/>
          </a:bodyPr>
          <a:lstStyle/>
          <a:p>
            <a:r>
              <a:rPr lang="en-US" b="1" dirty="0" smtClean="0"/>
              <a:t>9 – 2 = 7</a:t>
            </a:r>
            <a:endParaRPr lang="en-US" b="1" dirty="0"/>
          </a:p>
        </p:txBody>
      </p:sp>
      <p:cxnSp>
        <p:nvCxnSpPr>
          <p:cNvPr id="6" name="Straight Connector 5"/>
          <p:cNvCxnSpPr>
            <a:stCxn id="45" idx="2"/>
            <a:endCxn id="44" idx="6"/>
          </p:cNvCxnSpPr>
          <p:nvPr/>
        </p:nvCxnSpPr>
        <p:spPr>
          <a:xfrm>
            <a:off x="3810000" y="4513943"/>
            <a:ext cx="1557866"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endCxn id="43" idx="0"/>
          </p:cNvCxnSpPr>
          <p:nvPr/>
        </p:nvCxnSpPr>
        <p:spPr>
          <a:xfrm flipV="1">
            <a:off x="4588933" y="3846286"/>
            <a:ext cx="0" cy="1338942"/>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00" name="TextBox 99"/>
          <p:cNvSpPr txBox="1"/>
          <p:nvPr/>
        </p:nvSpPr>
        <p:spPr>
          <a:xfrm>
            <a:off x="4127247" y="5337628"/>
            <a:ext cx="978153" cy="369332"/>
          </a:xfrm>
          <a:prstGeom prst="rect">
            <a:avLst/>
          </a:prstGeom>
          <a:noFill/>
        </p:spPr>
        <p:txBody>
          <a:bodyPr wrap="none" rtlCol="0">
            <a:spAutoFit/>
          </a:bodyPr>
          <a:lstStyle/>
          <a:p>
            <a:r>
              <a:rPr lang="en-US" b="1" dirty="0" smtClean="0"/>
              <a:t>5 + 2 = 7</a:t>
            </a:r>
            <a:endParaRPr lang="en-US" b="1" dirty="0"/>
          </a:p>
        </p:txBody>
      </p:sp>
      <p:grpSp>
        <p:nvGrpSpPr>
          <p:cNvPr id="34" name="Group 33"/>
          <p:cNvGrpSpPr/>
          <p:nvPr/>
        </p:nvGrpSpPr>
        <p:grpSpPr>
          <a:xfrm>
            <a:off x="7359307" y="3951112"/>
            <a:ext cx="778933" cy="704748"/>
            <a:chOff x="7353502" y="3957563"/>
            <a:chExt cx="778933" cy="704748"/>
          </a:xfrm>
        </p:grpSpPr>
        <p:cxnSp>
          <p:nvCxnSpPr>
            <p:cNvPr id="108" name="Straight Connector 107"/>
            <p:cNvCxnSpPr>
              <a:endCxn id="51" idx="6"/>
            </p:cNvCxnSpPr>
            <p:nvPr/>
          </p:nvCxnSpPr>
          <p:spPr>
            <a:xfrm>
              <a:off x="7391400" y="3994654"/>
              <a:ext cx="741035"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a:stCxn id="53" idx="4"/>
            </p:cNvCxnSpPr>
            <p:nvPr/>
          </p:nvCxnSpPr>
          <p:spPr>
            <a:xfrm flipV="1">
              <a:off x="7353502" y="3957563"/>
              <a:ext cx="0" cy="70474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10" name="Group 109"/>
          <p:cNvGrpSpPr/>
          <p:nvPr/>
        </p:nvGrpSpPr>
        <p:grpSpPr>
          <a:xfrm>
            <a:off x="7991872" y="4474721"/>
            <a:ext cx="778933" cy="704748"/>
            <a:chOff x="7353502" y="2810935"/>
            <a:chExt cx="778933" cy="704748"/>
          </a:xfrm>
        </p:grpSpPr>
        <p:cxnSp>
          <p:nvCxnSpPr>
            <p:cNvPr id="111" name="Straight Connector 110"/>
            <p:cNvCxnSpPr/>
            <p:nvPr/>
          </p:nvCxnSpPr>
          <p:spPr>
            <a:xfrm>
              <a:off x="7391400" y="2848026"/>
              <a:ext cx="741035"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flipV="1">
              <a:off x="7353502" y="2810935"/>
              <a:ext cx="0" cy="70474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3" name="TextBox 112"/>
          <p:cNvSpPr txBox="1"/>
          <p:nvPr/>
        </p:nvSpPr>
        <p:spPr>
          <a:xfrm>
            <a:off x="7480047" y="5337628"/>
            <a:ext cx="1316386" cy="369332"/>
          </a:xfrm>
          <a:prstGeom prst="rect">
            <a:avLst/>
          </a:prstGeom>
          <a:noFill/>
        </p:spPr>
        <p:txBody>
          <a:bodyPr wrap="none" rtlCol="0">
            <a:spAutoFit/>
          </a:bodyPr>
          <a:lstStyle/>
          <a:p>
            <a:r>
              <a:rPr lang="en-US" b="1" dirty="0" smtClean="0"/>
              <a:t>3 + 3 + 1 = 7</a:t>
            </a:r>
            <a:endParaRPr lang="en-US" b="1" dirty="0"/>
          </a:p>
        </p:txBody>
      </p:sp>
    </p:spTree>
    <p:extLst>
      <p:ext uri="{BB962C8B-B14F-4D97-AF65-F5344CB8AC3E}">
        <p14:creationId xmlns:p14="http://schemas.microsoft.com/office/powerpoint/2010/main" val="14947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9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4"/>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1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91" grpId="0" animBg="1"/>
      <p:bldP spid="92" grpId="0" animBg="1"/>
      <p:bldP spid="4" grpId="0"/>
      <p:bldP spid="93" grpId="0" animBg="1"/>
      <p:bldP spid="96" grpId="0" animBg="1"/>
      <p:bldP spid="97" grpId="0" animBg="1"/>
      <p:bldP spid="98" grpId="0"/>
      <p:bldP spid="99" grpId="0" animBg="1"/>
      <p:bldP spid="101" grpId="0" animBg="1"/>
      <p:bldP spid="102" grpId="0"/>
      <p:bldP spid="105" grpId="0" animBg="1"/>
      <p:bldP spid="106" grpId="0" animBg="1"/>
      <p:bldP spid="107" grpId="0"/>
      <p:bldP spid="100" grpId="0"/>
      <p:bldP spid="1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Autofit/>
          </a:bodyPr>
          <a:lstStyle/>
          <a:p>
            <a:r>
              <a:rPr lang="en-US" sz="3200" b="1" dirty="0" smtClean="0"/>
              <a:t>Now I’ll show you a large copy of your pattern.</a:t>
            </a:r>
            <a:br>
              <a:rPr lang="en-US" sz="3200" b="1" dirty="0" smtClean="0"/>
            </a:br>
            <a:r>
              <a:rPr lang="en-US" sz="3200" b="1" dirty="0"/>
              <a:t/>
            </a:r>
            <a:br>
              <a:rPr lang="en-US" sz="3200" b="1" dirty="0"/>
            </a:br>
            <a:r>
              <a:rPr lang="en-US" sz="3200" b="1" dirty="0" smtClean="0"/>
              <a:t>Then I’ll show you several smaller copies so you can find as many ways as possible of showing different ways of seeing the total.</a:t>
            </a:r>
            <a:r>
              <a:rPr lang="en-US" sz="3200" b="1" dirty="0"/>
              <a:t/>
            </a:r>
            <a:br>
              <a:rPr lang="en-US" sz="3200" b="1" dirty="0"/>
            </a:br>
            <a:r>
              <a:rPr lang="en-US" sz="3200" b="1" dirty="0" smtClean="0"/>
              <a:t/>
            </a:r>
            <a:br>
              <a:rPr lang="en-US" sz="3200" b="1" dirty="0" smtClean="0"/>
            </a:br>
            <a:r>
              <a:rPr lang="en-US" sz="3200" b="1" dirty="0" smtClean="0"/>
              <a:t>Here it is!</a:t>
            </a:r>
            <a:endParaRPr lang="en-US" sz="3200" b="1" dirty="0"/>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4688562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3352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1066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2590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1828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6" name="Oval 2"/>
          <p:cNvSpPr>
            <a:spLocks noChangeArrowheads="1"/>
          </p:cNvSpPr>
          <p:nvPr/>
        </p:nvSpPr>
        <p:spPr bwMode="auto">
          <a:xfrm>
            <a:off x="6400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30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9" name="Oval 2"/>
          <p:cNvSpPr>
            <a:spLocks noChangeArrowheads="1"/>
          </p:cNvSpPr>
          <p:nvPr/>
        </p:nvSpPr>
        <p:spPr bwMode="auto">
          <a:xfrm>
            <a:off x="5638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1" name="Oval 2"/>
          <p:cNvSpPr>
            <a:spLocks noChangeArrowheads="1"/>
          </p:cNvSpPr>
          <p:nvPr/>
        </p:nvSpPr>
        <p:spPr bwMode="auto">
          <a:xfrm>
            <a:off x="1828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4876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
          <p:cNvSpPr>
            <a:spLocks noChangeArrowheads="1"/>
          </p:cNvSpPr>
          <p:nvPr/>
        </p:nvSpPr>
        <p:spPr bwMode="auto">
          <a:xfrm>
            <a:off x="6400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4" name="Oval 2"/>
          <p:cNvSpPr>
            <a:spLocks noChangeArrowheads="1"/>
          </p:cNvSpPr>
          <p:nvPr/>
        </p:nvSpPr>
        <p:spPr bwMode="auto">
          <a:xfrm>
            <a:off x="1066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5" name="Oval 2"/>
          <p:cNvSpPr>
            <a:spLocks noChangeArrowheads="1"/>
          </p:cNvSpPr>
          <p:nvPr/>
        </p:nvSpPr>
        <p:spPr bwMode="auto">
          <a:xfrm>
            <a:off x="2590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7" name="Oval 2"/>
          <p:cNvSpPr>
            <a:spLocks noChangeArrowheads="1"/>
          </p:cNvSpPr>
          <p:nvPr/>
        </p:nvSpPr>
        <p:spPr bwMode="auto">
          <a:xfrm>
            <a:off x="5638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0" name="Oval 2"/>
          <p:cNvSpPr>
            <a:spLocks noChangeArrowheads="1"/>
          </p:cNvSpPr>
          <p:nvPr/>
        </p:nvSpPr>
        <p:spPr bwMode="auto">
          <a:xfrm>
            <a:off x="1828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1" name="Oval 2"/>
          <p:cNvSpPr>
            <a:spLocks noChangeArrowheads="1"/>
          </p:cNvSpPr>
          <p:nvPr/>
        </p:nvSpPr>
        <p:spPr bwMode="auto">
          <a:xfrm>
            <a:off x="3352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2" name="Oval 2"/>
          <p:cNvSpPr>
            <a:spLocks noChangeArrowheads="1"/>
          </p:cNvSpPr>
          <p:nvPr/>
        </p:nvSpPr>
        <p:spPr bwMode="auto">
          <a:xfrm>
            <a:off x="4876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3" name="Oval 2"/>
          <p:cNvSpPr>
            <a:spLocks noChangeArrowheads="1"/>
          </p:cNvSpPr>
          <p:nvPr/>
        </p:nvSpPr>
        <p:spPr bwMode="auto">
          <a:xfrm>
            <a:off x="6400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5" name="Oval 2"/>
          <p:cNvSpPr>
            <a:spLocks noChangeArrowheads="1"/>
          </p:cNvSpPr>
          <p:nvPr/>
        </p:nvSpPr>
        <p:spPr bwMode="auto">
          <a:xfrm>
            <a:off x="7162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6" name="Oval 2"/>
          <p:cNvSpPr>
            <a:spLocks noChangeArrowheads="1"/>
          </p:cNvSpPr>
          <p:nvPr/>
        </p:nvSpPr>
        <p:spPr bwMode="auto">
          <a:xfrm>
            <a:off x="7924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1" name="Oval 2"/>
          <p:cNvSpPr>
            <a:spLocks noChangeArrowheads="1"/>
          </p:cNvSpPr>
          <p:nvPr/>
        </p:nvSpPr>
        <p:spPr bwMode="auto">
          <a:xfrm>
            <a:off x="7162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5" name="TextBox 5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4899208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76200" y="76200"/>
            <a:ext cx="2413000" cy="1966148"/>
            <a:chOff x="304800" y="76200"/>
            <a:chExt cx="8229600" cy="6705600"/>
          </a:xfrm>
        </p:grpSpPr>
        <p:sp>
          <p:nvSpPr>
            <p:cNvPr id="7" name="Oval 2"/>
            <p:cNvSpPr>
              <a:spLocks noChangeArrowheads="1"/>
            </p:cNvSpPr>
            <p:nvPr/>
          </p:nvSpPr>
          <p:spPr bwMode="auto">
            <a:xfrm>
              <a:off x="3352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1066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2590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30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1828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26" name="Oval 2"/>
            <p:cNvSpPr>
              <a:spLocks noChangeArrowheads="1"/>
            </p:cNvSpPr>
            <p:nvPr/>
          </p:nvSpPr>
          <p:spPr bwMode="auto">
            <a:xfrm>
              <a:off x="6400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30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9" name="Oval 2"/>
            <p:cNvSpPr>
              <a:spLocks noChangeArrowheads="1"/>
            </p:cNvSpPr>
            <p:nvPr/>
          </p:nvSpPr>
          <p:spPr bwMode="auto">
            <a:xfrm>
              <a:off x="5638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21" name="Oval 2"/>
            <p:cNvSpPr>
              <a:spLocks noChangeArrowheads="1"/>
            </p:cNvSpPr>
            <p:nvPr/>
          </p:nvSpPr>
          <p:spPr bwMode="auto">
            <a:xfrm>
              <a:off x="1828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4876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1" name="Oval 2"/>
            <p:cNvSpPr>
              <a:spLocks noChangeArrowheads="1"/>
            </p:cNvSpPr>
            <p:nvPr/>
          </p:nvSpPr>
          <p:spPr bwMode="auto">
            <a:xfrm>
              <a:off x="6400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4" name="Oval 2"/>
            <p:cNvSpPr>
              <a:spLocks noChangeArrowheads="1"/>
            </p:cNvSpPr>
            <p:nvPr/>
          </p:nvSpPr>
          <p:spPr bwMode="auto">
            <a:xfrm>
              <a:off x="1066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5" name="Oval 2"/>
            <p:cNvSpPr>
              <a:spLocks noChangeArrowheads="1"/>
            </p:cNvSpPr>
            <p:nvPr/>
          </p:nvSpPr>
          <p:spPr bwMode="auto">
            <a:xfrm>
              <a:off x="2590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7" name="Oval 2"/>
            <p:cNvSpPr>
              <a:spLocks noChangeArrowheads="1"/>
            </p:cNvSpPr>
            <p:nvPr/>
          </p:nvSpPr>
          <p:spPr bwMode="auto">
            <a:xfrm>
              <a:off x="5638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40" name="Oval 2"/>
            <p:cNvSpPr>
              <a:spLocks noChangeArrowheads="1"/>
            </p:cNvSpPr>
            <p:nvPr/>
          </p:nvSpPr>
          <p:spPr bwMode="auto">
            <a:xfrm>
              <a:off x="1828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41" name="Oval 2"/>
            <p:cNvSpPr>
              <a:spLocks noChangeArrowheads="1"/>
            </p:cNvSpPr>
            <p:nvPr/>
          </p:nvSpPr>
          <p:spPr bwMode="auto">
            <a:xfrm>
              <a:off x="3352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42" name="Oval 2"/>
            <p:cNvSpPr>
              <a:spLocks noChangeArrowheads="1"/>
            </p:cNvSpPr>
            <p:nvPr/>
          </p:nvSpPr>
          <p:spPr bwMode="auto">
            <a:xfrm>
              <a:off x="4876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43" name="Oval 2"/>
            <p:cNvSpPr>
              <a:spLocks noChangeArrowheads="1"/>
            </p:cNvSpPr>
            <p:nvPr/>
          </p:nvSpPr>
          <p:spPr bwMode="auto">
            <a:xfrm>
              <a:off x="6400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45" name="Oval 2"/>
            <p:cNvSpPr>
              <a:spLocks noChangeArrowheads="1"/>
            </p:cNvSpPr>
            <p:nvPr/>
          </p:nvSpPr>
          <p:spPr bwMode="auto">
            <a:xfrm>
              <a:off x="7162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46" name="Oval 2"/>
            <p:cNvSpPr>
              <a:spLocks noChangeArrowheads="1"/>
            </p:cNvSpPr>
            <p:nvPr/>
          </p:nvSpPr>
          <p:spPr bwMode="auto">
            <a:xfrm>
              <a:off x="792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51" name="Oval 2"/>
            <p:cNvSpPr>
              <a:spLocks noChangeArrowheads="1"/>
            </p:cNvSpPr>
            <p:nvPr/>
          </p:nvSpPr>
          <p:spPr bwMode="auto">
            <a:xfrm>
              <a:off x="7162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grpSp>
      <p:grpSp>
        <p:nvGrpSpPr>
          <p:cNvPr id="60" name="Group 59"/>
          <p:cNvGrpSpPr/>
          <p:nvPr/>
        </p:nvGrpSpPr>
        <p:grpSpPr>
          <a:xfrm>
            <a:off x="3378200" y="76200"/>
            <a:ext cx="2413000" cy="1966148"/>
            <a:chOff x="304800" y="76200"/>
            <a:chExt cx="8229600" cy="6705600"/>
          </a:xfrm>
        </p:grpSpPr>
        <p:sp>
          <p:nvSpPr>
            <p:cNvPr id="61" name="Oval 2"/>
            <p:cNvSpPr>
              <a:spLocks noChangeArrowheads="1"/>
            </p:cNvSpPr>
            <p:nvPr/>
          </p:nvSpPr>
          <p:spPr bwMode="auto">
            <a:xfrm>
              <a:off x="3352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2" name="Oval 2"/>
            <p:cNvSpPr>
              <a:spLocks noChangeArrowheads="1"/>
            </p:cNvSpPr>
            <p:nvPr/>
          </p:nvSpPr>
          <p:spPr bwMode="auto">
            <a:xfrm>
              <a:off x="1066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3" name="Oval 2"/>
            <p:cNvSpPr>
              <a:spLocks noChangeArrowheads="1"/>
            </p:cNvSpPr>
            <p:nvPr/>
          </p:nvSpPr>
          <p:spPr bwMode="auto">
            <a:xfrm>
              <a:off x="2590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4" name="Oval 2"/>
            <p:cNvSpPr>
              <a:spLocks noChangeArrowheads="1"/>
            </p:cNvSpPr>
            <p:nvPr/>
          </p:nvSpPr>
          <p:spPr bwMode="auto">
            <a:xfrm>
              <a:off x="30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5" name="Oval 2"/>
            <p:cNvSpPr>
              <a:spLocks noChangeArrowheads="1"/>
            </p:cNvSpPr>
            <p:nvPr/>
          </p:nvSpPr>
          <p:spPr bwMode="auto">
            <a:xfrm>
              <a:off x="1828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6" name="Oval 2"/>
            <p:cNvSpPr>
              <a:spLocks noChangeArrowheads="1"/>
            </p:cNvSpPr>
            <p:nvPr/>
          </p:nvSpPr>
          <p:spPr bwMode="auto">
            <a:xfrm>
              <a:off x="6400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7" name="Oval 2"/>
            <p:cNvSpPr>
              <a:spLocks noChangeArrowheads="1"/>
            </p:cNvSpPr>
            <p:nvPr/>
          </p:nvSpPr>
          <p:spPr bwMode="auto">
            <a:xfrm>
              <a:off x="30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8" name="Oval 2"/>
            <p:cNvSpPr>
              <a:spLocks noChangeArrowheads="1"/>
            </p:cNvSpPr>
            <p:nvPr/>
          </p:nvSpPr>
          <p:spPr bwMode="auto">
            <a:xfrm>
              <a:off x="5638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9" name="Oval 2"/>
            <p:cNvSpPr>
              <a:spLocks noChangeArrowheads="1"/>
            </p:cNvSpPr>
            <p:nvPr/>
          </p:nvSpPr>
          <p:spPr bwMode="auto">
            <a:xfrm>
              <a:off x="1828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0" name="Oval 2"/>
            <p:cNvSpPr>
              <a:spLocks noChangeArrowheads="1"/>
            </p:cNvSpPr>
            <p:nvPr/>
          </p:nvSpPr>
          <p:spPr bwMode="auto">
            <a:xfrm>
              <a:off x="4876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1" name="Oval 2"/>
            <p:cNvSpPr>
              <a:spLocks noChangeArrowheads="1"/>
            </p:cNvSpPr>
            <p:nvPr/>
          </p:nvSpPr>
          <p:spPr bwMode="auto">
            <a:xfrm>
              <a:off x="6400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2" name="Oval 2"/>
            <p:cNvSpPr>
              <a:spLocks noChangeArrowheads="1"/>
            </p:cNvSpPr>
            <p:nvPr/>
          </p:nvSpPr>
          <p:spPr bwMode="auto">
            <a:xfrm>
              <a:off x="1066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3" name="Oval 2"/>
            <p:cNvSpPr>
              <a:spLocks noChangeArrowheads="1"/>
            </p:cNvSpPr>
            <p:nvPr/>
          </p:nvSpPr>
          <p:spPr bwMode="auto">
            <a:xfrm>
              <a:off x="2590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4" name="Oval 2"/>
            <p:cNvSpPr>
              <a:spLocks noChangeArrowheads="1"/>
            </p:cNvSpPr>
            <p:nvPr/>
          </p:nvSpPr>
          <p:spPr bwMode="auto">
            <a:xfrm>
              <a:off x="5638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5" name="Oval 2"/>
            <p:cNvSpPr>
              <a:spLocks noChangeArrowheads="1"/>
            </p:cNvSpPr>
            <p:nvPr/>
          </p:nvSpPr>
          <p:spPr bwMode="auto">
            <a:xfrm>
              <a:off x="1828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6" name="Oval 2"/>
            <p:cNvSpPr>
              <a:spLocks noChangeArrowheads="1"/>
            </p:cNvSpPr>
            <p:nvPr/>
          </p:nvSpPr>
          <p:spPr bwMode="auto">
            <a:xfrm>
              <a:off x="3352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7" name="Oval 2"/>
            <p:cNvSpPr>
              <a:spLocks noChangeArrowheads="1"/>
            </p:cNvSpPr>
            <p:nvPr/>
          </p:nvSpPr>
          <p:spPr bwMode="auto">
            <a:xfrm>
              <a:off x="4876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8" name="Oval 2"/>
            <p:cNvSpPr>
              <a:spLocks noChangeArrowheads="1"/>
            </p:cNvSpPr>
            <p:nvPr/>
          </p:nvSpPr>
          <p:spPr bwMode="auto">
            <a:xfrm>
              <a:off x="6400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9" name="Oval 2"/>
            <p:cNvSpPr>
              <a:spLocks noChangeArrowheads="1"/>
            </p:cNvSpPr>
            <p:nvPr/>
          </p:nvSpPr>
          <p:spPr bwMode="auto">
            <a:xfrm>
              <a:off x="7162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0" name="Oval 2"/>
            <p:cNvSpPr>
              <a:spLocks noChangeArrowheads="1"/>
            </p:cNvSpPr>
            <p:nvPr/>
          </p:nvSpPr>
          <p:spPr bwMode="auto">
            <a:xfrm>
              <a:off x="792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1" name="Oval 2"/>
            <p:cNvSpPr>
              <a:spLocks noChangeArrowheads="1"/>
            </p:cNvSpPr>
            <p:nvPr/>
          </p:nvSpPr>
          <p:spPr bwMode="auto">
            <a:xfrm>
              <a:off x="7162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grpSp>
      <p:grpSp>
        <p:nvGrpSpPr>
          <p:cNvPr id="82" name="Group 81"/>
          <p:cNvGrpSpPr/>
          <p:nvPr/>
        </p:nvGrpSpPr>
        <p:grpSpPr>
          <a:xfrm>
            <a:off x="6629400" y="76200"/>
            <a:ext cx="2413000" cy="1966148"/>
            <a:chOff x="304800" y="76200"/>
            <a:chExt cx="8229600" cy="6705600"/>
          </a:xfrm>
        </p:grpSpPr>
        <p:sp>
          <p:nvSpPr>
            <p:cNvPr id="83" name="Oval 2"/>
            <p:cNvSpPr>
              <a:spLocks noChangeArrowheads="1"/>
            </p:cNvSpPr>
            <p:nvPr/>
          </p:nvSpPr>
          <p:spPr bwMode="auto">
            <a:xfrm>
              <a:off x="3352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4" name="Oval 2"/>
            <p:cNvSpPr>
              <a:spLocks noChangeArrowheads="1"/>
            </p:cNvSpPr>
            <p:nvPr/>
          </p:nvSpPr>
          <p:spPr bwMode="auto">
            <a:xfrm>
              <a:off x="1066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5" name="Oval 2"/>
            <p:cNvSpPr>
              <a:spLocks noChangeArrowheads="1"/>
            </p:cNvSpPr>
            <p:nvPr/>
          </p:nvSpPr>
          <p:spPr bwMode="auto">
            <a:xfrm>
              <a:off x="2590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6" name="Oval 2"/>
            <p:cNvSpPr>
              <a:spLocks noChangeArrowheads="1"/>
            </p:cNvSpPr>
            <p:nvPr/>
          </p:nvSpPr>
          <p:spPr bwMode="auto">
            <a:xfrm>
              <a:off x="30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7" name="Oval 2"/>
            <p:cNvSpPr>
              <a:spLocks noChangeArrowheads="1"/>
            </p:cNvSpPr>
            <p:nvPr/>
          </p:nvSpPr>
          <p:spPr bwMode="auto">
            <a:xfrm>
              <a:off x="1828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8" name="Oval 2"/>
            <p:cNvSpPr>
              <a:spLocks noChangeArrowheads="1"/>
            </p:cNvSpPr>
            <p:nvPr/>
          </p:nvSpPr>
          <p:spPr bwMode="auto">
            <a:xfrm>
              <a:off x="6400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9" name="Oval 2"/>
            <p:cNvSpPr>
              <a:spLocks noChangeArrowheads="1"/>
            </p:cNvSpPr>
            <p:nvPr/>
          </p:nvSpPr>
          <p:spPr bwMode="auto">
            <a:xfrm>
              <a:off x="30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0" name="Oval 2"/>
            <p:cNvSpPr>
              <a:spLocks noChangeArrowheads="1"/>
            </p:cNvSpPr>
            <p:nvPr/>
          </p:nvSpPr>
          <p:spPr bwMode="auto">
            <a:xfrm>
              <a:off x="5638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1" name="Oval 2"/>
            <p:cNvSpPr>
              <a:spLocks noChangeArrowheads="1"/>
            </p:cNvSpPr>
            <p:nvPr/>
          </p:nvSpPr>
          <p:spPr bwMode="auto">
            <a:xfrm>
              <a:off x="1828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2" name="Oval 2"/>
            <p:cNvSpPr>
              <a:spLocks noChangeArrowheads="1"/>
            </p:cNvSpPr>
            <p:nvPr/>
          </p:nvSpPr>
          <p:spPr bwMode="auto">
            <a:xfrm>
              <a:off x="4876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3" name="Oval 2"/>
            <p:cNvSpPr>
              <a:spLocks noChangeArrowheads="1"/>
            </p:cNvSpPr>
            <p:nvPr/>
          </p:nvSpPr>
          <p:spPr bwMode="auto">
            <a:xfrm>
              <a:off x="6400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4" name="Oval 2"/>
            <p:cNvSpPr>
              <a:spLocks noChangeArrowheads="1"/>
            </p:cNvSpPr>
            <p:nvPr/>
          </p:nvSpPr>
          <p:spPr bwMode="auto">
            <a:xfrm>
              <a:off x="1066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5" name="Oval 2"/>
            <p:cNvSpPr>
              <a:spLocks noChangeArrowheads="1"/>
            </p:cNvSpPr>
            <p:nvPr/>
          </p:nvSpPr>
          <p:spPr bwMode="auto">
            <a:xfrm>
              <a:off x="2590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6" name="Oval 2"/>
            <p:cNvSpPr>
              <a:spLocks noChangeArrowheads="1"/>
            </p:cNvSpPr>
            <p:nvPr/>
          </p:nvSpPr>
          <p:spPr bwMode="auto">
            <a:xfrm>
              <a:off x="5638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7" name="Oval 2"/>
            <p:cNvSpPr>
              <a:spLocks noChangeArrowheads="1"/>
            </p:cNvSpPr>
            <p:nvPr/>
          </p:nvSpPr>
          <p:spPr bwMode="auto">
            <a:xfrm>
              <a:off x="1828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8" name="Oval 2"/>
            <p:cNvSpPr>
              <a:spLocks noChangeArrowheads="1"/>
            </p:cNvSpPr>
            <p:nvPr/>
          </p:nvSpPr>
          <p:spPr bwMode="auto">
            <a:xfrm>
              <a:off x="3352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9" name="Oval 2"/>
            <p:cNvSpPr>
              <a:spLocks noChangeArrowheads="1"/>
            </p:cNvSpPr>
            <p:nvPr/>
          </p:nvSpPr>
          <p:spPr bwMode="auto">
            <a:xfrm>
              <a:off x="4876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0" name="Oval 2"/>
            <p:cNvSpPr>
              <a:spLocks noChangeArrowheads="1"/>
            </p:cNvSpPr>
            <p:nvPr/>
          </p:nvSpPr>
          <p:spPr bwMode="auto">
            <a:xfrm>
              <a:off x="6400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1" name="Oval 2"/>
            <p:cNvSpPr>
              <a:spLocks noChangeArrowheads="1"/>
            </p:cNvSpPr>
            <p:nvPr/>
          </p:nvSpPr>
          <p:spPr bwMode="auto">
            <a:xfrm>
              <a:off x="7162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2" name="Oval 2"/>
            <p:cNvSpPr>
              <a:spLocks noChangeArrowheads="1"/>
            </p:cNvSpPr>
            <p:nvPr/>
          </p:nvSpPr>
          <p:spPr bwMode="auto">
            <a:xfrm>
              <a:off x="792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3" name="Oval 2"/>
            <p:cNvSpPr>
              <a:spLocks noChangeArrowheads="1"/>
            </p:cNvSpPr>
            <p:nvPr/>
          </p:nvSpPr>
          <p:spPr bwMode="auto">
            <a:xfrm>
              <a:off x="7162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grpSp>
      <p:grpSp>
        <p:nvGrpSpPr>
          <p:cNvPr id="104" name="Group 103"/>
          <p:cNvGrpSpPr/>
          <p:nvPr/>
        </p:nvGrpSpPr>
        <p:grpSpPr>
          <a:xfrm>
            <a:off x="76200" y="3520252"/>
            <a:ext cx="2413000" cy="1966148"/>
            <a:chOff x="304800" y="76200"/>
            <a:chExt cx="8229600" cy="6705600"/>
          </a:xfrm>
        </p:grpSpPr>
        <p:sp>
          <p:nvSpPr>
            <p:cNvPr id="105" name="Oval 2"/>
            <p:cNvSpPr>
              <a:spLocks noChangeArrowheads="1"/>
            </p:cNvSpPr>
            <p:nvPr/>
          </p:nvSpPr>
          <p:spPr bwMode="auto">
            <a:xfrm>
              <a:off x="3352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6" name="Oval 2"/>
            <p:cNvSpPr>
              <a:spLocks noChangeArrowheads="1"/>
            </p:cNvSpPr>
            <p:nvPr/>
          </p:nvSpPr>
          <p:spPr bwMode="auto">
            <a:xfrm>
              <a:off x="1066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7" name="Oval 2"/>
            <p:cNvSpPr>
              <a:spLocks noChangeArrowheads="1"/>
            </p:cNvSpPr>
            <p:nvPr/>
          </p:nvSpPr>
          <p:spPr bwMode="auto">
            <a:xfrm>
              <a:off x="2590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8" name="Oval 2"/>
            <p:cNvSpPr>
              <a:spLocks noChangeArrowheads="1"/>
            </p:cNvSpPr>
            <p:nvPr/>
          </p:nvSpPr>
          <p:spPr bwMode="auto">
            <a:xfrm>
              <a:off x="30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9" name="Oval 2"/>
            <p:cNvSpPr>
              <a:spLocks noChangeArrowheads="1"/>
            </p:cNvSpPr>
            <p:nvPr/>
          </p:nvSpPr>
          <p:spPr bwMode="auto">
            <a:xfrm>
              <a:off x="1828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0" name="Oval 2"/>
            <p:cNvSpPr>
              <a:spLocks noChangeArrowheads="1"/>
            </p:cNvSpPr>
            <p:nvPr/>
          </p:nvSpPr>
          <p:spPr bwMode="auto">
            <a:xfrm>
              <a:off x="6400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1" name="Oval 2"/>
            <p:cNvSpPr>
              <a:spLocks noChangeArrowheads="1"/>
            </p:cNvSpPr>
            <p:nvPr/>
          </p:nvSpPr>
          <p:spPr bwMode="auto">
            <a:xfrm>
              <a:off x="30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2" name="Oval 2"/>
            <p:cNvSpPr>
              <a:spLocks noChangeArrowheads="1"/>
            </p:cNvSpPr>
            <p:nvPr/>
          </p:nvSpPr>
          <p:spPr bwMode="auto">
            <a:xfrm>
              <a:off x="5638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3" name="Oval 2"/>
            <p:cNvSpPr>
              <a:spLocks noChangeArrowheads="1"/>
            </p:cNvSpPr>
            <p:nvPr/>
          </p:nvSpPr>
          <p:spPr bwMode="auto">
            <a:xfrm>
              <a:off x="1828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4" name="Oval 2"/>
            <p:cNvSpPr>
              <a:spLocks noChangeArrowheads="1"/>
            </p:cNvSpPr>
            <p:nvPr/>
          </p:nvSpPr>
          <p:spPr bwMode="auto">
            <a:xfrm>
              <a:off x="4876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5" name="Oval 2"/>
            <p:cNvSpPr>
              <a:spLocks noChangeArrowheads="1"/>
            </p:cNvSpPr>
            <p:nvPr/>
          </p:nvSpPr>
          <p:spPr bwMode="auto">
            <a:xfrm>
              <a:off x="6400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6" name="Oval 2"/>
            <p:cNvSpPr>
              <a:spLocks noChangeArrowheads="1"/>
            </p:cNvSpPr>
            <p:nvPr/>
          </p:nvSpPr>
          <p:spPr bwMode="auto">
            <a:xfrm>
              <a:off x="1066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7" name="Oval 2"/>
            <p:cNvSpPr>
              <a:spLocks noChangeArrowheads="1"/>
            </p:cNvSpPr>
            <p:nvPr/>
          </p:nvSpPr>
          <p:spPr bwMode="auto">
            <a:xfrm>
              <a:off x="2590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8" name="Oval 2"/>
            <p:cNvSpPr>
              <a:spLocks noChangeArrowheads="1"/>
            </p:cNvSpPr>
            <p:nvPr/>
          </p:nvSpPr>
          <p:spPr bwMode="auto">
            <a:xfrm>
              <a:off x="5638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9" name="Oval 2"/>
            <p:cNvSpPr>
              <a:spLocks noChangeArrowheads="1"/>
            </p:cNvSpPr>
            <p:nvPr/>
          </p:nvSpPr>
          <p:spPr bwMode="auto">
            <a:xfrm>
              <a:off x="1828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0" name="Oval 2"/>
            <p:cNvSpPr>
              <a:spLocks noChangeArrowheads="1"/>
            </p:cNvSpPr>
            <p:nvPr/>
          </p:nvSpPr>
          <p:spPr bwMode="auto">
            <a:xfrm>
              <a:off x="3352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1" name="Oval 2"/>
            <p:cNvSpPr>
              <a:spLocks noChangeArrowheads="1"/>
            </p:cNvSpPr>
            <p:nvPr/>
          </p:nvSpPr>
          <p:spPr bwMode="auto">
            <a:xfrm>
              <a:off x="4876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2" name="Oval 2"/>
            <p:cNvSpPr>
              <a:spLocks noChangeArrowheads="1"/>
            </p:cNvSpPr>
            <p:nvPr/>
          </p:nvSpPr>
          <p:spPr bwMode="auto">
            <a:xfrm>
              <a:off x="6400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3" name="Oval 2"/>
            <p:cNvSpPr>
              <a:spLocks noChangeArrowheads="1"/>
            </p:cNvSpPr>
            <p:nvPr/>
          </p:nvSpPr>
          <p:spPr bwMode="auto">
            <a:xfrm>
              <a:off x="7162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4" name="Oval 2"/>
            <p:cNvSpPr>
              <a:spLocks noChangeArrowheads="1"/>
            </p:cNvSpPr>
            <p:nvPr/>
          </p:nvSpPr>
          <p:spPr bwMode="auto">
            <a:xfrm>
              <a:off x="792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5" name="Oval 2"/>
            <p:cNvSpPr>
              <a:spLocks noChangeArrowheads="1"/>
            </p:cNvSpPr>
            <p:nvPr/>
          </p:nvSpPr>
          <p:spPr bwMode="auto">
            <a:xfrm>
              <a:off x="7162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grpSp>
      <p:grpSp>
        <p:nvGrpSpPr>
          <p:cNvPr id="126" name="Group 125"/>
          <p:cNvGrpSpPr/>
          <p:nvPr/>
        </p:nvGrpSpPr>
        <p:grpSpPr>
          <a:xfrm>
            <a:off x="3378200" y="3520252"/>
            <a:ext cx="2413000" cy="1966148"/>
            <a:chOff x="304800" y="76200"/>
            <a:chExt cx="8229600" cy="6705600"/>
          </a:xfrm>
        </p:grpSpPr>
        <p:sp>
          <p:nvSpPr>
            <p:cNvPr id="127" name="Oval 2"/>
            <p:cNvSpPr>
              <a:spLocks noChangeArrowheads="1"/>
            </p:cNvSpPr>
            <p:nvPr/>
          </p:nvSpPr>
          <p:spPr bwMode="auto">
            <a:xfrm>
              <a:off x="3352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8" name="Oval 2"/>
            <p:cNvSpPr>
              <a:spLocks noChangeArrowheads="1"/>
            </p:cNvSpPr>
            <p:nvPr/>
          </p:nvSpPr>
          <p:spPr bwMode="auto">
            <a:xfrm>
              <a:off x="1066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9" name="Oval 2"/>
            <p:cNvSpPr>
              <a:spLocks noChangeArrowheads="1"/>
            </p:cNvSpPr>
            <p:nvPr/>
          </p:nvSpPr>
          <p:spPr bwMode="auto">
            <a:xfrm>
              <a:off x="2590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0" name="Oval 2"/>
            <p:cNvSpPr>
              <a:spLocks noChangeArrowheads="1"/>
            </p:cNvSpPr>
            <p:nvPr/>
          </p:nvSpPr>
          <p:spPr bwMode="auto">
            <a:xfrm>
              <a:off x="30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1" name="Oval 2"/>
            <p:cNvSpPr>
              <a:spLocks noChangeArrowheads="1"/>
            </p:cNvSpPr>
            <p:nvPr/>
          </p:nvSpPr>
          <p:spPr bwMode="auto">
            <a:xfrm>
              <a:off x="1828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2" name="Oval 2"/>
            <p:cNvSpPr>
              <a:spLocks noChangeArrowheads="1"/>
            </p:cNvSpPr>
            <p:nvPr/>
          </p:nvSpPr>
          <p:spPr bwMode="auto">
            <a:xfrm>
              <a:off x="6400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3" name="Oval 2"/>
            <p:cNvSpPr>
              <a:spLocks noChangeArrowheads="1"/>
            </p:cNvSpPr>
            <p:nvPr/>
          </p:nvSpPr>
          <p:spPr bwMode="auto">
            <a:xfrm>
              <a:off x="30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4" name="Oval 2"/>
            <p:cNvSpPr>
              <a:spLocks noChangeArrowheads="1"/>
            </p:cNvSpPr>
            <p:nvPr/>
          </p:nvSpPr>
          <p:spPr bwMode="auto">
            <a:xfrm>
              <a:off x="5638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5" name="Oval 2"/>
            <p:cNvSpPr>
              <a:spLocks noChangeArrowheads="1"/>
            </p:cNvSpPr>
            <p:nvPr/>
          </p:nvSpPr>
          <p:spPr bwMode="auto">
            <a:xfrm>
              <a:off x="1828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6" name="Oval 2"/>
            <p:cNvSpPr>
              <a:spLocks noChangeArrowheads="1"/>
            </p:cNvSpPr>
            <p:nvPr/>
          </p:nvSpPr>
          <p:spPr bwMode="auto">
            <a:xfrm>
              <a:off x="4876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7" name="Oval 2"/>
            <p:cNvSpPr>
              <a:spLocks noChangeArrowheads="1"/>
            </p:cNvSpPr>
            <p:nvPr/>
          </p:nvSpPr>
          <p:spPr bwMode="auto">
            <a:xfrm>
              <a:off x="6400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8" name="Oval 2"/>
            <p:cNvSpPr>
              <a:spLocks noChangeArrowheads="1"/>
            </p:cNvSpPr>
            <p:nvPr/>
          </p:nvSpPr>
          <p:spPr bwMode="auto">
            <a:xfrm>
              <a:off x="1066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9" name="Oval 2"/>
            <p:cNvSpPr>
              <a:spLocks noChangeArrowheads="1"/>
            </p:cNvSpPr>
            <p:nvPr/>
          </p:nvSpPr>
          <p:spPr bwMode="auto">
            <a:xfrm>
              <a:off x="2590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40" name="Oval 2"/>
            <p:cNvSpPr>
              <a:spLocks noChangeArrowheads="1"/>
            </p:cNvSpPr>
            <p:nvPr/>
          </p:nvSpPr>
          <p:spPr bwMode="auto">
            <a:xfrm>
              <a:off x="5638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41" name="Oval 2"/>
            <p:cNvSpPr>
              <a:spLocks noChangeArrowheads="1"/>
            </p:cNvSpPr>
            <p:nvPr/>
          </p:nvSpPr>
          <p:spPr bwMode="auto">
            <a:xfrm>
              <a:off x="1828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42" name="Oval 2"/>
            <p:cNvSpPr>
              <a:spLocks noChangeArrowheads="1"/>
            </p:cNvSpPr>
            <p:nvPr/>
          </p:nvSpPr>
          <p:spPr bwMode="auto">
            <a:xfrm>
              <a:off x="3352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43" name="Oval 2"/>
            <p:cNvSpPr>
              <a:spLocks noChangeArrowheads="1"/>
            </p:cNvSpPr>
            <p:nvPr/>
          </p:nvSpPr>
          <p:spPr bwMode="auto">
            <a:xfrm>
              <a:off x="4876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44" name="Oval 2"/>
            <p:cNvSpPr>
              <a:spLocks noChangeArrowheads="1"/>
            </p:cNvSpPr>
            <p:nvPr/>
          </p:nvSpPr>
          <p:spPr bwMode="auto">
            <a:xfrm>
              <a:off x="6400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45" name="Oval 2"/>
            <p:cNvSpPr>
              <a:spLocks noChangeArrowheads="1"/>
            </p:cNvSpPr>
            <p:nvPr/>
          </p:nvSpPr>
          <p:spPr bwMode="auto">
            <a:xfrm>
              <a:off x="7162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46" name="Oval 2"/>
            <p:cNvSpPr>
              <a:spLocks noChangeArrowheads="1"/>
            </p:cNvSpPr>
            <p:nvPr/>
          </p:nvSpPr>
          <p:spPr bwMode="auto">
            <a:xfrm>
              <a:off x="792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47" name="Oval 2"/>
            <p:cNvSpPr>
              <a:spLocks noChangeArrowheads="1"/>
            </p:cNvSpPr>
            <p:nvPr/>
          </p:nvSpPr>
          <p:spPr bwMode="auto">
            <a:xfrm>
              <a:off x="7162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grpSp>
      <p:grpSp>
        <p:nvGrpSpPr>
          <p:cNvPr id="148" name="Group 147"/>
          <p:cNvGrpSpPr/>
          <p:nvPr/>
        </p:nvGrpSpPr>
        <p:grpSpPr>
          <a:xfrm>
            <a:off x="6629400" y="3520252"/>
            <a:ext cx="2413000" cy="1966148"/>
            <a:chOff x="304800" y="76200"/>
            <a:chExt cx="8229600" cy="6705600"/>
          </a:xfrm>
        </p:grpSpPr>
        <p:sp>
          <p:nvSpPr>
            <p:cNvPr id="149" name="Oval 2"/>
            <p:cNvSpPr>
              <a:spLocks noChangeArrowheads="1"/>
            </p:cNvSpPr>
            <p:nvPr/>
          </p:nvSpPr>
          <p:spPr bwMode="auto">
            <a:xfrm>
              <a:off x="3352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50" name="Oval 2"/>
            <p:cNvSpPr>
              <a:spLocks noChangeArrowheads="1"/>
            </p:cNvSpPr>
            <p:nvPr/>
          </p:nvSpPr>
          <p:spPr bwMode="auto">
            <a:xfrm>
              <a:off x="1066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51" name="Oval 2"/>
            <p:cNvSpPr>
              <a:spLocks noChangeArrowheads="1"/>
            </p:cNvSpPr>
            <p:nvPr/>
          </p:nvSpPr>
          <p:spPr bwMode="auto">
            <a:xfrm>
              <a:off x="2590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52" name="Oval 2"/>
            <p:cNvSpPr>
              <a:spLocks noChangeArrowheads="1"/>
            </p:cNvSpPr>
            <p:nvPr/>
          </p:nvSpPr>
          <p:spPr bwMode="auto">
            <a:xfrm>
              <a:off x="30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53" name="Oval 2"/>
            <p:cNvSpPr>
              <a:spLocks noChangeArrowheads="1"/>
            </p:cNvSpPr>
            <p:nvPr/>
          </p:nvSpPr>
          <p:spPr bwMode="auto">
            <a:xfrm>
              <a:off x="1828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54" name="Oval 2"/>
            <p:cNvSpPr>
              <a:spLocks noChangeArrowheads="1"/>
            </p:cNvSpPr>
            <p:nvPr/>
          </p:nvSpPr>
          <p:spPr bwMode="auto">
            <a:xfrm>
              <a:off x="6400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55" name="Oval 2"/>
            <p:cNvSpPr>
              <a:spLocks noChangeArrowheads="1"/>
            </p:cNvSpPr>
            <p:nvPr/>
          </p:nvSpPr>
          <p:spPr bwMode="auto">
            <a:xfrm>
              <a:off x="30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56" name="Oval 2"/>
            <p:cNvSpPr>
              <a:spLocks noChangeArrowheads="1"/>
            </p:cNvSpPr>
            <p:nvPr/>
          </p:nvSpPr>
          <p:spPr bwMode="auto">
            <a:xfrm>
              <a:off x="5638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57" name="Oval 2"/>
            <p:cNvSpPr>
              <a:spLocks noChangeArrowheads="1"/>
            </p:cNvSpPr>
            <p:nvPr/>
          </p:nvSpPr>
          <p:spPr bwMode="auto">
            <a:xfrm>
              <a:off x="1828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58" name="Oval 2"/>
            <p:cNvSpPr>
              <a:spLocks noChangeArrowheads="1"/>
            </p:cNvSpPr>
            <p:nvPr/>
          </p:nvSpPr>
          <p:spPr bwMode="auto">
            <a:xfrm>
              <a:off x="4876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59" name="Oval 2"/>
            <p:cNvSpPr>
              <a:spLocks noChangeArrowheads="1"/>
            </p:cNvSpPr>
            <p:nvPr/>
          </p:nvSpPr>
          <p:spPr bwMode="auto">
            <a:xfrm>
              <a:off x="6400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60" name="Oval 2"/>
            <p:cNvSpPr>
              <a:spLocks noChangeArrowheads="1"/>
            </p:cNvSpPr>
            <p:nvPr/>
          </p:nvSpPr>
          <p:spPr bwMode="auto">
            <a:xfrm>
              <a:off x="1066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61" name="Oval 2"/>
            <p:cNvSpPr>
              <a:spLocks noChangeArrowheads="1"/>
            </p:cNvSpPr>
            <p:nvPr/>
          </p:nvSpPr>
          <p:spPr bwMode="auto">
            <a:xfrm>
              <a:off x="2590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62" name="Oval 2"/>
            <p:cNvSpPr>
              <a:spLocks noChangeArrowheads="1"/>
            </p:cNvSpPr>
            <p:nvPr/>
          </p:nvSpPr>
          <p:spPr bwMode="auto">
            <a:xfrm>
              <a:off x="5638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63" name="Oval 2"/>
            <p:cNvSpPr>
              <a:spLocks noChangeArrowheads="1"/>
            </p:cNvSpPr>
            <p:nvPr/>
          </p:nvSpPr>
          <p:spPr bwMode="auto">
            <a:xfrm>
              <a:off x="1828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64" name="Oval 2"/>
            <p:cNvSpPr>
              <a:spLocks noChangeArrowheads="1"/>
            </p:cNvSpPr>
            <p:nvPr/>
          </p:nvSpPr>
          <p:spPr bwMode="auto">
            <a:xfrm>
              <a:off x="3352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65" name="Oval 2"/>
            <p:cNvSpPr>
              <a:spLocks noChangeArrowheads="1"/>
            </p:cNvSpPr>
            <p:nvPr/>
          </p:nvSpPr>
          <p:spPr bwMode="auto">
            <a:xfrm>
              <a:off x="4876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66" name="Oval 2"/>
            <p:cNvSpPr>
              <a:spLocks noChangeArrowheads="1"/>
            </p:cNvSpPr>
            <p:nvPr/>
          </p:nvSpPr>
          <p:spPr bwMode="auto">
            <a:xfrm>
              <a:off x="6400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67" name="Oval 2"/>
            <p:cNvSpPr>
              <a:spLocks noChangeArrowheads="1"/>
            </p:cNvSpPr>
            <p:nvPr/>
          </p:nvSpPr>
          <p:spPr bwMode="auto">
            <a:xfrm>
              <a:off x="7162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68" name="Oval 2"/>
            <p:cNvSpPr>
              <a:spLocks noChangeArrowheads="1"/>
            </p:cNvSpPr>
            <p:nvPr/>
          </p:nvSpPr>
          <p:spPr bwMode="auto">
            <a:xfrm>
              <a:off x="7924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69" name="Oval 2"/>
            <p:cNvSpPr>
              <a:spLocks noChangeArrowheads="1"/>
            </p:cNvSpPr>
            <p:nvPr/>
          </p:nvSpPr>
          <p:spPr bwMode="auto">
            <a:xfrm>
              <a:off x="7162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grpSp>
      <p:sp>
        <p:nvSpPr>
          <p:cNvPr id="170" name="TextBox 169"/>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4155188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4075109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50211" y="2338743"/>
            <a:ext cx="2322841" cy="174213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2051" name="Picture 3" descr="C:\Users\Steve Wyborney\Desktop\10 Seconds or Less.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00984" y="5181600"/>
            <a:ext cx="1228876" cy="921657"/>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6" name="Picture 2" descr="C:\Users\Steve Wyborney\Desktop\Splat for Google Slides Pic.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677559" y="5174342"/>
            <a:ext cx="1228876" cy="921657"/>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050" name="Picture 2" descr="C:\Users\Steve Wyborney\Desktop\8.8.2018 Desktop\Estimation Clipboard Desktop Materials\Bundle 1 Glasses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178627" y="5157898"/>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9" name="Picture 2" descr="C:\Users\Steve Wyborney\Desktop\Presentation1.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254043" y="5181600"/>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4617094" y="6172200"/>
            <a:ext cx="1402706" cy="769441"/>
          </a:xfrm>
          <a:prstGeom prst="rect">
            <a:avLst/>
          </a:prstGeom>
          <a:noFill/>
        </p:spPr>
        <p:txBody>
          <a:bodyPr wrap="square" rtlCol="0">
            <a:spAutoFit/>
          </a:bodyPr>
          <a:lstStyle/>
          <a:p>
            <a:pPr algn="ctr"/>
            <a:r>
              <a:rPr lang="en-US" sz="1100" b="1" dirty="0" smtClean="0">
                <a:hlinkClick r:id="rId4"/>
              </a:rPr>
              <a:t>How to Create 9 Identical Dot Patterns in 10 Seconds or Less</a:t>
            </a:r>
            <a:endParaRPr lang="en-US" sz="1100" b="1" dirty="0" smtClean="0"/>
          </a:p>
        </p:txBody>
      </p:sp>
      <p:sp>
        <p:nvSpPr>
          <p:cNvPr id="5" name="TextBox 4"/>
          <p:cNvSpPr txBox="1"/>
          <p:nvPr/>
        </p:nvSpPr>
        <p:spPr>
          <a:xfrm>
            <a:off x="1566236" y="0"/>
            <a:ext cx="6011582" cy="1415772"/>
          </a:xfrm>
          <a:prstGeom prst="rect">
            <a:avLst/>
          </a:prstGeom>
          <a:noFill/>
        </p:spPr>
        <p:txBody>
          <a:bodyPr wrap="none" rtlCol="0">
            <a:spAutoFit/>
          </a:bodyPr>
          <a:lstStyle/>
          <a:p>
            <a:pPr algn="ctr"/>
            <a:r>
              <a:rPr lang="en-US" sz="5400" b="1" dirty="0" smtClean="0"/>
              <a:t>100 </a:t>
            </a:r>
            <a:r>
              <a:rPr lang="en-US" sz="5400" b="1" dirty="0" err="1" smtClean="0"/>
              <a:t>Subitizing</a:t>
            </a:r>
            <a:r>
              <a:rPr lang="en-US" sz="5400" b="1" dirty="0" smtClean="0"/>
              <a:t> Slides</a:t>
            </a:r>
          </a:p>
          <a:p>
            <a:pPr algn="ctr"/>
            <a:r>
              <a:rPr lang="en-US" sz="3200" b="1" dirty="0" smtClean="0"/>
              <a:t>(Set </a:t>
            </a:r>
            <a:r>
              <a:rPr lang="en-US" sz="3200" b="1" dirty="0" smtClean="0"/>
              <a:t>10 </a:t>
            </a:r>
            <a:r>
              <a:rPr lang="en-US" sz="3200" b="1" dirty="0"/>
              <a:t>of 10</a:t>
            </a:r>
            <a:r>
              <a:rPr lang="en-US" sz="3200" b="1" dirty="0" smtClean="0"/>
              <a:t>)</a:t>
            </a:r>
            <a:endParaRPr lang="en-US" sz="3200" b="1" dirty="0"/>
          </a:p>
        </p:txBody>
      </p:sp>
      <p:pic>
        <p:nvPicPr>
          <p:cNvPr id="1027"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81000" y="5181600"/>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3" name="TextBox 2">
            <a:hlinkClick r:id="rId12"/>
          </p:cNvPr>
          <p:cNvSpPr txBox="1"/>
          <p:nvPr/>
        </p:nvSpPr>
        <p:spPr>
          <a:xfrm>
            <a:off x="370582" y="6122313"/>
            <a:ext cx="1237838" cy="430887"/>
          </a:xfrm>
          <a:prstGeom prst="rect">
            <a:avLst/>
          </a:prstGeom>
          <a:noFill/>
        </p:spPr>
        <p:txBody>
          <a:bodyPr wrap="none" rtlCol="0">
            <a:spAutoFit/>
          </a:bodyPr>
          <a:lstStyle/>
          <a:p>
            <a:pPr algn="ctr"/>
            <a:r>
              <a:rPr lang="en-US" sz="1100" b="1" dirty="0" smtClean="0">
                <a:hlinkClick r:id="rId12"/>
              </a:rPr>
              <a:t>50 Splat! Lessons </a:t>
            </a:r>
            <a:endParaRPr lang="en-US" sz="1100" b="1" dirty="0" smtClean="0"/>
          </a:p>
          <a:p>
            <a:pPr algn="ctr"/>
            <a:r>
              <a:rPr lang="en-US" sz="1100" b="1" dirty="0" smtClean="0"/>
              <a:t>(for PowerPoint)</a:t>
            </a:r>
            <a:endParaRPr lang="en-US" sz="1100" b="1" dirty="0"/>
          </a:p>
        </p:txBody>
      </p:sp>
      <p:sp>
        <p:nvSpPr>
          <p:cNvPr id="4" name="TextBox 3"/>
          <p:cNvSpPr txBox="1"/>
          <p:nvPr/>
        </p:nvSpPr>
        <p:spPr>
          <a:xfrm>
            <a:off x="1147837" y="3059668"/>
            <a:ext cx="5216941" cy="307777"/>
          </a:xfrm>
          <a:prstGeom prst="rect">
            <a:avLst/>
          </a:prstGeom>
          <a:noFill/>
        </p:spPr>
        <p:txBody>
          <a:bodyPr wrap="none" rtlCol="0">
            <a:spAutoFit/>
          </a:bodyPr>
          <a:lstStyle/>
          <a:p>
            <a:pPr algn="r"/>
            <a:r>
              <a:rPr lang="en-US" sz="1400" b="1" dirty="0">
                <a:hlinkClick r:id="rId2"/>
              </a:rPr>
              <a:t>Click </a:t>
            </a:r>
            <a:r>
              <a:rPr lang="en-US" sz="1400" b="1" dirty="0" smtClean="0">
                <a:hlinkClick r:id="rId2"/>
              </a:rPr>
              <a:t>here</a:t>
            </a:r>
            <a:r>
              <a:rPr lang="en-US" sz="1400" b="1" dirty="0" smtClean="0"/>
              <a:t> (</a:t>
            </a:r>
            <a:r>
              <a:rPr lang="en-US" sz="1400" b="1" dirty="0"/>
              <a:t>or on the image) to download more </a:t>
            </a:r>
            <a:r>
              <a:rPr lang="en-US" sz="1400" b="1" dirty="0" err="1" smtClean="0"/>
              <a:t>Subitizing</a:t>
            </a:r>
            <a:r>
              <a:rPr lang="en-US" sz="1400" b="1" dirty="0" smtClean="0"/>
              <a:t> Slide Sets.</a:t>
            </a:r>
            <a:endParaRPr lang="en-US" sz="1400" b="1" dirty="0"/>
          </a:p>
        </p:txBody>
      </p:sp>
      <p:pic>
        <p:nvPicPr>
          <p:cNvPr id="20"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809021" y="5181600"/>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1828857" y="6151054"/>
            <a:ext cx="1160894" cy="769441"/>
          </a:xfrm>
          <a:prstGeom prst="rect">
            <a:avLst/>
          </a:prstGeom>
          <a:noFill/>
        </p:spPr>
        <p:txBody>
          <a:bodyPr wrap="none" rtlCol="0">
            <a:spAutoFit/>
          </a:bodyPr>
          <a:lstStyle/>
          <a:p>
            <a:pPr algn="ctr"/>
            <a:r>
              <a:rPr lang="en-US" sz="1100" b="1" dirty="0" smtClean="0">
                <a:hlinkClick r:id=""/>
              </a:rPr>
              <a:t>20 Fraction </a:t>
            </a:r>
          </a:p>
          <a:p>
            <a:pPr algn="ctr"/>
            <a:r>
              <a:rPr lang="en-US" sz="1100" b="1" dirty="0" smtClean="0">
                <a:hlinkClick r:id=""/>
              </a:rPr>
              <a:t>Splat! Lessons</a:t>
            </a:r>
            <a:endParaRPr lang="en-US" sz="1100" b="1" dirty="0" smtClean="0"/>
          </a:p>
          <a:p>
            <a:pPr algn="ctr"/>
            <a:r>
              <a:rPr lang="en-US" sz="1100" b="1" dirty="0" smtClean="0"/>
              <a:t>(</a:t>
            </a:r>
            <a:r>
              <a:rPr lang="en-US" sz="1100" b="1" dirty="0"/>
              <a:t>for PowerPoint)</a:t>
            </a:r>
          </a:p>
          <a:p>
            <a:pPr algn="ctr"/>
            <a:endParaRPr lang="en-US" sz="1100" b="1" dirty="0"/>
          </a:p>
        </p:txBody>
      </p:sp>
      <p:sp>
        <p:nvSpPr>
          <p:cNvPr id="23" name="TextBox 22"/>
          <p:cNvSpPr txBox="1"/>
          <p:nvPr/>
        </p:nvSpPr>
        <p:spPr>
          <a:xfrm>
            <a:off x="3097126" y="6154031"/>
            <a:ext cx="1519968" cy="430887"/>
          </a:xfrm>
          <a:prstGeom prst="rect">
            <a:avLst/>
          </a:prstGeom>
          <a:noFill/>
        </p:spPr>
        <p:txBody>
          <a:bodyPr wrap="none" rtlCol="0">
            <a:spAutoFit/>
          </a:bodyPr>
          <a:lstStyle/>
          <a:p>
            <a:pPr algn="ctr"/>
            <a:r>
              <a:rPr lang="en-US" sz="1100" b="1" dirty="0" smtClean="0">
                <a:hlinkClick r:id=""/>
              </a:rPr>
              <a:t>80 Cube Conversations</a:t>
            </a:r>
          </a:p>
          <a:p>
            <a:pPr algn="ctr"/>
            <a:r>
              <a:rPr lang="en-US" sz="1100" b="1" dirty="0" smtClean="0">
                <a:hlinkClick r:id=""/>
              </a:rPr>
              <a:t>Lessons</a:t>
            </a:r>
            <a:endParaRPr lang="en-US" sz="1100" b="1" dirty="0" smtClean="0"/>
          </a:p>
        </p:txBody>
      </p:sp>
      <p:sp>
        <p:nvSpPr>
          <p:cNvPr id="28" name="TextBox 27"/>
          <p:cNvSpPr txBox="1"/>
          <p:nvPr/>
        </p:nvSpPr>
        <p:spPr>
          <a:xfrm>
            <a:off x="381000" y="4756118"/>
            <a:ext cx="2533963" cy="307777"/>
          </a:xfrm>
          <a:prstGeom prst="rect">
            <a:avLst/>
          </a:prstGeom>
          <a:noFill/>
        </p:spPr>
        <p:txBody>
          <a:bodyPr wrap="none" rtlCol="0">
            <a:spAutoFit/>
          </a:bodyPr>
          <a:lstStyle/>
          <a:p>
            <a:r>
              <a:rPr lang="en-US" sz="1400" b="1" dirty="0" smtClean="0"/>
              <a:t>Other Downloadable Resources</a:t>
            </a:r>
            <a:endParaRPr lang="en-US" sz="1400" b="1" dirty="0"/>
          </a:p>
        </p:txBody>
      </p:sp>
      <p:sp>
        <p:nvSpPr>
          <p:cNvPr id="24" name="TextBox 23"/>
          <p:cNvSpPr txBox="1"/>
          <p:nvPr/>
        </p:nvSpPr>
        <p:spPr>
          <a:xfrm>
            <a:off x="7511631" y="6172200"/>
            <a:ext cx="1556169" cy="430887"/>
          </a:xfrm>
          <a:prstGeom prst="rect">
            <a:avLst/>
          </a:prstGeom>
          <a:noFill/>
        </p:spPr>
        <p:txBody>
          <a:bodyPr wrap="square" rtlCol="0">
            <a:spAutoFit/>
          </a:bodyPr>
          <a:lstStyle/>
          <a:p>
            <a:pPr algn="ctr"/>
            <a:r>
              <a:rPr lang="en-US" sz="1100" b="1" dirty="0" smtClean="0">
                <a:hlinkClick r:id=""/>
              </a:rPr>
              <a:t>Splat!</a:t>
            </a:r>
          </a:p>
          <a:p>
            <a:pPr algn="ctr"/>
            <a:r>
              <a:rPr lang="en-US" sz="1100" b="1" dirty="0" smtClean="0">
                <a:hlinkClick r:id=""/>
              </a:rPr>
              <a:t>for Google Slides</a:t>
            </a:r>
            <a:endParaRPr lang="en-US" sz="1100" b="1" dirty="0"/>
          </a:p>
        </p:txBody>
      </p:sp>
      <p:sp>
        <p:nvSpPr>
          <p:cNvPr id="25" name="TextBox 24"/>
          <p:cNvSpPr txBox="1"/>
          <p:nvPr/>
        </p:nvSpPr>
        <p:spPr>
          <a:xfrm>
            <a:off x="6064894" y="6172200"/>
            <a:ext cx="1402706" cy="430887"/>
          </a:xfrm>
          <a:prstGeom prst="rect">
            <a:avLst/>
          </a:prstGeom>
          <a:noFill/>
        </p:spPr>
        <p:txBody>
          <a:bodyPr wrap="square" rtlCol="0">
            <a:spAutoFit/>
          </a:bodyPr>
          <a:lstStyle/>
          <a:p>
            <a:pPr algn="ctr"/>
            <a:r>
              <a:rPr lang="en-US" sz="1100" b="1" dirty="0" smtClean="0">
                <a:hlinkClick r:id="rId8"/>
              </a:rPr>
              <a:t>The Estimation Clipboard</a:t>
            </a:r>
            <a:endParaRPr lang="en-US" sz="1100" b="1" dirty="0"/>
          </a:p>
        </p:txBody>
      </p:sp>
    </p:spTree>
    <p:extLst>
      <p:ext uri="{BB962C8B-B14F-4D97-AF65-F5344CB8AC3E}">
        <p14:creationId xmlns:p14="http://schemas.microsoft.com/office/powerpoint/2010/main" val="3698351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2"/>
          <p:cNvSpPr>
            <a:spLocks noChangeArrowheads="1"/>
          </p:cNvSpPr>
          <p:nvPr/>
        </p:nvSpPr>
        <p:spPr bwMode="auto">
          <a:xfrm>
            <a:off x="5410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 name="Oval 2"/>
          <p:cNvSpPr>
            <a:spLocks noChangeArrowheads="1"/>
          </p:cNvSpPr>
          <p:nvPr/>
        </p:nvSpPr>
        <p:spPr bwMode="auto">
          <a:xfrm>
            <a:off x="6934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17526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 name="Oval 2"/>
          <p:cNvSpPr>
            <a:spLocks noChangeArrowheads="1"/>
          </p:cNvSpPr>
          <p:nvPr/>
        </p:nvSpPr>
        <p:spPr bwMode="auto">
          <a:xfrm>
            <a:off x="6172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 name="Oval 2"/>
          <p:cNvSpPr>
            <a:spLocks noChangeArrowheads="1"/>
          </p:cNvSpPr>
          <p:nvPr/>
        </p:nvSpPr>
        <p:spPr bwMode="auto">
          <a:xfrm>
            <a:off x="7696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25146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0" name="Oval 2"/>
          <p:cNvSpPr>
            <a:spLocks noChangeArrowheads="1"/>
          </p:cNvSpPr>
          <p:nvPr/>
        </p:nvSpPr>
        <p:spPr bwMode="auto">
          <a:xfrm>
            <a:off x="32766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TextBox 10"/>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852353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426143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5791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5029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6553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8" name="Oval 2"/>
          <p:cNvSpPr>
            <a:spLocks noChangeArrowheads="1"/>
          </p:cNvSpPr>
          <p:nvPr/>
        </p:nvSpPr>
        <p:spPr bwMode="auto">
          <a:xfrm>
            <a:off x="1600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3124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852353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426143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838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 name="Oval 2"/>
          <p:cNvSpPr>
            <a:spLocks noChangeArrowheads="1"/>
          </p:cNvSpPr>
          <p:nvPr/>
        </p:nvSpPr>
        <p:spPr bwMode="auto">
          <a:xfrm>
            <a:off x="2362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1600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838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2362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6" name="Oval 2"/>
          <p:cNvSpPr>
            <a:spLocks noChangeArrowheads="1"/>
          </p:cNvSpPr>
          <p:nvPr/>
        </p:nvSpPr>
        <p:spPr bwMode="auto">
          <a:xfrm>
            <a:off x="6934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838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 name="TextBox 8"/>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18629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941952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164</Words>
  <Application>Microsoft Office PowerPoint</Application>
  <PresentationFormat>On-screen Show (4:3)</PresentationFormat>
  <Paragraphs>55</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Set 10 CHALLENGE</vt:lpstr>
      <vt:lpstr>You are about to see a larger group of dots.  Instead of saying how may dots there are, find as many ways as you can to show how you know what the total is.  Here is an example.</vt:lpstr>
      <vt:lpstr>PowerPoint Presentation</vt:lpstr>
      <vt:lpstr>Now I’ll show you a large copy of your pattern.  Then I’ll show you several smaller copies so you can find as many ways as possible of showing different ways of seeing the total.  Here it is!</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 Wyborney</cp:lastModifiedBy>
  <cp:revision>33</cp:revision>
  <dcterms:created xsi:type="dcterms:W3CDTF">2017-08-26T15:33:08Z</dcterms:created>
  <dcterms:modified xsi:type="dcterms:W3CDTF">2018-10-01T02:35:14Z</dcterms:modified>
</cp:coreProperties>
</file>