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557" r:id="rId5"/>
    <p:sldId id="558" r:id="rId6"/>
    <p:sldId id="559" r:id="rId7"/>
    <p:sldId id="560" r:id="rId8"/>
    <p:sldId id="262" r:id="rId9"/>
    <p:sldId id="275" r:id="rId10"/>
    <p:sldId id="561" r:id="rId11"/>
    <p:sldId id="562" r:id="rId12"/>
    <p:sldId id="563" r:id="rId13"/>
    <p:sldId id="564" r:id="rId14"/>
    <p:sldId id="266" r:id="rId15"/>
    <p:sldId id="276" r:id="rId16"/>
    <p:sldId id="565" r:id="rId17"/>
    <p:sldId id="566" r:id="rId18"/>
    <p:sldId id="567" r:id="rId19"/>
    <p:sldId id="568" r:id="rId20"/>
    <p:sldId id="270" r:id="rId21"/>
    <p:sldId id="277" r:id="rId22"/>
    <p:sldId id="569" r:id="rId23"/>
    <p:sldId id="570" r:id="rId24"/>
    <p:sldId id="571" r:id="rId25"/>
    <p:sldId id="572"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70" d="100"/>
          <a:sy n="70" d="100"/>
        </p:scale>
        <p:origin x="-1974" y="-46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B22FA-A22C-4F98-94C0-35478CDCCEA8}" type="datetimeFigureOut">
              <a:rPr lang="en-US" smtClean="0"/>
              <a:t>5/19/2018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B5B49-E006-4778-9388-A9DA9122CF39}" type="slidenum">
              <a:rPr lang="en-US" smtClean="0"/>
              <a:t>‹#›</a:t>
            </a:fld>
            <a:endParaRPr lang="en-US"/>
          </a:p>
        </p:txBody>
      </p:sp>
    </p:spTree>
    <p:extLst>
      <p:ext uri="{BB962C8B-B14F-4D97-AF65-F5344CB8AC3E}">
        <p14:creationId xmlns:p14="http://schemas.microsoft.com/office/powerpoint/2010/main" val="384676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71904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267343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15039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5726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BB690-C000-4FB4-9A33-BBDF4113CE7A}" type="datetimeFigureOut">
              <a:rPr lang="en-US" smtClean="0"/>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47050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BB690-C000-4FB4-9A33-BBDF4113CE7A}"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6072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BB690-C000-4FB4-9A33-BBDF4113CE7A}" type="datetimeFigureOut">
              <a:rPr lang="en-US" smtClean="0"/>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111599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BB690-C000-4FB4-9A33-BBDF4113CE7A}" type="datetimeFigureOut">
              <a:rPr lang="en-US" smtClean="0"/>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93852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BB690-C000-4FB4-9A33-BBDF4113CE7A}" type="datetimeFigureOut">
              <a:rPr lang="en-US" smtClean="0"/>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3922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B690-C000-4FB4-9A33-BBDF4113CE7A}"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23555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B690-C000-4FB4-9A33-BBDF4113CE7A}" type="datetimeFigureOut">
              <a:rPr lang="en-US" smtClean="0"/>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24206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BB690-C000-4FB4-9A33-BBDF4113CE7A}" type="datetimeFigureOut">
              <a:rPr lang="en-US" smtClean="0"/>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047D-AD22-406B-AE49-095BDFA239FF}" type="slidenum">
              <a:rPr lang="en-US" smtClean="0"/>
              <a:t>‹#›</a:t>
            </a:fld>
            <a:endParaRPr lang="en-US"/>
          </a:p>
        </p:txBody>
      </p:sp>
    </p:spTree>
    <p:extLst>
      <p:ext uri="{BB962C8B-B14F-4D97-AF65-F5344CB8AC3E}">
        <p14:creationId xmlns:p14="http://schemas.microsoft.com/office/powerpoint/2010/main" val="354455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vewyborney.com/?p=1483"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10.pn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9.jpeg"/><Relationship Id="rId14" Type="http://schemas.openxmlformats.org/officeDocument/2006/relationships/hyperlink" Target="http://www.stevewyborney.com/?p=1028"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10.pn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9.jpeg"/><Relationship Id="rId14" Type="http://schemas.openxmlformats.org/officeDocument/2006/relationships/hyperlink" Target="http://www.stevewyborney.com/?p=1028"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10.pn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9.jpeg"/><Relationship Id="rId14" Type="http://schemas.openxmlformats.org/officeDocument/2006/relationships/hyperlink" Target="http://www.stevewyborney.com/?p=1028"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tevewyborney.com/?p=797" TargetMode="Externa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stevewyborney.com/?p=893" TargetMode="External"/><Relationship Id="rId2" Type="http://schemas.openxmlformats.org/officeDocument/2006/relationships/hyperlink" Target="http://www.stevewyborney.com/?p=1483" TargetMode="External"/><Relationship Id="rId1" Type="http://schemas.openxmlformats.org/officeDocument/2006/relationships/slideLayout" Target="../slideLayouts/slideLayout1.xml"/><Relationship Id="rId6" Type="http://schemas.openxmlformats.org/officeDocument/2006/relationships/hyperlink" Target="http://www.stevewyborney.com/?p=1253" TargetMode="External"/><Relationship Id="rId11" Type="http://schemas.openxmlformats.org/officeDocument/2006/relationships/image" Target="../media/image10.pn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www.stevewyborney.com/?p=94" TargetMode="External"/><Relationship Id="rId4" Type="http://schemas.openxmlformats.org/officeDocument/2006/relationships/hyperlink" Target="http://www.stevewyborney.com/?p=1456" TargetMode="External"/><Relationship Id="rId9" Type="http://schemas.openxmlformats.org/officeDocument/2006/relationships/image" Target="../media/image9.jpeg"/><Relationship Id="rId14" Type="http://schemas.openxmlformats.org/officeDocument/2006/relationships/hyperlink" Target="http://www.stevewyborney.com/?p=1028"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p=148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2" descr="C:\Users\Steve Wyborney\Desktop\WATERMARKED PHOTOS FOR ESTIMATION CLIPBOARD\Slide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1632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The Estimation Clipboard</a:t>
            </a:r>
            <a:endParaRPr lang="en-US" sz="1050" b="1" dirty="0"/>
          </a:p>
        </p:txBody>
      </p:sp>
      <p:sp>
        <p:nvSpPr>
          <p:cNvPr id="6" name="TextBox 5"/>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3"/>
              </a:rPr>
              <a:t>here</a:t>
            </a:r>
            <a:r>
              <a:rPr lang="en-US" sz="2400" b="1" dirty="0"/>
              <a:t>.</a:t>
            </a:r>
            <a:endParaRPr lang="en-US" sz="700" b="1" dirty="0"/>
          </a:p>
        </p:txBody>
      </p:sp>
      <p:sp>
        <p:nvSpPr>
          <p:cNvPr id="7" name="TextBox 6"/>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
        <p:nvSpPr>
          <p:cNvPr id="2" name="TextBox 1"/>
          <p:cNvSpPr txBox="1"/>
          <p:nvPr/>
        </p:nvSpPr>
        <p:spPr>
          <a:xfrm>
            <a:off x="533400" y="4800600"/>
            <a:ext cx="2873672" cy="523220"/>
          </a:xfrm>
          <a:prstGeom prst="rect">
            <a:avLst/>
          </a:prstGeom>
          <a:noFill/>
          <a:ln w="38100">
            <a:solidFill>
              <a:schemeClr val="tx1"/>
            </a:solidFill>
          </a:ln>
        </p:spPr>
        <p:txBody>
          <a:bodyPr wrap="none" rtlCol="0">
            <a:spAutoFit/>
          </a:bodyPr>
          <a:lstStyle/>
          <a:p>
            <a:r>
              <a:rPr lang="en-US" sz="2800" b="1" dirty="0" smtClean="0"/>
              <a:t>Sets </a:t>
            </a:r>
            <a:r>
              <a:rPr lang="en-US" sz="2800" b="1" dirty="0" smtClean="0"/>
              <a:t>37 </a:t>
            </a:r>
            <a:r>
              <a:rPr lang="en-US" sz="2800" b="1" dirty="0" smtClean="0"/>
              <a:t>– </a:t>
            </a:r>
            <a:r>
              <a:rPr lang="en-US" sz="2800" b="1" dirty="0" smtClean="0"/>
              <a:t>40</a:t>
            </a:r>
            <a:r>
              <a:rPr lang="en-US" sz="2800" b="1" dirty="0" smtClean="0"/>
              <a:t> </a:t>
            </a:r>
            <a:r>
              <a:rPr lang="en-US" sz="2800" b="1" dirty="0" smtClean="0"/>
              <a:t>of  40</a:t>
            </a:r>
            <a:endParaRPr lang="en-US" sz="2800" b="1" dirty="0"/>
          </a:p>
        </p:txBody>
      </p:sp>
    </p:spTree>
    <p:extLst>
      <p:ext uri="{BB962C8B-B14F-4D97-AF65-F5344CB8AC3E}">
        <p14:creationId xmlns:p14="http://schemas.microsoft.com/office/powerpoint/2010/main" val="7436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Steve Wyborney\Desktop\WATERMARKED PHOTOS FOR ESTIMATION CLIPBOARD\Slide1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54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12192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12192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5144869"/>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1" y="4987246"/>
            <a:ext cx="2797433" cy="646331"/>
          </a:xfrm>
          <a:prstGeom prst="rect">
            <a:avLst/>
          </a:prstGeom>
          <a:noFill/>
          <a:ln w="28575">
            <a:noFill/>
          </a:ln>
        </p:spPr>
        <p:txBody>
          <a:bodyPr wrap="none" rtlCol="0">
            <a:spAutoFit/>
          </a:bodyPr>
          <a:lstStyle/>
          <a:p>
            <a:pPr algn="ctr"/>
            <a:r>
              <a:rPr lang="en-US" sz="3600" b="1" dirty="0" smtClean="0"/>
              <a:t>22 glass gems</a:t>
            </a:r>
            <a:endParaRPr lang="en-US" sz="3600" b="1" dirty="0"/>
          </a:p>
        </p:txBody>
      </p:sp>
      <p:sp>
        <p:nvSpPr>
          <p:cNvPr id="13" name="Rectangular Callout 12"/>
          <p:cNvSpPr/>
          <p:nvPr/>
        </p:nvSpPr>
        <p:spPr>
          <a:xfrm>
            <a:off x="4605260" y="51448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11" y="4992469"/>
            <a:ext cx="2797433" cy="646331"/>
          </a:xfrm>
          <a:prstGeom prst="rect">
            <a:avLst/>
          </a:prstGeom>
          <a:noFill/>
          <a:ln w="28575">
            <a:noFill/>
          </a:ln>
        </p:spPr>
        <p:txBody>
          <a:bodyPr wrap="none" rtlCol="0">
            <a:spAutoFit/>
          </a:bodyPr>
          <a:lstStyle/>
          <a:p>
            <a:pPr algn="ctr"/>
            <a:r>
              <a:rPr lang="en-US" sz="3600" b="1" dirty="0" smtClean="0"/>
              <a:t>14 glass gems</a:t>
            </a:r>
            <a:endParaRPr lang="en-US" sz="3600" b="1" dirty="0"/>
          </a:p>
        </p:txBody>
      </p:sp>
      <p:sp>
        <p:nvSpPr>
          <p:cNvPr id="15" name="Rectangular Callout 14"/>
          <p:cNvSpPr/>
          <p:nvPr/>
        </p:nvSpPr>
        <p:spPr>
          <a:xfrm>
            <a:off x="7653260" y="51448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4" y="4992469"/>
            <a:ext cx="2797433" cy="646331"/>
          </a:xfrm>
          <a:prstGeom prst="rect">
            <a:avLst/>
          </a:prstGeom>
          <a:noFill/>
          <a:ln w="28575">
            <a:noFill/>
          </a:ln>
        </p:spPr>
        <p:txBody>
          <a:bodyPr wrap="none" rtlCol="0">
            <a:spAutoFit/>
          </a:bodyPr>
          <a:lstStyle/>
          <a:p>
            <a:pPr algn="ctr"/>
            <a:r>
              <a:rPr lang="en-US" sz="3600" b="1" dirty="0" smtClean="0"/>
              <a:t>18 glass gems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2799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Steve Wyborney\Desktop\WATERMARKED PHOTOS FOR ESTIMATION CLIPBOARD\Slide1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86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9144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9144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687669"/>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1" y="4530046"/>
            <a:ext cx="2797433" cy="646331"/>
          </a:xfrm>
          <a:prstGeom prst="rect">
            <a:avLst/>
          </a:prstGeom>
          <a:noFill/>
          <a:ln w="28575">
            <a:noFill/>
          </a:ln>
        </p:spPr>
        <p:txBody>
          <a:bodyPr wrap="none" rtlCol="0">
            <a:spAutoFit/>
          </a:bodyPr>
          <a:lstStyle/>
          <a:p>
            <a:pPr algn="ctr"/>
            <a:r>
              <a:rPr lang="en-US" sz="3600" b="1" dirty="0" smtClean="0"/>
              <a:t>27 glass gems</a:t>
            </a:r>
            <a:endParaRPr lang="en-US" sz="3600" b="1" dirty="0"/>
          </a:p>
        </p:txBody>
      </p:sp>
      <p:sp>
        <p:nvSpPr>
          <p:cNvPr id="13" name="Rectangular Callout 12"/>
          <p:cNvSpPr/>
          <p:nvPr/>
        </p:nvSpPr>
        <p:spPr>
          <a:xfrm>
            <a:off x="4605260" y="46876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11" y="4535269"/>
            <a:ext cx="2797433" cy="646331"/>
          </a:xfrm>
          <a:prstGeom prst="rect">
            <a:avLst/>
          </a:prstGeom>
          <a:noFill/>
          <a:ln w="28575">
            <a:noFill/>
          </a:ln>
        </p:spPr>
        <p:txBody>
          <a:bodyPr wrap="none" rtlCol="0">
            <a:spAutoFit/>
          </a:bodyPr>
          <a:lstStyle/>
          <a:p>
            <a:pPr algn="ctr"/>
            <a:r>
              <a:rPr lang="en-US" sz="3600" b="1" dirty="0" smtClean="0"/>
              <a:t>36 glass gems</a:t>
            </a:r>
            <a:endParaRPr lang="en-US" sz="3600" b="1" dirty="0"/>
          </a:p>
        </p:txBody>
      </p:sp>
      <p:sp>
        <p:nvSpPr>
          <p:cNvPr id="15" name="Rectangular Callout 14"/>
          <p:cNvSpPr/>
          <p:nvPr/>
        </p:nvSpPr>
        <p:spPr>
          <a:xfrm>
            <a:off x="7653260" y="46876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4" y="4535269"/>
            <a:ext cx="2797433" cy="646331"/>
          </a:xfrm>
          <a:prstGeom prst="rect">
            <a:avLst/>
          </a:prstGeom>
          <a:noFill/>
          <a:ln w="28575">
            <a:noFill/>
          </a:ln>
        </p:spPr>
        <p:txBody>
          <a:bodyPr wrap="none" rtlCol="0">
            <a:spAutoFit/>
          </a:bodyPr>
          <a:lstStyle/>
          <a:p>
            <a:pPr algn="ctr"/>
            <a:r>
              <a:rPr lang="en-US" sz="3600" b="1" dirty="0" smtClean="0"/>
              <a:t>23 glass gems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6272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Steve Wyborney\Desktop\WATERMARKED PHOTOS FOR ESTIMATION CLIPBOARD\Slide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334001" cy="646331"/>
          </a:xfrm>
          <a:prstGeom prst="rect">
            <a:avLst/>
          </a:prstGeom>
          <a:noFill/>
          <a:ln w="28575">
            <a:solidFill>
              <a:schemeClr val="tx1"/>
            </a:solidFill>
          </a:ln>
        </p:spPr>
        <p:txBody>
          <a:bodyPr wrap="square" rtlCol="0">
            <a:spAutoFit/>
          </a:bodyPr>
          <a:lstStyle/>
          <a:p>
            <a:r>
              <a:rPr lang="en-US" sz="3600" b="1" dirty="0" smtClean="0"/>
              <a:t>The total is 108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49530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49530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306669"/>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1" y="4038600"/>
            <a:ext cx="2797433" cy="646331"/>
          </a:xfrm>
          <a:prstGeom prst="rect">
            <a:avLst/>
          </a:prstGeom>
          <a:noFill/>
          <a:ln w="28575">
            <a:noFill/>
          </a:ln>
        </p:spPr>
        <p:txBody>
          <a:bodyPr wrap="none" rtlCol="0">
            <a:spAutoFit/>
          </a:bodyPr>
          <a:lstStyle/>
          <a:p>
            <a:pPr algn="ctr"/>
            <a:r>
              <a:rPr lang="en-US" sz="3600" b="1" dirty="0" smtClean="0"/>
              <a:t>44 glass gems</a:t>
            </a:r>
            <a:endParaRPr lang="en-US" sz="3600" b="1" dirty="0"/>
          </a:p>
        </p:txBody>
      </p:sp>
      <p:sp>
        <p:nvSpPr>
          <p:cNvPr id="13" name="Rectangular Callout 12"/>
          <p:cNvSpPr/>
          <p:nvPr/>
        </p:nvSpPr>
        <p:spPr>
          <a:xfrm>
            <a:off x="4605260" y="43066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11" y="4043823"/>
            <a:ext cx="2797433" cy="646331"/>
          </a:xfrm>
          <a:prstGeom prst="rect">
            <a:avLst/>
          </a:prstGeom>
          <a:noFill/>
          <a:ln w="28575">
            <a:noFill/>
          </a:ln>
        </p:spPr>
        <p:txBody>
          <a:bodyPr wrap="none" rtlCol="0">
            <a:spAutoFit/>
          </a:bodyPr>
          <a:lstStyle/>
          <a:p>
            <a:pPr algn="ctr"/>
            <a:r>
              <a:rPr lang="en-US" sz="3600" b="1" dirty="0" smtClean="0"/>
              <a:t>39 glass gems</a:t>
            </a:r>
            <a:endParaRPr lang="en-US" sz="3600" b="1" dirty="0"/>
          </a:p>
        </p:txBody>
      </p:sp>
      <p:sp>
        <p:nvSpPr>
          <p:cNvPr id="15" name="Rectangular Callout 14"/>
          <p:cNvSpPr/>
          <p:nvPr/>
        </p:nvSpPr>
        <p:spPr>
          <a:xfrm>
            <a:off x="7653260" y="43066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4" y="4043823"/>
            <a:ext cx="2797433" cy="646331"/>
          </a:xfrm>
          <a:prstGeom prst="rect">
            <a:avLst/>
          </a:prstGeom>
          <a:noFill/>
          <a:ln w="28575">
            <a:noFill/>
          </a:ln>
        </p:spPr>
        <p:txBody>
          <a:bodyPr wrap="none" rtlCol="0">
            <a:spAutoFit/>
          </a:bodyPr>
          <a:lstStyle/>
          <a:p>
            <a:pPr algn="ctr"/>
            <a:r>
              <a:rPr lang="en-US" sz="3600" b="1" dirty="0" smtClean="0"/>
              <a:t>25 glass gems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4573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Steve Wyborney\Desktop\WATERMARKED PHOTOS FOR ESTIMATION CLIPBOARD\Slide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334001" cy="646331"/>
          </a:xfrm>
          <a:prstGeom prst="rect">
            <a:avLst/>
          </a:prstGeom>
          <a:noFill/>
          <a:ln w="28575">
            <a:solidFill>
              <a:schemeClr val="tx1"/>
            </a:solidFill>
          </a:ln>
        </p:spPr>
        <p:txBody>
          <a:bodyPr wrap="square" rtlCol="0">
            <a:spAutoFit/>
          </a:bodyPr>
          <a:lstStyle/>
          <a:p>
            <a:r>
              <a:rPr lang="en-US" sz="3600" b="1" dirty="0" smtClean="0"/>
              <a:t>The total is 154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1149255"/>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1149255"/>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916269"/>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1" y="4724400"/>
            <a:ext cx="2797433" cy="646331"/>
          </a:xfrm>
          <a:prstGeom prst="rect">
            <a:avLst/>
          </a:prstGeom>
          <a:noFill/>
          <a:ln w="28575">
            <a:noFill/>
          </a:ln>
        </p:spPr>
        <p:txBody>
          <a:bodyPr wrap="none" rtlCol="0">
            <a:spAutoFit/>
          </a:bodyPr>
          <a:lstStyle/>
          <a:p>
            <a:pPr algn="ctr"/>
            <a:r>
              <a:rPr lang="en-US" sz="3600" b="1" dirty="0" smtClean="0"/>
              <a:t>52 glass gems</a:t>
            </a:r>
            <a:endParaRPr lang="en-US" sz="3600" b="1" dirty="0"/>
          </a:p>
        </p:txBody>
      </p:sp>
      <p:sp>
        <p:nvSpPr>
          <p:cNvPr id="13" name="Rectangular Callout 12"/>
          <p:cNvSpPr/>
          <p:nvPr/>
        </p:nvSpPr>
        <p:spPr>
          <a:xfrm>
            <a:off x="4605260" y="49162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11" y="4729623"/>
            <a:ext cx="2797433" cy="646331"/>
          </a:xfrm>
          <a:prstGeom prst="rect">
            <a:avLst/>
          </a:prstGeom>
          <a:noFill/>
          <a:ln w="28575">
            <a:noFill/>
          </a:ln>
        </p:spPr>
        <p:txBody>
          <a:bodyPr wrap="none" rtlCol="0">
            <a:spAutoFit/>
          </a:bodyPr>
          <a:lstStyle/>
          <a:p>
            <a:pPr algn="ctr"/>
            <a:r>
              <a:rPr lang="en-US" sz="3600" b="1" dirty="0" smtClean="0"/>
              <a:t>41 glass gems</a:t>
            </a:r>
            <a:endParaRPr lang="en-US" sz="3600" b="1" dirty="0"/>
          </a:p>
        </p:txBody>
      </p:sp>
      <p:sp>
        <p:nvSpPr>
          <p:cNvPr id="15" name="Rectangular Callout 14"/>
          <p:cNvSpPr/>
          <p:nvPr/>
        </p:nvSpPr>
        <p:spPr>
          <a:xfrm>
            <a:off x="7653260" y="4916269"/>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4" y="4729623"/>
            <a:ext cx="2797433" cy="646331"/>
          </a:xfrm>
          <a:prstGeom prst="rect">
            <a:avLst/>
          </a:prstGeom>
          <a:noFill/>
          <a:ln w="28575">
            <a:noFill/>
          </a:ln>
        </p:spPr>
        <p:txBody>
          <a:bodyPr wrap="none" rtlCol="0">
            <a:spAutoFit/>
          </a:bodyPr>
          <a:lstStyle/>
          <a:p>
            <a:pPr algn="ctr"/>
            <a:r>
              <a:rPr lang="en-US" sz="3600" b="1" dirty="0" smtClean="0"/>
              <a:t>61 glass gems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6583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080538" y="1107996"/>
            <a:ext cx="2918748" cy="769441"/>
          </a:xfrm>
          <a:prstGeom prst="rect">
            <a:avLst/>
          </a:prstGeom>
          <a:noFill/>
        </p:spPr>
        <p:txBody>
          <a:bodyPr wrap="none" rtlCol="0">
            <a:spAutoFit/>
          </a:bodyPr>
          <a:lstStyle/>
          <a:p>
            <a:pPr algn="ctr"/>
            <a:r>
              <a:rPr lang="en-US" sz="4400" b="1" i="1" dirty="0"/>
              <a:t>Set </a:t>
            </a:r>
            <a:r>
              <a:rPr lang="en-US" sz="4400" b="1" i="1" dirty="0" smtClean="0"/>
              <a:t>38 </a:t>
            </a:r>
            <a:r>
              <a:rPr lang="en-US" sz="4400" b="1" i="1" dirty="0"/>
              <a:t>of 40</a:t>
            </a:r>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7300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Set </a:t>
            </a:r>
            <a:r>
              <a:rPr lang="en-US" sz="4800" b="1" dirty="0" smtClean="0"/>
              <a:t>39 </a:t>
            </a:r>
            <a:r>
              <a:rPr lang="en-US" sz="4800" b="1" dirty="0" smtClean="0"/>
              <a:t>of </a:t>
            </a:r>
            <a:r>
              <a:rPr lang="en-US" sz="4800" b="1" dirty="0"/>
              <a:t>40</a:t>
            </a:r>
            <a:endParaRPr lang="en-US" sz="1600" b="1" dirty="0"/>
          </a:p>
          <a:p>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3408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Users\Steve Wyborney\Desktop\WATERMARKED PHOTOS FOR ESTIMATION CLIPBOARD\Slide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52400" y="152400"/>
            <a:ext cx="4690702" cy="646331"/>
          </a:xfrm>
          <a:prstGeom prst="rect">
            <a:avLst/>
          </a:prstGeom>
          <a:noFill/>
          <a:ln w="28575">
            <a:solidFill>
              <a:schemeClr val="tx1"/>
            </a:solidFill>
          </a:ln>
        </p:spPr>
        <p:txBody>
          <a:bodyPr wrap="square" rtlCol="0">
            <a:spAutoFit/>
          </a:bodyPr>
          <a:lstStyle/>
          <a:p>
            <a:r>
              <a:rPr lang="en-US" sz="3600" b="1" dirty="0" smtClean="0"/>
              <a:t>The total is 34 marbles.</a:t>
            </a:r>
            <a:endParaRPr lang="en-US" sz="3600" b="1" dirty="0"/>
          </a:p>
        </p:txBody>
      </p:sp>
      <p:sp>
        <p:nvSpPr>
          <p:cNvPr id="24" name="Rectangle 23"/>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25" name="Rounded Rectangular Callout 24"/>
          <p:cNvSpPr/>
          <p:nvPr/>
        </p:nvSpPr>
        <p:spPr>
          <a:xfrm>
            <a:off x="304800" y="48006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marbles?</a:t>
            </a:r>
            <a:endParaRPr lang="en-US" b="1" dirty="0">
              <a:solidFill>
                <a:schemeClr val="tx1"/>
              </a:solidFill>
            </a:endParaRPr>
          </a:p>
        </p:txBody>
      </p:sp>
      <p:sp>
        <p:nvSpPr>
          <p:cNvPr id="26" name="Rounded Rectangular Callout 25"/>
          <p:cNvSpPr/>
          <p:nvPr/>
        </p:nvSpPr>
        <p:spPr>
          <a:xfrm>
            <a:off x="2286000" y="48006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27" name="Rectangular Callout 26"/>
          <p:cNvSpPr/>
          <p:nvPr/>
        </p:nvSpPr>
        <p:spPr>
          <a:xfrm>
            <a:off x="1532766" y="4072846"/>
            <a:ext cx="728740" cy="646331"/>
          </a:xfrm>
          <a:prstGeom prst="wedgeRectCallout">
            <a:avLst>
              <a:gd name="adj1" fmla="val 59695"/>
              <a:gd name="adj2" fmla="val -11767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28" name="TextBox 27"/>
          <p:cNvSpPr txBox="1"/>
          <p:nvPr/>
        </p:nvSpPr>
        <p:spPr>
          <a:xfrm>
            <a:off x="609600" y="4072846"/>
            <a:ext cx="2068195" cy="646331"/>
          </a:xfrm>
          <a:prstGeom prst="rect">
            <a:avLst/>
          </a:prstGeom>
          <a:noFill/>
          <a:ln w="28575">
            <a:noFill/>
          </a:ln>
        </p:spPr>
        <p:txBody>
          <a:bodyPr wrap="none" rtlCol="0">
            <a:spAutoFit/>
          </a:bodyPr>
          <a:lstStyle/>
          <a:p>
            <a:pPr algn="ctr"/>
            <a:r>
              <a:rPr lang="en-US" sz="3600" b="1" dirty="0" smtClean="0"/>
              <a:t>9 marbles</a:t>
            </a:r>
            <a:endParaRPr lang="en-US" sz="3600" b="1" dirty="0"/>
          </a:p>
        </p:txBody>
      </p:sp>
      <p:sp>
        <p:nvSpPr>
          <p:cNvPr id="29" name="Rectangular Callout 28"/>
          <p:cNvSpPr/>
          <p:nvPr/>
        </p:nvSpPr>
        <p:spPr>
          <a:xfrm>
            <a:off x="4478731" y="4072846"/>
            <a:ext cx="728740" cy="646331"/>
          </a:xfrm>
          <a:prstGeom prst="wedgeRectCallout">
            <a:avLst>
              <a:gd name="adj1" fmla="val -40084"/>
              <a:gd name="adj2" fmla="val -11863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30" name="TextBox 29"/>
          <p:cNvSpPr txBox="1"/>
          <p:nvPr/>
        </p:nvSpPr>
        <p:spPr>
          <a:xfrm>
            <a:off x="3412767" y="4078069"/>
            <a:ext cx="2302233" cy="646331"/>
          </a:xfrm>
          <a:prstGeom prst="rect">
            <a:avLst/>
          </a:prstGeom>
          <a:noFill/>
          <a:ln w="28575">
            <a:noFill/>
          </a:ln>
        </p:spPr>
        <p:txBody>
          <a:bodyPr wrap="none" rtlCol="0">
            <a:spAutoFit/>
          </a:bodyPr>
          <a:lstStyle/>
          <a:p>
            <a:pPr algn="ctr"/>
            <a:r>
              <a:rPr lang="en-US" sz="3600" b="1" dirty="0" smtClean="0"/>
              <a:t>10 marbles</a:t>
            </a:r>
            <a:endParaRPr lang="en-US" sz="3600" b="1" dirty="0"/>
          </a:p>
        </p:txBody>
      </p:sp>
      <p:sp>
        <p:nvSpPr>
          <p:cNvPr id="31" name="Rectangular Callout 30"/>
          <p:cNvSpPr/>
          <p:nvPr/>
        </p:nvSpPr>
        <p:spPr>
          <a:xfrm>
            <a:off x="7164731" y="4072846"/>
            <a:ext cx="728740" cy="646331"/>
          </a:xfrm>
          <a:prstGeom prst="wedgeRectCallout">
            <a:avLst>
              <a:gd name="adj1" fmla="val -40084"/>
              <a:gd name="adj2" fmla="val -11863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32" name="TextBox 31"/>
          <p:cNvSpPr txBox="1"/>
          <p:nvPr/>
        </p:nvSpPr>
        <p:spPr>
          <a:xfrm>
            <a:off x="6460767" y="4078069"/>
            <a:ext cx="2302233" cy="646331"/>
          </a:xfrm>
          <a:prstGeom prst="rect">
            <a:avLst/>
          </a:prstGeom>
          <a:noFill/>
          <a:ln w="28575">
            <a:noFill/>
          </a:ln>
        </p:spPr>
        <p:txBody>
          <a:bodyPr wrap="none" rtlCol="0">
            <a:spAutoFit/>
          </a:bodyPr>
          <a:lstStyle/>
          <a:p>
            <a:pPr algn="ctr"/>
            <a:r>
              <a:rPr lang="en-US" sz="3600" b="1" dirty="0" smtClean="0"/>
              <a:t>15 marbles</a:t>
            </a:r>
            <a:endParaRPr lang="en-US" sz="3600" b="1" dirty="0"/>
          </a:p>
        </p:txBody>
      </p:sp>
      <p:sp>
        <p:nvSpPr>
          <p:cNvPr id="13" name="TextBox 12"/>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23151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P spid="25" grpId="1" animBg="1"/>
      <p:bldP spid="26" grpId="0" animBg="1"/>
      <p:bldP spid="26" grpId="1" animBg="1"/>
      <p:bldP spid="27" grpId="0" animBg="1"/>
      <p:bldP spid="27" grpId="1" animBg="1"/>
      <p:bldP spid="28" grpId="0"/>
      <p:bldP spid="29" grpId="0" animBg="1"/>
      <p:bldP spid="29" grpId="1" animBg="1"/>
      <p:bldP spid="30" grpId="0"/>
      <p:bldP spid="31" grpId="0" animBg="1"/>
      <p:bldP spid="31" grpId="1"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Users\Steve Wyborney\Desktop\WATERMARKED PHOTOS FOR ESTIMATION CLIPBOARD\Slide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4661253" cy="646331"/>
          </a:xfrm>
          <a:prstGeom prst="rect">
            <a:avLst/>
          </a:prstGeom>
          <a:noFill/>
          <a:ln w="28575">
            <a:solidFill>
              <a:schemeClr val="tx1"/>
            </a:solidFill>
          </a:ln>
        </p:spPr>
        <p:txBody>
          <a:bodyPr wrap="square" rtlCol="0">
            <a:spAutoFit/>
          </a:bodyPr>
          <a:lstStyle/>
          <a:p>
            <a:r>
              <a:rPr lang="en-US" sz="3600" b="1" dirty="0" smtClean="0"/>
              <a:t>The total is 47 marbles.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48006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marbles?</a:t>
            </a:r>
            <a:endParaRPr lang="en-US" b="1" dirty="0">
              <a:solidFill>
                <a:schemeClr val="tx1"/>
              </a:solidFill>
            </a:endParaRPr>
          </a:p>
        </p:txBody>
      </p:sp>
      <p:sp>
        <p:nvSpPr>
          <p:cNvPr id="10" name="Rounded Rectangular Callout 9"/>
          <p:cNvSpPr/>
          <p:nvPr/>
        </p:nvSpPr>
        <p:spPr>
          <a:xfrm>
            <a:off x="2286000" y="48006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560795" y="4306669"/>
            <a:ext cx="728740" cy="646331"/>
          </a:xfrm>
          <a:prstGeom prst="wedgeRectCallout">
            <a:avLst>
              <a:gd name="adj1" fmla="val 59695"/>
              <a:gd name="adj2" fmla="val -11767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520612" y="4149046"/>
            <a:ext cx="2302233" cy="646331"/>
          </a:xfrm>
          <a:prstGeom prst="rect">
            <a:avLst/>
          </a:prstGeom>
          <a:noFill/>
          <a:ln w="28575">
            <a:noFill/>
          </a:ln>
        </p:spPr>
        <p:txBody>
          <a:bodyPr wrap="none" rtlCol="0">
            <a:spAutoFit/>
          </a:bodyPr>
          <a:lstStyle/>
          <a:p>
            <a:pPr algn="ctr"/>
            <a:r>
              <a:rPr lang="en-US" sz="3600" b="1" dirty="0" smtClean="0"/>
              <a:t>14 marbles</a:t>
            </a:r>
            <a:endParaRPr lang="en-US" sz="3600" b="1" dirty="0"/>
          </a:p>
        </p:txBody>
      </p:sp>
      <p:sp>
        <p:nvSpPr>
          <p:cNvPr id="13" name="Rectangular Callout 12"/>
          <p:cNvSpPr/>
          <p:nvPr/>
        </p:nvSpPr>
        <p:spPr>
          <a:xfrm>
            <a:off x="4796583" y="4306669"/>
            <a:ext cx="728740" cy="646331"/>
          </a:xfrm>
          <a:prstGeom prst="wedgeRectCallout">
            <a:avLst>
              <a:gd name="adj1" fmla="val -40084"/>
              <a:gd name="adj2" fmla="val -11863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412767" y="4154269"/>
            <a:ext cx="2302233" cy="646331"/>
          </a:xfrm>
          <a:prstGeom prst="rect">
            <a:avLst/>
          </a:prstGeom>
          <a:noFill/>
          <a:ln w="28575">
            <a:noFill/>
          </a:ln>
        </p:spPr>
        <p:txBody>
          <a:bodyPr wrap="none" rtlCol="0">
            <a:spAutoFit/>
          </a:bodyPr>
          <a:lstStyle/>
          <a:p>
            <a:pPr algn="ctr"/>
            <a:r>
              <a:rPr lang="en-US" sz="3600" b="1" dirty="0" smtClean="0"/>
              <a:t>12 marbles</a:t>
            </a:r>
            <a:endParaRPr lang="en-US" sz="3600" b="1" dirty="0"/>
          </a:p>
        </p:txBody>
      </p:sp>
      <p:sp>
        <p:nvSpPr>
          <p:cNvPr id="15" name="Rectangular Callout 14"/>
          <p:cNvSpPr/>
          <p:nvPr/>
        </p:nvSpPr>
        <p:spPr>
          <a:xfrm>
            <a:off x="7615983" y="4306669"/>
            <a:ext cx="728740" cy="646331"/>
          </a:xfrm>
          <a:prstGeom prst="wedgeRectCallout">
            <a:avLst>
              <a:gd name="adj1" fmla="val -40084"/>
              <a:gd name="adj2" fmla="val -11863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232167" y="4154269"/>
            <a:ext cx="2302233" cy="646331"/>
          </a:xfrm>
          <a:prstGeom prst="rect">
            <a:avLst/>
          </a:prstGeom>
          <a:noFill/>
          <a:ln w="28575">
            <a:noFill/>
          </a:ln>
        </p:spPr>
        <p:txBody>
          <a:bodyPr wrap="none" rtlCol="0">
            <a:spAutoFit/>
          </a:bodyPr>
          <a:lstStyle/>
          <a:p>
            <a:pPr algn="ctr"/>
            <a:r>
              <a:rPr lang="en-US" sz="3600" b="1" dirty="0" smtClean="0"/>
              <a:t>21 marbles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8555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Steve Wyborney\Desktop\WATERMARKED PHOTOS FOR ESTIMATION CLIPBOARD\Slide1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152400"/>
            <a:ext cx="4625184" cy="646331"/>
          </a:xfrm>
          <a:prstGeom prst="rect">
            <a:avLst/>
          </a:prstGeom>
          <a:noFill/>
          <a:ln w="28575">
            <a:solidFill>
              <a:schemeClr val="tx1"/>
            </a:solidFill>
          </a:ln>
        </p:spPr>
        <p:txBody>
          <a:bodyPr wrap="square" rtlCol="0">
            <a:spAutoFit/>
          </a:bodyPr>
          <a:lstStyle/>
          <a:p>
            <a:r>
              <a:rPr lang="en-US" sz="3600" b="1" dirty="0" smtClean="0"/>
              <a:t>The total is 68 marbles.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51054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marbles?</a:t>
            </a:r>
            <a:endParaRPr lang="en-US" b="1" dirty="0">
              <a:solidFill>
                <a:schemeClr val="tx1"/>
              </a:solidFill>
            </a:endParaRPr>
          </a:p>
        </p:txBody>
      </p:sp>
      <p:sp>
        <p:nvSpPr>
          <p:cNvPr id="10" name="Rounded Rectangular Callout 9"/>
          <p:cNvSpPr/>
          <p:nvPr/>
        </p:nvSpPr>
        <p:spPr>
          <a:xfrm>
            <a:off x="2286000" y="51054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560795" y="4377646"/>
            <a:ext cx="728740" cy="646331"/>
          </a:xfrm>
          <a:prstGeom prst="wedgeRectCallout">
            <a:avLst>
              <a:gd name="adj1" fmla="val 5919"/>
              <a:gd name="adj2" fmla="val -8460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520612" y="4377646"/>
            <a:ext cx="2302233" cy="646331"/>
          </a:xfrm>
          <a:prstGeom prst="rect">
            <a:avLst/>
          </a:prstGeom>
          <a:noFill/>
          <a:ln w="28575">
            <a:noFill/>
          </a:ln>
        </p:spPr>
        <p:txBody>
          <a:bodyPr wrap="none" rtlCol="0">
            <a:spAutoFit/>
          </a:bodyPr>
          <a:lstStyle/>
          <a:p>
            <a:pPr algn="ctr"/>
            <a:r>
              <a:rPr lang="en-US" sz="3600" b="1" dirty="0" smtClean="0"/>
              <a:t>17 marbles</a:t>
            </a:r>
            <a:endParaRPr lang="en-US" sz="3600" b="1" dirty="0"/>
          </a:p>
        </p:txBody>
      </p:sp>
      <p:sp>
        <p:nvSpPr>
          <p:cNvPr id="13" name="Rectangular Callout 12"/>
          <p:cNvSpPr/>
          <p:nvPr/>
        </p:nvSpPr>
        <p:spPr>
          <a:xfrm>
            <a:off x="4777583" y="4377646"/>
            <a:ext cx="728740" cy="646331"/>
          </a:xfrm>
          <a:prstGeom prst="wedgeRectCallout">
            <a:avLst>
              <a:gd name="adj1" fmla="val -46602"/>
              <a:gd name="adj2" fmla="val -8740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393767" y="4382869"/>
            <a:ext cx="2302233" cy="646331"/>
          </a:xfrm>
          <a:prstGeom prst="rect">
            <a:avLst/>
          </a:prstGeom>
          <a:noFill/>
          <a:ln w="28575">
            <a:noFill/>
          </a:ln>
        </p:spPr>
        <p:txBody>
          <a:bodyPr wrap="none" rtlCol="0">
            <a:spAutoFit/>
          </a:bodyPr>
          <a:lstStyle/>
          <a:p>
            <a:pPr algn="ctr"/>
            <a:r>
              <a:rPr lang="en-US" sz="3600" b="1" dirty="0" smtClean="0"/>
              <a:t>27 marbles</a:t>
            </a:r>
            <a:endParaRPr lang="en-US" sz="3600" b="1" dirty="0"/>
          </a:p>
        </p:txBody>
      </p:sp>
      <p:sp>
        <p:nvSpPr>
          <p:cNvPr id="15" name="Rectangular Callout 14"/>
          <p:cNvSpPr/>
          <p:nvPr/>
        </p:nvSpPr>
        <p:spPr>
          <a:xfrm>
            <a:off x="7708416" y="4377646"/>
            <a:ext cx="728740" cy="646331"/>
          </a:xfrm>
          <a:prstGeom prst="wedgeRectCallout">
            <a:avLst>
              <a:gd name="adj1" fmla="val -49861"/>
              <a:gd name="adj2" fmla="val -8924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324600" y="4382869"/>
            <a:ext cx="2302233" cy="646331"/>
          </a:xfrm>
          <a:prstGeom prst="rect">
            <a:avLst/>
          </a:prstGeom>
          <a:noFill/>
          <a:ln w="28575">
            <a:noFill/>
          </a:ln>
        </p:spPr>
        <p:txBody>
          <a:bodyPr wrap="none" rtlCol="0">
            <a:spAutoFit/>
          </a:bodyPr>
          <a:lstStyle/>
          <a:p>
            <a:pPr algn="ctr"/>
            <a:r>
              <a:rPr lang="en-US" sz="3600" b="1" dirty="0" smtClean="0"/>
              <a:t>24 marbles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9980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Steve Wyborney\Desktop\WATERMARKED PHOTOS FOR ESTIMATION CLIPBOARD\Slide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4953001" cy="646331"/>
          </a:xfrm>
          <a:prstGeom prst="rect">
            <a:avLst/>
          </a:prstGeom>
          <a:noFill/>
          <a:ln w="28575">
            <a:solidFill>
              <a:schemeClr val="tx1"/>
            </a:solidFill>
          </a:ln>
        </p:spPr>
        <p:txBody>
          <a:bodyPr wrap="square" rtlCol="0">
            <a:spAutoFit/>
          </a:bodyPr>
          <a:lstStyle/>
          <a:p>
            <a:r>
              <a:rPr lang="en-US" sz="3600" b="1" dirty="0" smtClean="0"/>
              <a:t>The total is 102 marbles.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50292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marbles?</a:t>
            </a:r>
            <a:endParaRPr lang="en-US" b="1" dirty="0">
              <a:solidFill>
                <a:schemeClr val="tx1"/>
              </a:solidFill>
            </a:endParaRPr>
          </a:p>
        </p:txBody>
      </p:sp>
      <p:sp>
        <p:nvSpPr>
          <p:cNvPr id="10" name="Rounded Rectangular Callout 9"/>
          <p:cNvSpPr/>
          <p:nvPr/>
        </p:nvSpPr>
        <p:spPr>
          <a:xfrm>
            <a:off x="2286000" y="50292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97383" y="4301446"/>
            <a:ext cx="728740" cy="646331"/>
          </a:xfrm>
          <a:prstGeom prst="wedgeRectCallout">
            <a:avLst>
              <a:gd name="adj1" fmla="val -2229"/>
              <a:gd name="adj2" fmla="val -7725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457200" y="4301446"/>
            <a:ext cx="2302233" cy="646331"/>
          </a:xfrm>
          <a:prstGeom prst="rect">
            <a:avLst/>
          </a:prstGeom>
          <a:noFill/>
          <a:ln w="28575">
            <a:noFill/>
          </a:ln>
        </p:spPr>
        <p:txBody>
          <a:bodyPr wrap="none" rtlCol="0">
            <a:spAutoFit/>
          </a:bodyPr>
          <a:lstStyle/>
          <a:p>
            <a:pPr algn="ctr"/>
            <a:r>
              <a:rPr lang="en-US" sz="3600" b="1" dirty="0" smtClean="0"/>
              <a:t>23 marbles</a:t>
            </a:r>
            <a:endParaRPr lang="en-US" sz="3600" b="1" dirty="0"/>
          </a:p>
        </p:txBody>
      </p:sp>
      <p:sp>
        <p:nvSpPr>
          <p:cNvPr id="13" name="Rectangular Callout 12"/>
          <p:cNvSpPr/>
          <p:nvPr/>
        </p:nvSpPr>
        <p:spPr>
          <a:xfrm>
            <a:off x="4751712" y="4301446"/>
            <a:ext cx="728740" cy="646331"/>
          </a:xfrm>
          <a:prstGeom prst="wedgeRectCallout">
            <a:avLst>
              <a:gd name="adj1" fmla="val -33566"/>
              <a:gd name="adj2" fmla="val -8556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367896" y="4306669"/>
            <a:ext cx="2302233" cy="646331"/>
          </a:xfrm>
          <a:prstGeom prst="rect">
            <a:avLst/>
          </a:prstGeom>
          <a:noFill/>
          <a:ln w="28575">
            <a:noFill/>
          </a:ln>
        </p:spPr>
        <p:txBody>
          <a:bodyPr wrap="none" rtlCol="0">
            <a:spAutoFit/>
          </a:bodyPr>
          <a:lstStyle/>
          <a:p>
            <a:pPr algn="ctr"/>
            <a:r>
              <a:rPr lang="en-US" sz="3600" b="1" dirty="0" smtClean="0"/>
              <a:t>51 marbles</a:t>
            </a:r>
            <a:endParaRPr lang="en-US" sz="3600" b="1" dirty="0"/>
          </a:p>
        </p:txBody>
      </p:sp>
      <p:sp>
        <p:nvSpPr>
          <p:cNvPr id="15" name="Rectangular Callout 14"/>
          <p:cNvSpPr/>
          <p:nvPr/>
        </p:nvSpPr>
        <p:spPr>
          <a:xfrm>
            <a:off x="7768383" y="4301446"/>
            <a:ext cx="728740" cy="646331"/>
          </a:xfrm>
          <a:prstGeom prst="wedgeRectCallout">
            <a:avLst>
              <a:gd name="adj1" fmla="val -46602"/>
              <a:gd name="adj2" fmla="val -9107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384567" y="4306669"/>
            <a:ext cx="2302233" cy="646331"/>
          </a:xfrm>
          <a:prstGeom prst="rect">
            <a:avLst/>
          </a:prstGeom>
          <a:noFill/>
          <a:ln w="28575">
            <a:noFill/>
          </a:ln>
        </p:spPr>
        <p:txBody>
          <a:bodyPr wrap="none" rtlCol="0">
            <a:spAutoFit/>
          </a:bodyPr>
          <a:lstStyle/>
          <a:p>
            <a:pPr algn="ctr"/>
            <a:r>
              <a:rPr lang="en-US" sz="3600" b="1" dirty="0" smtClean="0"/>
              <a:t>28 marbles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2791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t>Tips for Using The Estimation Clipboard</a:t>
            </a:r>
            <a:r>
              <a:rPr lang="en-US" sz="1200" b="1" dirty="0" smtClean="0"/>
              <a:t/>
            </a:r>
            <a:br>
              <a:rPr lang="en-US" sz="1200" b="1" dirty="0" smtClean="0"/>
            </a:br>
            <a:endParaRPr lang="en-US" sz="1200" b="1" dirty="0" smtClean="0"/>
          </a:p>
          <a:p>
            <a:pPr marL="742950" indent="-742950" algn="l">
              <a:buAutoNum type="arabicPeriod"/>
            </a:pPr>
            <a:r>
              <a:rPr lang="en-US" sz="1200" dirty="0" smtClean="0"/>
              <a:t>When the </a:t>
            </a:r>
            <a:r>
              <a:rPr lang="en-US" sz="1200" u="sng" dirty="0" smtClean="0"/>
              <a:t>first image</a:t>
            </a:r>
            <a:r>
              <a:rPr lang="en-US" sz="1200" dirty="0" smtClean="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smtClean="0"/>
          </a:p>
          <a:p>
            <a:pPr marL="742950" indent="-742950" algn="l">
              <a:buAutoNum type="arabicPeriod"/>
            </a:pPr>
            <a:r>
              <a:rPr lang="en-US" sz="1200" dirty="0" smtClean="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second image</a:t>
            </a:r>
            <a:r>
              <a:rPr lang="en-US" sz="1200" dirty="0" smtClean="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third image</a:t>
            </a:r>
            <a:r>
              <a:rPr lang="en-US" sz="1200" dirty="0" smtClean="0"/>
              <a:t> appears, change your approach.  Remember, you haven’t heard from several students at this point, but everyone’s context is growing.  When you show the third image, instead of asking for answers aloud </a:t>
            </a:r>
            <a:r>
              <a:rPr lang="en-US" sz="1200" u="sng" dirty="0" smtClean="0"/>
              <a:t>have all of the students write down their estimate</a:t>
            </a:r>
            <a:r>
              <a:rPr lang="en-US" sz="1200" dirty="0" smtClean="0"/>
              <a:t>.  Then have them discuss these two questions with a partner:  “What was your estimate?  Why did you choose it?”  Listen carefully to the reasoning.</a:t>
            </a:r>
          </a:p>
          <a:p>
            <a:pPr marL="742950" indent="-742950" algn="l">
              <a:buAutoNum type="arabicPeriod"/>
            </a:pPr>
            <a:endParaRPr lang="en-US" sz="1200" dirty="0" smtClean="0"/>
          </a:p>
          <a:p>
            <a:pPr marL="742950" indent="-742950" algn="l">
              <a:buAutoNum type="arabicPeriod"/>
            </a:pPr>
            <a:r>
              <a:rPr lang="en-US" sz="1200" dirty="0" smtClean="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fourth image</a:t>
            </a:r>
            <a:r>
              <a:rPr lang="en-US" sz="1200" dirty="0" smtClean="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smtClean="0"/>
          </a:p>
          <a:p>
            <a:pPr marL="742950" indent="-742950" algn="l">
              <a:buAutoNum type="arabicPeriod"/>
            </a:pPr>
            <a:r>
              <a:rPr lang="en-US" sz="1200" dirty="0" smtClean="0"/>
              <a:t>When you reveal the final answer, listen to your class.  Simply listen.  Just take a moment to notice.</a:t>
            </a:r>
          </a:p>
          <a:p>
            <a:pPr marL="742950" indent="-742950" algn="l">
              <a:buAutoNum type="arabicPeriod"/>
            </a:pPr>
            <a:endParaRPr lang="en-US" sz="1200" dirty="0" smtClean="0"/>
          </a:p>
          <a:p>
            <a:pPr marL="742950" indent="-742950" algn="l">
              <a:buAutoNum type="arabicPeriod"/>
            </a:pPr>
            <a:r>
              <a:rPr lang="en-US" sz="1200" dirty="0" smtClean="0"/>
              <a:t>Eventually , perhaps after you have tried several sets , introduce the concept of using a range to estimate – rather than using a single number.  Look for opportunities to encourage your students to self-select whether a range or a single number would be more useful.  </a:t>
            </a:r>
          </a:p>
          <a:p>
            <a:pPr marL="742950" indent="-742950" algn="l">
              <a:buAutoNum type="arabicPeriod"/>
            </a:pPr>
            <a:endParaRPr lang="en-US" sz="1200" dirty="0" smtClean="0"/>
          </a:p>
          <a:p>
            <a:pPr marL="742950" indent="-742950" algn="l">
              <a:buAutoNum type="arabicPeriod"/>
            </a:pPr>
            <a:r>
              <a:rPr lang="en-US" sz="1200" dirty="0" smtClean="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smtClean="0"/>
              <a:t>Enjoy the journey and feel free to share your learning experiences with others!  You can find me on Twitter @stevewyborney</a:t>
            </a:r>
          </a:p>
          <a:p>
            <a:pPr marL="742950" indent="-742950" algn="l">
              <a:buAutoNum type="arabicPeriod"/>
            </a:pPr>
            <a:endParaRPr lang="en-US" sz="1200" dirty="0" smtClean="0"/>
          </a:p>
        </p:txBody>
      </p:sp>
    </p:spTree>
    <p:extLst>
      <p:ext uri="{BB962C8B-B14F-4D97-AF65-F5344CB8AC3E}">
        <p14:creationId xmlns:p14="http://schemas.microsoft.com/office/powerpoint/2010/main" val="1983193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080538" y="1107996"/>
            <a:ext cx="2918748" cy="769441"/>
          </a:xfrm>
          <a:prstGeom prst="rect">
            <a:avLst/>
          </a:prstGeom>
          <a:noFill/>
        </p:spPr>
        <p:txBody>
          <a:bodyPr wrap="none" rtlCol="0">
            <a:spAutoFit/>
          </a:bodyPr>
          <a:lstStyle/>
          <a:p>
            <a:pPr algn="ctr"/>
            <a:r>
              <a:rPr lang="en-US" sz="4400" b="1" i="1" dirty="0"/>
              <a:t>Set </a:t>
            </a:r>
            <a:r>
              <a:rPr lang="en-US" sz="4400" b="1" i="1" dirty="0" smtClean="0"/>
              <a:t>39 </a:t>
            </a:r>
            <a:r>
              <a:rPr lang="en-US" sz="4400" b="1" i="1" dirty="0"/>
              <a:t>of 40</a:t>
            </a:r>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8907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Set </a:t>
            </a:r>
            <a:r>
              <a:rPr lang="en-US" sz="4800" b="1" dirty="0" smtClean="0"/>
              <a:t>40 </a:t>
            </a:r>
            <a:r>
              <a:rPr lang="en-US" sz="4800" b="1" dirty="0" smtClean="0"/>
              <a:t>of 40</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7594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Users\Steve Wyborney\Desktop\WATERMARKED PHOTOS FOR ESTIMATION CLIPBOARD\Slide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43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49530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49530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2252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1" y="4225246"/>
            <a:ext cx="2797433" cy="646331"/>
          </a:xfrm>
          <a:prstGeom prst="rect">
            <a:avLst/>
          </a:prstGeom>
          <a:noFill/>
          <a:ln w="28575">
            <a:noFill/>
          </a:ln>
        </p:spPr>
        <p:txBody>
          <a:bodyPr wrap="none" rtlCol="0">
            <a:spAutoFit/>
          </a:bodyPr>
          <a:lstStyle/>
          <a:p>
            <a:pPr algn="ctr"/>
            <a:r>
              <a:rPr lang="en-US" sz="3600" b="1" dirty="0" smtClean="0"/>
              <a:t>14 glass gems</a:t>
            </a:r>
            <a:endParaRPr lang="en-US" sz="3600" b="1" dirty="0"/>
          </a:p>
        </p:txBody>
      </p:sp>
      <p:sp>
        <p:nvSpPr>
          <p:cNvPr id="13" name="Rectangular Callout 12"/>
          <p:cNvSpPr/>
          <p:nvPr/>
        </p:nvSpPr>
        <p:spPr>
          <a:xfrm>
            <a:off x="4605260" y="4225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248328" y="4230469"/>
            <a:ext cx="2563395" cy="646331"/>
          </a:xfrm>
          <a:prstGeom prst="rect">
            <a:avLst/>
          </a:prstGeom>
          <a:noFill/>
          <a:ln w="28575">
            <a:noFill/>
          </a:ln>
        </p:spPr>
        <p:txBody>
          <a:bodyPr wrap="none" rtlCol="0">
            <a:spAutoFit/>
          </a:bodyPr>
          <a:lstStyle/>
          <a:p>
            <a:pPr algn="ctr"/>
            <a:r>
              <a:rPr lang="en-US" sz="3600" b="1" dirty="0" smtClean="0"/>
              <a:t>8 glass gems</a:t>
            </a:r>
            <a:endParaRPr lang="en-US" sz="3600" b="1" dirty="0"/>
          </a:p>
        </p:txBody>
      </p:sp>
      <p:sp>
        <p:nvSpPr>
          <p:cNvPr id="15" name="Rectangular Callout 14"/>
          <p:cNvSpPr/>
          <p:nvPr/>
        </p:nvSpPr>
        <p:spPr>
          <a:xfrm>
            <a:off x="7653260" y="4225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4" y="4230469"/>
            <a:ext cx="2797432" cy="646331"/>
          </a:xfrm>
          <a:prstGeom prst="rect">
            <a:avLst/>
          </a:prstGeom>
          <a:noFill/>
          <a:ln w="28575">
            <a:noFill/>
          </a:ln>
        </p:spPr>
        <p:txBody>
          <a:bodyPr wrap="none" rtlCol="0">
            <a:spAutoFit/>
          </a:bodyPr>
          <a:lstStyle/>
          <a:p>
            <a:pPr algn="ctr"/>
            <a:r>
              <a:rPr lang="en-US" sz="3600" b="1" dirty="0" smtClean="0"/>
              <a:t>21 glass gems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60250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Steve Wyborney\Desktop\WATERMARKED PHOTOS FOR ESTIMATION CLIPBOARD\Slide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53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49530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49530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2252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0" y="4225246"/>
            <a:ext cx="2797433" cy="646331"/>
          </a:xfrm>
          <a:prstGeom prst="rect">
            <a:avLst/>
          </a:prstGeom>
          <a:noFill/>
          <a:ln w="28575">
            <a:noFill/>
          </a:ln>
        </p:spPr>
        <p:txBody>
          <a:bodyPr wrap="none" rtlCol="0">
            <a:spAutoFit/>
          </a:bodyPr>
          <a:lstStyle/>
          <a:p>
            <a:pPr algn="ctr"/>
            <a:r>
              <a:rPr lang="en-US" sz="3600" b="1" dirty="0" smtClean="0"/>
              <a:t>19 glass gems</a:t>
            </a:r>
            <a:endParaRPr lang="en-US" sz="3600" b="1" dirty="0"/>
          </a:p>
        </p:txBody>
      </p:sp>
      <p:sp>
        <p:nvSpPr>
          <p:cNvPr id="13" name="Rectangular Callout 12"/>
          <p:cNvSpPr/>
          <p:nvPr/>
        </p:nvSpPr>
        <p:spPr>
          <a:xfrm>
            <a:off x="4605260" y="4225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08" y="4230469"/>
            <a:ext cx="2797433" cy="646331"/>
          </a:xfrm>
          <a:prstGeom prst="rect">
            <a:avLst/>
          </a:prstGeom>
          <a:noFill/>
          <a:ln w="28575">
            <a:noFill/>
          </a:ln>
        </p:spPr>
        <p:txBody>
          <a:bodyPr wrap="none" rtlCol="0">
            <a:spAutoFit/>
          </a:bodyPr>
          <a:lstStyle/>
          <a:p>
            <a:pPr algn="ctr"/>
            <a:r>
              <a:rPr lang="en-US" sz="3600" b="1" dirty="0" smtClean="0"/>
              <a:t>23 glass </a:t>
            </a:r>
            <a:r>
              <a:rPr lang="en-US" sz="3600" b="1" dirty="0"/>
              <a:t>gems</a:t>
            </a:r>
          </a:p>
        </p:txBody>
      </p:sp>
      <p:sp>
        <p:nvSpPr>
          <p:cNvPr id="15" name="Rectangular Callout 14"/>
          <p:cNvSpPr/>
          <p:nvPr/>
        </p:nvSpPr>
        <p:spPr>
          <a:xfrm>
            <a:off x="7653260" y="4225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1" y="4230469"/>
            <a:ext cx="2797433" cy="646331"/>
          </a:xfrm>
          <a:prstGeom prst="rect">
            <a:avLst/>
          </a:prstGeom>
          <a:noFill/>
          <a:ln w="28575">
            <a:noFill/>
          </a:ln>
        </p:spPr>
        <p:txBody>
          <a:bodyPr wrap="none" rtlCol="0">
            <a:spAutoFit/>
          </a:bodyPr>
          <a:lstStyle/>
          <a:p>
            <a:pPr algn="ctr"/>
            <a:r>
              <a:rPr lang="en-US" sz="3600" b="1" dirty="0" smtClean="0"/>
              <a:t>11 glass </a:t>
            </a:r>
            <a:r>
              <a:rPr lang="en-US" sz="3600" b="1" dirty="0"/>
              <a:t>gems</a:t>
            </a:r>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14449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Steve Wyborney\Desktop\WATERMARKED PHOTOS FOR ESTIMATION CLIPBOARD\Slide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77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51816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51816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4538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0" y="4453846"/>
            <a:ext cx="2797433" cy="646331"/>
          </a:xfrm>
          <a:prstGeom prst="rect">
            <a:avLst/>
          </a:prstGeom>
          <a:noFill/>
          <a:ln w="28575">
            <a:noFill/>
          </a:ln>
        </p:spPr>
        <p:txBody>
          <a:bodyPr wrap="none" rtlCol="0">
            <a:spAutoFit/>
          </a:bodyPr>
          <a:lstStyle/>
          <a:p>
            <a:pPr algn="ctr"/>
            <a:r>
              <a:rPr lang="en-US" sz="3600" b="1" dirty="0" smtClean="0"/>
              <a:t>21 glass gems</a:t>
            </a:r>
            <a:endParaRPr lang="en-US" sz="3600" b="1" dirty="0"/>
          </a:p>
        </p:txBody>
      </p:sp>
      <p:sp>
        <p:nvSpPr>
          <p:cNvPr id="13" name="Rectangular Callout 12"/>
          <p:cNvSpPr/>
          <p:nvPr/>
        </p:nvSpPr>
        <p:spPr>
          <a:xfrm>
            <a:off x="4605260" y="44538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08" y="4459069"/>
            <a:ext cx="2797433" cy="646331"/>
          </a:xfrm>
          <a:prstGeom prst="rect">
            <a:avLst/>
          </a:prstGeom>
          <a:noFill/>
          <a:ln w="28575">
            <a:noFill/>
          </a:ln>
        </p:spPr>
        <p:txBody>
          <a:bodyPr wrap="none" rtlCol="0">
            <a:spAutoFit/>
          </a:bodyPr>
          <a:lstStyle/>
          <a:p>
            <a:pPr algn="ctr"/>
            <a:r>
              <a:rPr lang="en-US" sz="3600" b="1" dirty="0" smtClean="0"/>
              <a:t>29 glass </a:t>
            </a:r>
            <a:r>
              <a:rPr lang="en-US" sz="3600" b="1" dirty="0"/>
              <a:t>gems</a:t>
            </a:r>
          </a:p>
        </p:txBody>
      </p:sp>
      <p:sp>
        <p:nvSpPr>
          <p:cNvPr id="15" name="Rectangular Callout 14"/>
          <p:cNvSpPr/>
          <p:nvPr/>
        </p:nvSpPr>
        <p:spPr>
          <a:xfrm>
            <a:off x="7653260" y="44538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1" y="4459069"/>
            <a:ext cx="2797433" cy="646331"/>
          </a:xfrm>
          <a:prstGeom prst="rect">
            <a:avLst/>
          </a:prstGeom>
          <a:noFill/>
          <a:ln w="28575">
            <a:noFill/>
          </a:ln>
        </p:spPr>
        <p:txBody>
          <a:bodyPr wrap="none" rtlCol="0">
            <a:spAutoFit/>
          </a:bodyPr>
          <a:lstStyle/>
          <a:p>
            <a:pPr algn="ctr"/>
            <a:r>
              <a:rPr lang="en-US" sz="3600" b="1" dirty="0" smtClean="0"/>
              <a:t>27 glass </a:t>
            </a:r>
            <a:r>
              <a:rPr lang="en-US" sz="3600" b="1" dirty="0"/>
              <a:t>gems</a:t>
            </a:r>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98649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Steve Wyborney\Desktop\WATERMARKED PHOTOS FOR ESTIMATION CLIPBOARD\Slide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80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53340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53340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6062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9510" y="4606246"/>
            <a:ext cx="2797433" cy="646331"/>
          </a:xfrm>
          <a:prstGeom prst="rect">
            <a:avLst/>
          </a:prstGeom>
          <a:noFill/>
          <a:ln w="28575">
            <a:noFill/>
          </a:ln>
        </p:spPr>
        <p:txBody>
          <a:bodyPr wrap="none" rtlCol="0">
            <a:spAutoFit/>
          </a:bodyPr>
          <a:lstStyle/>
          <a:p>
            <a:pPr algn="ctr"/>
            <a:r>
              <a:rPr lang="en-US" sz="3600" b="1" dirty="0" smtClean="0"/>
              <a:t>43 glass gems</a:t>
            </a:r>
            <a:endParaRPr lang="en-US" sz="3600" b="1" dirty="0"/>
          </a:p>
        </p:txBody>
      </p:sp>
      <p:sp>
        <p:nvSpPr>
          <p:cNvPr id="13" name="Rectangular Callout 12"/>
          <p:cNvSpPr/>
          <p:nvPr/>
        </p:nvSpPr>
        <p:spPr>
          <a:xfrm>
            <a:off x="4605260" y="4606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08" y="4611469"/>
            <a:ext cx="2797433" cy="646331"/>
          </a:xfrm>
          <a:prstGeom prst="rect">
            <a:avLst/>
          </a:prstGeom>
          <a:noFill/>
          <a:ln w="28575">
            <a:noFill/>
          </a:ln>
        </p:spPr>
        <p:txBody>
          <a:bodyPr wrap="none" rtlCol="0">
            <a:spAutoFit/>
          </a:bodyPr>
          <a:lstStyle/>
          <a:p>
            <a:pPr algn="ctr"/>
            <a:r>
              <a:rPr lang="en-US" sz="3600" b="1" dirty="0" smtClean="0"/>
              <a:t>16 glass </a:t>
            </a:r>
            <a:r>
              <a:rPr lang="en-US" sz="3600" b="1" dirty="0"/>
              <a:t>gems</a:t>
            </a:r>
          </a:p>
        </p:txBody>
      </p:sp>
      <p:sp>
        <p:nvSpPr>
          <p:cNvPr id="15" name="Rectangular Callout 14"/>
          <p:cNvSpPr/>
          <p:nvPr/>
        </p:nvSpPr>
        <p:spPr>
          <a:xfrm>
            <a:off x="7653260" y="4606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1" y="4611469"/>
            <a:ext cx="2797433" cy="646331"/>
          </a:xfrm>
          <a:prstGeom prst="rect">
            <a:avLst/>
          </a:prstGeom>
          <a:noFill/>
          <a:ln w="28575">
            <a:noFill/>
          </a:ln>
        </p:spPr>
        <p:txBody>
          <a:bodyPr wrap="none" rtlCol="0">
            <a:spAutoFit/>
          </a:bodyPr>
          <a:lstStyle/>
          <a:p>
            <a:pPr algn="ctr"/>
            <a:r>
              <a:rPr lang="en-US" sz="3600" b="1" dirty="0" smtClean="0"/>
              <a:t>21 glass </a:t>
            </a:r>
            <a:r>
              <a:rPr lang="en-US" sz="3600" b="1" dirty="0"/>
              <a:t>gems</a:t>
            </a:r>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6044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080538" y="1107996"/>
            <a:ext cx="2918748" cy="769441"/>
          </a:xfrm>
          <a:prstGeom prst="rect">
            <a:avLst/>
          </a:prstGeom>
          <a:noFill/>
        </p:spPr>
        <p:txBody>
          <a:bodyPr wrap="none" rtlCol="0">
            <a:spAutoFit/>
          </a:bodyPr>
          <a:lstStyle/>
          <a:p>
            <a:pPr algn="ctr"/>
            <a:r>
              <a:rPr lang="en-US" sz="4400" b="1" i="1" dirty="0"/>
              <a:t>Set </a:t>
            </a:r>
            <a:r>
              <a:rPr lang="en-US" sz="4400" b="1" i="1" dirty="0" smtClean="0"/>
              <a:t>40 </a:t>
            </a:r>
            <a:r>
              <a:rPr lang="en-US" sz="4400" b="1" i="1" dirty="0"/>
              <a:t>of 40</a:t>
            </a:r>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30737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Set </a:t>
            </a:r>
            <a:r>
              <a:rPr lang="en-US" sz="4800" b="1" dirty="0" smtClean="0"/>
              <a:t>37 </a:t>
            </a:r>
            <a:r>
              <a:rPr lang="en-US" sz="4800" b="1" dirty="0" smtClean="0"/>
              <a:t>of 40</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37818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Steve Wyborney\Desktop\WATERMARKED PHOTOS FOR ESTIMATION CLIPBOARD\Slide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25 glass gems.</a:t>
            </a:r>
            <a:endParaRPr lang="en-US" sz="3600" b="1" dirty="0"/>
          </a:p>
        </p:txBody>
      </p:sp>
      <p:sp>
        <p:nvSpPr>
          <p:cNvPr id="10" name="Rectangle 9"/>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11" name="Rounded Rectangular Callout 10"/>
          <p:cNvSpPr/>
          <p:nvPr/>
        </p:nvSpPr>
        <p:spPr>
          <a:xfrm>
            <a:off x="304800" y="50292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2" name="Rounded Rectangular Callout 11"/>
          <p:cNvSpPr/>
          <p:nvPr/>
        </p:nvSpPr>
        <p:spPr>
          <a:xfrm>
            <a:off x="2286000" y="50292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3" name="Rectangular Callout 12"/>
          <p:cNvSpPr/>
          <p:nvPr/>
        </p:nvSpPr>
        <p:spPr>
          <a:xfrm>
            <a:off x="1560795" y="4301446"/>
            <a:ext cx="728740" cy="646331"/>
          </a:xfrm>
          <a:prstGeom prst="wedgeRectCallout">
            <a:avLst>
              <a:gd name="adj1" fmla="val 7257"/>
              <a:gd name="adj2" fmla="val -9233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90029" y="4301446"/>
            <a:ext cx="2563395" cy="646331"/>
          </a:xfrm>
          <a:prstGeom prst="rect">
            <a:avLst/>
          </a:prstGeom>
          <a:noFill/>
          <a:ln w="28575">
            <a:noFill/>
          </a:ln>
        </p:spPr>
        <p:txBody>
          <a:bodyPr wrap="none" rtlCol="0">
            <a:spAutoFit/>
          </a:bodyPr>
          <a:lstStyle/>
          <a:p>
            <a:pPr algn="ctr"/>
            <a:r>
              <a:rPr lang="en-US" sz="3600" b="1" dirty="0" smtClean="0"/>
              <a:t>5 glass gems</a:t>
            </a:r>
            <a:endParaRPr lang="en-US" sz="3600" b="1" dirty="0"/>
          </a:p>
        </p:txBody>
      </p:sp>
      <p:sp>
        <p:nvSpPr>
          <p:cNvPr id="15" name="Rectangular Callout 14"/>
          <p:cNvSpPr/>
          <p:nvPr/>
        </p:nvSpPr>
        <p:spPr>
          <a:xfrm>
            <a:off x="4742204" y="4301446"/>
            <a:ext cx="728740" cy="646331"/>
          </a:xfrm>
          <a:prstGeom prst="wedgeRectCallout">
            <a:avLst>
              <a:gd name="adj1" fmla="val -36338"/>
              <a:gd name="adj2" fmla="val -9752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3227805" y="4306669"/>
            <a:ext cx="2563395" cy="646331"/>
          </a:xfrm>
          <a:prstGeom prst="rect">
            <a:avLst/>
          </a:prstGeom>
          <a:noFill/>
          <a:ln w="28575">
            <a:noFill/>
          </a:ln>
        </p:spPr>
        <p:txBody>
          <a:bodyPr wrap="none" rtlCol="0">
            <a:spAutoFit/>
          </a:bodyPr>
          <a:lstStyle/>
          <a:p>
            <a:pPr algn="ctr"/>
            <a:r>
              <a:rPr lang="en-US" sz="3600" b="1" dirty="0" smtClean="0"/>
              <a:t>8 glass gems</a:t>
            </a:r>
            <a:endParaRPr lang="en-US" sz="3600" b="1" dirty="0"/>
          </a:p>
        </p:txBody>
      </p:sp>
      <p:sp>
        <p:nvSpPr>
          <p:cNvPr id="17" name="Rectangular Callout 16"/>
          <p:cNvSpPr/>
          <p:nvPr/>
        </p:nvSpPr>
        <p:spPr>
          <a:xfrm>
            <a:off x="7749382" y="4301446"/>
            <a:ext cx="728740" cy="646331"/>
          </a:xfrm>
          <a:prstGeom prst="wedgeRectCallout">
            <a:avLst>
              <a:gd name="adj1" fmla="val -55066"/>
              <a:gd name="adj2" fmla="val -10385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8" name="TextBox 17"/>
          <p:cNvSpPr txBox="1"/>
          <p:nvPr/>
        </p:nvSpPr>
        <p:spPr>
          <a:xfrm>
            <a:off x="6117967" y="4306669"/>
            <a:ext cx="2797433" cy="646331"/>
          </a:xfrm>
          <a:prstGeom prst="rect">
            <a:avLst/>
          </a:prstGeom>
          <a:noFill/>
          <a:ln w="28575">
            <a:noFill/>
          </a:ln>
        </p:spPr>
        <p:txBody>
          <a:bodyPr wrap="none" rtlCol="0">
            <a:spAutoFit/>
          </a:bodyPr>
          <a:lstStyle/>
          <a:p>
            <a:pPr algn="ctr"/>
            <a:r>
              <a:rPr lang="en-US" sz="3600" b="1" dirty="0" smtClean="0"/>
              <a:t>12 glass gems</a:t>
            </a:r>
            <a:endParaRPr lang="en-US" sz="3600" b="1" dirty="0"/>
          </a:p>
        </p:txBody>
      </p:sp>
      <p:sp>
        <p:nvSpPr>
          <p:cNvPr id="19" name="TextBox 18"/>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5570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P spid="14" grpId="0"/>
      <p:bldP spid="15" grpId="0" animBg="1"/>
      <p:bldP spid="15" grpId="1" animBg="1"/>
      <p:bldP spid="16" grpId="0"/>
      <p:bldP spid="17" grpId="0" animBg="1"/>
      <p:bldP spid="17" grpId="1"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Steve Wyborney\Desktop\WATERMARKED PHOTOS FOR ESTIMATION CLIPBOARD\Slide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34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48006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48006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599693" y="40728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332205" y="4072846"/>
            <a:ext cx="2563395" cy="646331"/>
          </a:xfrm>
          <a:prstGeom prst="rect">
            <a:avLst/>
          </a:prstGeom>
          <a:noFill/>
          <a:ln w="28575">
            <a:noFill/>
          </a:ln>
        </p:spPr>
        <p:txBody>
          <a:bodyPr wrap="none" rtlCol="0">
            <a:spAutoFit/>
          </a:bodyPr>
          <a:lstStyle/>
          <a:p>
            <a:pPr algn="ctr"/>
            <a:r>
              <a:rPr lang="en-US" sz="3600" b="1" dirty="0" smtClean="0"/>
              <a:t>7 glass gems</a:t>
            </a:r>
            <a:endParaRPr lang="en-US" sz="3600" b="1" dirty="0"/>
          </a:p>
        </p:txBody>
      </p:sp>
      <p:sp>
        <p:nvSpPr>
          <p:cNvPr id="13" name="Rectangular Callout 12"/>
          <p:cNvSpPr/>
          <p:nvPr/>
        </p:nvSpPr>
        <p:spPr>
          <a:xfrm>
            <a:off x="4605260" y="40728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46168" y="4078069"/>
            <a:ext cx="2797432" cy="646331"/>
          </a:xfrm>
          <a:prstGeom prst="rect">
            <a:avLst/>
          </a:prstGeom>
          <a:noFill/>
          <a:ln w="28575">
            <a:noFill/>
          </a:ln>
        </p:spPr>
        <p:txBody>
          <a:bodyPr wrap="none" rtlCol="0">
            <a:spAutoFit/>
          </a:bodyPr>
          <a:lstStyle/>
          <a:p>
            <a:pPr algn="ctr"/>
            <a:r>
              <a:rPr lang="en-US" sz="3600" b="1" dirty="0" smtClean="0"/>
              <a:t>11 </a:t>
            </a:r>
            <a:r>
              <a:rPr lang="en-US" sz="3600" b="1" dirty="0"/>
              <a:t>glass gems</a:t>
            </a:r>
          </a:p>
        </p:txBody>
      </p:sp>
      <p:sp>
        <p:nvSpPr>
          <p:cNvPr id="15" name="Rectangular Callout 14"/>
          <p:cNvSpPr/>
          <p:nvPr/>
        </p:nvSpPr>
        <p:spPr>
          <a:xfrm>
            <a:off x="7653260" y="40728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94168" y="4078069"/>
            <a:ext cx="2797432" cy="646331"/>
          </a:xfrm>
          <a:prstGeom prst="rect">
            <a:avLst/>
          </a:prstGeom>
          <a:noFill/>
          <a:ln w="28575">
            <a:noFill/>
          </a:ln>
        </p:spPr>
        <p:txBody>
          <a:bodyPr wrap="none" rtlCol="0">
            <a:spAutoFit/>
          </a:bodyPr>
          <a:lstStyle/>
          <a:p>
            <a:pPr algn="ctr"/>
            <a:r>
              <a:rPr lang="en-US" sz="3600" b="1" dirty="0" smtClean="0"/>
              <a:t>16 </a:t>
            </a:r>
            <a:r>
              <a:rPr lang="en-US" sz="3600" b="1" dirty="0"/>
              <a:t>glass gems</a:t>
            </a:r>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43360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Steve Wyborney\Desktop\WATERMARKED PHOTOS FOR ESTIMATION CLIPBOARD\Slide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53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53340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53340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0182" y="46062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152400" y="4606246"/>
            <a:ext cx="2797433" cy="646331"/>
          </a:xfrm>
          <a:prstGeom prst="rect">
            <a:avLst/>
          </a:prstGeom>
          <a:noFill/>
          <a:ln w="28575">
            <a:noFill/>
          </a:ln>
        </p:spPr>
        <p:txBody>
          <a:bodyPr wrap="none" rtlCol="0">
            <a:spAutoFit/>
          </a:bodyPr>
          <a:lstStyle/>
          <a:p>
            <a:pPr algn="ctr"/>
            <a:r>
              <a:rPr lang="en-US" sz="3600" b="1" dirty="0" smtClean="0"/>
              <a:t>12 glass gems</a:t>
            </a:r>
            <a:endParaRPr lang="en-US" sz="3600" b="1" dirty="0"/>
          </a:p>
        </p:txBody>
      </p:sp>
      <p:sp>
        <p:nvSpPr>
          <p:cNvPr id="13" name="Rectangular Callout 12"/>
          <p:cNvSpPr/>
          <p:nvPr/>
        </p:nvSpPr>
        <p:spPr>
          <a:xfrm>
            <a:off x="4605260" y="4606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11" y="4611469"/>
            <a:ext cx="2797433" cy="646331"/>
          </a:xfrm>
          <a:prstGeom prst="rect">
            <a:avLst/>
          </a:prstGeom>
          <a:noFill/>
          <a:ln w="28575">
            <a:noFill/>
          </a:ln>
        </p:spPr>
        <p:txBody>
          <a:bodyPr wrap="none" rtlCol="0">
            <a:spAutoFit/>
          </a:bodyPr>
          <a:lstStyle/>
          <a:p>
            <a:pPr algn="ctr"/>
            <a:r>
              <a:rPr lang="en-US" sz="3600" b="1" dirty="0" smtClean="0"/>
              <a:t>18 glass gems</a:t>
            </a:r>
            <a:endParaRPr lang="en-US" sz="3600" b="1" dirty="0"/>
          </a:p>
        </p:txBody>
      </p:sp>
      <p:sp>
        <p:nvSpPr>
          <p:cNvPr id="15" name="Rectangular Callout 14"/>
          <p:cNvSpPr/>
          <p:nvPr/>
        </p:nvSpPr>
        <p:spPr>
          <a:xfrm>
            <a:off x="7653260" y="46062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4" y="4611469"/>
            <a:ext cx="2797433" cy="646331"/>
          </a:xfrm>
          <a:prstGeom prst="rect">
            <a:avLst/>
          </a:prstGeom>
          <a:noFill/>
          <a:ln w="28575">
            <a:noFill/>
          </a:ln>
        </p:spPr>
        <p:txBody>
          <a:bodyPr wrap="none" rtlCol="0">
            <a:spAutoFit/>
          </a:bodyPr>
          <a:lstStyle/>
          <a:p>
            <a:pPr algn="ctr"/>
            <a:r>
              <a:rPr lang="en-US" sz="3600" b="1" dirty="0" smtClean="0"/>
              <a:t>23 glass gems</a:t>
            </a:r>
            <a:endParaRPr lang="en-US" sz="3600" b="1" dirty="0"/>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3886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Steve Wyborney\Desktop\WATERMARKED PHOTOS FOR ESTIMATION CLIPBOARD\Slide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152400"/>
            <a:ext cx="5181601" cy="646331"/>
          </a:xfrm>
          <a:prstGeom prst="rect">
            <a:avLst/>
          </a:prstGeom>
          <a:noFill/>
          <a:ln w="28575">
            <a:solidFill>
              <a:schemeClr val="tx1"/>
            </a:solidFill>
          </a:ln>
        </p:spPr>
        <p:txBody>
          <a:bodyPr wrap="square" rtlCol="0">
            <a:spAutoFit/>
          </a:bodyPr>
          <a:lstStyle/>
          <a:p>
            <a:r>
              <a:rPr lang="en-US" sz="3600" b="1" dirty="0" smtClean="0"/>
              <a:t>The total is 62 glass gems.</a:t>
            </a:r>
            <a:endParaRPr lang="en-US" sz="3600" b="1" dirty="0"/>
          </a:p>
        </p:txBody>
      </p:sp>
      <p:sp>
        <p:nvSpPr>
          <p:cNvPr id="8" name="Rectangle 7"/>
          <p:cNvSpPr/>
          <p:nvPr/>
        </p:nvSpPr>
        <p:spPr>
          <a:xfrm>
            <a:off x="152401" y="152400"/>
            <a:ext cx="2137134" cy="659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Total</a:t>
            </a:r>
            <a:endParaRPr lang="en-US" sz="3600" b="1" dirty="0">
              <a:solidFill>
                <a:schemeClr val="tx1"/>
              </a:solidFill>
            </a:endParaRPr>
          </a:p>
        </p:txBody>
      </p:sp>
      <p:sp>
        <p:nvSpPr>
          <p:cNvPr id="9" name="Rounded Rectangular Callout 8"/>
          <p:cNvSpPr/>
          <p:nvPr/>
        </p:nvSpPr>
        <p:spPr>
          <a:xfrm>
            <a:off x="304800" y="5410200"/>
            <a:ext cx="1752600" cy="1143000"/>
          </a:xfrm>
          <a:prstGeom prst="wedgeRoundRectCallout">
            <a:avLst>
              <a:gd name="adj1" fmla="val 42716"/>
              <a:gd name="adj2" fmla="val 671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total number of glass gems?</a:t>
            </a:r>
            <a:endParaRPr lang="en-US" b="1" dirty="0">
              <a:solidFill>
                <a:schemeClr val="tx1"/>
              </a:solidFill>
            </a:endParaRPr>
          </a:p>
        </p:txBody>
      </p:sp>
      <p:sp>
        <p:nvSpPr>
          <p:cNvPr id="10" name="Rounded Rectangular Callout 9"/>
          <p:cNvSpPr/>
          <p:nvPr/>
        </p:nvSpPr>
        <p:spPr>
          <a:xfrm>
            <a:off x="2286000" y="5410200"/>
            <a:ext cx="1752600" cy="1143000"/>
          </a:xfrm>
          <a:prstGeom prst="wedgeRoundRectCallout">
            <a:avLst>
              <a:gd name="adj1" fmla="val 45831"/>
              <a:gd name="adj2" fmla="val -4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are in each bowl?</a:t>
            </a:r>
            <a:endParaRPr lang="en-US" b="1" dirty="0">
              <a:solidFill>
                <a:schemeClr val="tx1"/>
              </a:solidFill>
            </a:endParaRPr>
          </a:p>
        </p:txBody>
      </p:sp>
      <p:sp>
        <p:nvSpPr>
          <p:cNvPr id="11" name="Rectangular Callout 10"/>
          <p:cNvSpPr/>
          <p:nvPr/>
        </p:nvSpPr>
        <p:spPr>
          <a:xfrm>
            <a:off x="1447293" y="4682446"/>
            <a:ext cx="728740" cy="646331"/>
          </a:xfrm>
          <a:prstGeom prst="wedgeRectCallout">
            <a:avLst>
              <a:gd name="adj1" fmla="val 9130"/>
              <a:gd name="adj2" fmla="val -10289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2" name="TextBox 11"/>
          <p:cNvSpPr txBox="1"/>
          <p:nvPr/>
        </p:nvSpPr>
        <p:spPr>
          <a:xfrm>
            <a:off x="276528" y="4682446"/>
            <a:ext cx="2563394" cy="646331"/>
          </a:xfrm>
          <a:prstGeom prst="rect">
            <a:avLst/>
          </a:prstGeom>
          <a:noFill/>
          <a:ln w="28575">
            <a:noFill/>
          </a:ln>
        </p:spPr>
        <p:txBody>
          <a:bodyPr wrap="none" rtlCol="0">
            <a:spAutoFit/>
          </a:bodyPr>
          <a:lstStyle/>
          <a:p>
            <a:pPr algn="ctr"/>
            <a:r>
              <a:rPr lang="en-US" sz="3600" b="1" dirty="0" smtClean="0"/>
              <a:t>9 glass gems</a:t>
            </a:r>
            <a:endParaRPr lang="en-US" sz="3600" b="1" dirty="0"/>
          </a:p>
        </p:txBody>
      </p:sp>
      <p:sp>
        <p:nvSpPr>
          <p:cNvPr id="13" name="Rectangular Callout 12"/>
          <p:cNvSpPr/>
          <p:nvPr/>
        </p:nvSpPr>
        <p:spPr>
          <a:xfrm>
            <a:off x="4605260" y="46824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4" name="TextBox 13"/>
          <p:cNvSpPr txBox="1"/>
          <p:nvPr/>
        </p:nvSpPr>
        <p:spPr>
          <a:xfrm>
            <a:off x="3131308" y="4687669"/>
            <a:ext cx="2797432" cy="646331"/>
          </a:xfrm>
          <a:prstGeom prst="rect">
            <a:avLst/>
          </a:prstGeom>
          <a:noFill/>
          <a:ln w="28575">
            <a:noFill/>
          </a:ln>
        </p:spPr>
        <p:txBody>
          <a:bodyPr wrap="none" rtlCol="0">
            <a:spAutoFit/>
          </a:bodyPr>
          <a:lstStyle/>
          <a:p>
            <a:pPr algn="ctr"/>
            <a:r>
              <a:rPr lang="en-US" sz="3600" b="1" dirty="0" smtClean="0"/>
              <a:t>21 </a:t>
            </a:r>
            <a:r>
              <a:rPr lang="en-US" sz="3600" b="1" dirty="0"/>
              <a:t>glass gems</a:t>
            </a:r>
          </a:p>
        </p:txBody>
      </p:sp>
      <p:sp>
        <p:nvSpPr>
          <p:cNvPr id="15" name="Rectangular Callout 14"/>
          <p:cNvSpPr/>
          <p:nvPr/>
        </p:nvSpPr>
        <p:spPr>
          <a:xfrm>
            <a:off x="7653260" y="4682446"/>
            <a:ext cx="728740" cy="646331"/>
          </a:xfrm>
          <a:prstGeom prst="wedgeRectCallout">
            <a:avLst>
              <a:gd name="adj1" fmla="val -40084"/>
              <a:gd name="adj2" fmla="val -911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t>
            </a:r>
            <a:endParaRPr lang="en-US" sz="3600" b="1" dirty="0">
              <a:solidFill>
                <a:schemeClr val="tx1"/>
              </a:solidFill>
            </a:endParaRPr>
          </a:p>
        </p:txBody>
      </p:sp>
      <p:sp>
        <p:nvSpPr>
          <p:cNvPr id="16" name="TextBox 15"/>
          <p:cNvSpPr txBox="1"/>
          <p:nvPr/>
        </p:nvSpPr>
        <p:spPr>
          <a:xfrm>
            <a:off x="6187061" y="4687669"/>
            <a:ext cx="2797432" cy="646331"/>
          </a:xfrm>
          <a:prstGeom prst="rect">
            <a:avLst/>
          </a:prstGeom>
          <a:noFill/>
          <a:ln w="28575">
            <a:noFill/>
          </a:ln>
        </p:spPr>
        <p:txBody>
          <a:bodyPr wrap="none" rtlCol="0">
            <a:spAutoFit/>
          </a:bodyPr>
          <a:lstStyle/>
          <a:p>
            <a:pPr algn="ctr"/>
            <a:r>
              <a:rPr lang="en-US" sz="3600" b="1" dirty="0" smtClean="0"/>
              <a:t>32 </a:t>
            </a:r>
            <a:r>
              <a:rPr lang="en-US" sz="3600" b="1" dirty="0"/>
              <a:t>glass gems</a:t>
            </a:r>
          </a:p>
        </p:txBody>
      </p:sp>
      <p:sp>
        <p:nvSpPr>
          <p:cNvPr id="17" name="TextBox 16"/>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6682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P spid="11" grpId="1" animBg="1"/>
      <p:bldP spid="12" grpId="0"/>
      <p:bldP spid="13" grpId="0" animBg="1"/>
      <p:bldP spid="13" grpId="1" animBg="1"/>
      <p:bldP spid="14" grpId="0"/>
      <p:bldP spid="15" grpId="0" animBg="1"/>
      <p:bldP spid="15" grpId="1"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Steve Wyborney\Desktop\4 Estimation Clipboards\4 Estimation Clipboar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12" y="2338744"/>
            <a:ext cx="2322841" cy="17421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2" descr="C:\Users\Steve Wyborney\Desktop\80 Printable Cube Convos Promos\Slide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84" y="5486035"/>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4043" y="54843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Steve Wyborney\Desktop\Maz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4316" y="54744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17094" y="6400800"/>
            <a:ext cx="1402706" cy="430887"/>
          </a:xfrm>
          <a:prstGeom prst="rect">
            <a:avLst/>
          </a:prstGeom>
          <a:noFill/>
        </p:spPr>
        <p:txBody>
          <a:bodyPr wrap="square" rtlCol="0">
            <a:spAutoFit/>
          </a:bodyPr>
          <a:lstStyle/>
          <a:p>
            <a:pPr algn="ctr"/>
            <a:r>
              <a:rPr lang="en-US" sz="1100" b="1" dirty="0">
                <a:hlinkClick r:id="rId4"/>
              </a:rPr>
              <a:t>80 </a:t>
            </a:r>
            <a:r>
              <a:rPr lang="en-US" sz="1100" b="1" dirty="0" smtClean="0">
                <a:hlinkClick r:id="rId4"/>
              </a:rPr>
              <a:t>Printable Cube </a:t>
            </a:r>
          </a:p>
          <a:p>
            <a:pPr algn="ctr"/>
            <a:r>
              <a:rPr lang="en-US" sz="1100" b="1" dirty="0" smtClean="0">
                <a:hlinkClick r:id="rId4"/>
              </a:rPr>
              <a:t>Conversations Pages</a:t>
            </a:r>
            <a:endParaRPr lang="en-US" sz="1100" b="1" dirty="0"/>
          </a:p>
        </p:txBody>
      </p:sp>
      <p:sp>
        <p:nvSpPr>
          <p:cNvPr id="32" name="TextBox 31"/>
          <p:cNvSpPr txBox="1"/>
          <p:nvPr/>
        </p:nvSpPr>
        <p:spPr>
          <a:xfrm>
            <a:off x="7659813" y="64008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028" name="Picture 4">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4084" y="5486400"/>
            <a:ext cx="12192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TextBox 32"/>
          <p:cNvSpPr txBox="1"/>
          <p:nvPr/>
        </p:nvSpPr>
        <p:spPr>
          <a:xfrm>
            <a:off x="6081741" y="6400800"/>
            <a:ext cx="1366080" cy="430887"/>
          </a:xfrm>
          <a:prstGeom prst="rect">
            <a:avLst/>
          </a:prstGeom>
          <a:noFill/>
        </p:spPr>
        <p:txBody>
          <a:bodyPr wrap="none" rtlCol="0">
            <a:spAutoFit/>
          </a:bodyPr>
          <a:lstStyle/>
          <a:p>
            <a:pPr algn="ctr"/>
            <a:r>
              <a:rPr lang="en-US" sz="1100" b="1" dirty="0" smtClean="0">
                <a:hlinkClick r:id="rId10"/>
              </a:rPr>
              <a:t>The Animated</a:t>
            </a:r>
            <a:endParaRPr lang="en-US" sz="1100" b="1" dirty="0">
              <a:hlinkClick r:id="rId10"/>
            </a:endParaRPr>
          </a:p>
          <a:p>
            <a:pPr algn="ctr"/>
            <a:r>
              <a:rPr lang="en-US" sz="1100" b="1" dirty="0" smtClean="0">
                <a:hlinkClick r:id="rId10"/>
              </a:rPr>
              <a:t>Multiplication Table</a:t>
            </a:r>
            <a:endParaRPr lang="en-US" sz="1100" b="1" dirty="0"/>
          </a:p>
        </p:txBody>
      </p:sp>
      <p:sp>
        <p:nvSpPr>
          <p:cNvPr id="5" name="TextBox 4"/>
          <p:cNvSpPr txBox="1"/>
          <p:nvPr/>
        </p:nvSpPr>
        <p:spPr>
          <a:xfrm>
            <a:off x="869819" y="0"/>
            <a:ext cx="7404399" cy="923330"/>
          </a:xfrm>
          <a:prstGeom prst="rect">
            <a:avLst/>
          </a:prstGeom>
          <a:noFill/>
        </p:spPr>
        <p:txBody>
          <a:bodyPr wrap="none" rtlCol="0">
            <a:spAutoFit/>
          </a:bodyPr>
          <a:lstStyle/>
          <a:p>
            <a:pPr algn="ctr"/>
            <a:r>
              <a:rPr lang="en-US" sz="5400" b="1" dirty="0" smtClean="0"/>
              <a:t>The Estimation Clipboard</a:t>
            </a:r>
            <a:endParaRPr lang="en-US" sz="5400" b="1" dirty="0"/>
          </a:p>
        </p:txBody>
      </p:sp>
      <p:sp>
        <p:nvSpPr>
          <p:cNvPr id="6" name="TextBox 5"/>
          <p:cNvSpPr txBox="1"/>
          <p:nvPr/>
        </p:nvSpPr>
        <p:spPr>
          <a:xfrm>
            <a:off x="3080539" y="1107996"/>
            <a:ext cx="2918748" cy="769441"/>
          </a:xfrm>
          <a:prstGeom prst="rect">
            <a:avLst/>
          </a:prstGeom>
          <a:noFill/>
        </p:spPr>
        <p:txBody>
          <a:bodyPr wrap="none" rtlCol="0">
            <a:spAutoFit/>
          </a:bodyPr>
          <a:lstStyle/>
          <a:p>
            <a:pPr algn="ctr"/>
            <a:r>
              <a:rPr lang="en-US" sz="4400" b="1" i="1" dirty="0"/>
              <a:t>Set </a:t>
            </a:r>
            <a:r>
              <a:rPr lang="en-US" sz="4400" b="1" i="1" dirty="0" smtClean="0"/>
              <a:t>37 </a:t>
            </a:r>
            <a:r>
              <a:rPr lang="en-US" sz="4400" b="1" i="1" dirty="0" smtClean="0"/>
              <a:t>of 40</a:t>
            </a:r>
            <a:endParaRPr lang="en-US" sz="4400" b="1" i="1" dirty="0"/>
          </a:p>
        </p:txBody>
      </p:sp>
      <p:pic>
        <p:nvPicPr>
          <p:cNvPr id="1027"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a:hlinkClick r:id="rId12"/>
          </p:cNvPr>
          <p:cNvSpPr txBox="1"/>
          <p:nvPr/>
        </p:nvSpPr>
        <p:spPr>
          <a:xfrm>
            <a:off x="381000" y="6389013"/>
            <a:ext cx="1217000" cy="261610"/>
          </a:xfrm>
          <a:prstGeom prst="rect">
            <a:avLst/>
          </a:prstGeom>
          <a:noFill/>
        </p:spPr>
        <p:txBody>
          <a:bodyPr wrap="none" rtlCol="0">
            <a:spAutoFit/>
          </a:bodyPr>
          <a:lstStyle/>
          <a:p>
            <a:pPr algn="ctr"/>
            <a:r>
              <a:rPr lang="en-US" sz="1100" b="1" dirty="0" smtClean="0">
                <a:hlinkClick r:id="rId12"/>
              </a:rPr>
              <a:t>50 Splat! Lessons </a:t>
            </a:r>
            <a:endParaRPr lang="en-US" sz="1100" b="1" dirty="0"/>
          </a:p>
        </p:txBody>
      </p:sp>
      <p:sp>
        <p:nvSpPr>
          <p:cNvPr id="4" name="TextBox 3"/>
          <p:cNvSpPr txBox="1"/>
          <p:nvPr/>
        </p:nvSpPr>
        <p:spPr>
          <a:xfrm>
            <a:off x="574988" y="3059668"/>
            <a:ext cx="5789790" cy="307777"/>
          </a:xfrm>
          <a:prstGeom prst="rect">
            <a:avLst/>
          </a:prstGeom>
          <a:noFill/>
        </p:spPr>
        <p:txBody>
          <a:bodyPr wrap="none" rtlCol="0">
            <a:spAutoFit/>
          </a:bodyPr>
          <a:lstStyle/>
          <a:p>
            <a:pPr algn="r"/>
            <a:r>
              <a:rPr lang="en-US" sz="1400" b="1" dirty="0"/>
              <a:t>Click </a:t>
            </a:r>
            <a:r>
              <a:rPr lang="en-US" sz="1400" b="1" dirty="0">
                <a:hlinkClick r:id="rId2"/>
              </a:rPr>
              <a:t>here</a:t>
            </a:r>
            <a:r>
              <a:rPr lang="en-US" sz="1400" b="1" dirty="0"/>
              <a:t> (or on the image) to download more </a:t>
            </a:r>
            <a:r>
              <a:rPr lang="en-US" sz="1400" b="1" dirty="0" smtClean="0"/>
              <a:t>Estimation Clipboard </a:t>
            </a:r>
            <a:r>
              <a:rPr lang="en-US" sz="1400" b="1" dirty="0"/>
              <a:t>sets.</a:t>
            </a:r>
          </a:p>
        </p:txBody>
      </p:sp>
      <p:pic>
        <p:nvPicPr>
          <p:cNvPr id="20"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021" y="5486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905000" y="6424136"/>
            <a:ext cx="1008609" cy="430887"/>
          </a:xfrm>
          <a:prstGeom prst="rect">
            <a:avLst/>
          </a:prstGeom>
          <a:noFill/>
        </p:spPr>
        <p:txBody>
          <a:bodyPr wrap="none" rtlCol="0">
            <a:spAutoFit/>
          </a:bodyPr>
          <a:lstStyle/>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23" name="TextBox 22"/>
          <p:cNvSpPr txBox="1"/>
          <p:nvPr/>
        </p:nvSpPr>
        <p:spPr>
          <a:xfrm>
            <a:off x="3097126" y="6427113"/>
            <a:ext cx="1519968" cy="430887"/>
          </a:xfrm>
          <a:prstGeom prst="rect">
            <a:avLst/>
          </a:prstGeom>
          <a:noFill/>
        </p:spPr>
        <p:txBody>
          <a:bodyPr wrap="none" rtlCol="0">
            <a:spAutoFit/>
          </a:bodyPr>
          <a:lstStyle/>
          <a:p>
            <a:pPr algn="ctr"/>
            <a:r>
              <a:rPr lang="en-US" sz="1100" b="1" dirty="0" smtClean="0">
                <a:hlinkClick r:id="rId6"/>
              </a:rPr>
              <a:t>80 Cube Conversations</a:t>
            </a:r>
          </a:p>
          <a:p>
            <a:pPr algn="ctr"/>
            <a:r>
              <a:rPr lang="en-US" sz="1100" b="1" dirty="0" smtClean="0">
                <a:hlinkClick r:id="rId6"/>
              </a:rPr>
              <a:t>Lessons</a:t>
            </a:r>
            <a:endParaRPr lang="en-US" sz="1100" b="1" dirty="0" smtClean="0"/>
          </a:p>
        </p:txBody>
      </p:sp>
      <p:sp>
        <p:nvSpPr>
          <p:cNvPr id="28" name="TextBox 27"/>
          <p:cNvSpPr txBox="1"/>
          <p:nvPr/>
        </p:nvSpPr>
        <p:spPr>
          <a:xfrm>
            <a:off x="381000" y="5029200"/>
            <a:ext cx="2533963" cy="307777"/>
          </a:xfrm>
          <a:prstGeom prst="rect">
            <a:avLst/>
          </a:prstGeom>
          <a:noFill/>
        </p:spPr>
        <p:txBody>
          <a:bodyPr wrap="none" rtlCol="0">
            <a:spAutoFit/>
          </a:bodyPr>
          <a:lstStyle/>
          <a:p>
            <a:r>
              <a:rPr lang="en-US" sz="1400" b="1" dirty="0" smtClean="0"/>
              <a:t>Other Downloadable Resources</a:t>
            </a:r>
            <a:endParaRPr lang="en-US" sz="1400" b="1" dirty="0"/>
          </a:p>
        </p:txBody>
      </p:sp>
    </p:spTree>
    <p:extLst>
      <p:ext uri="{BB962C8B-B14F-4D97-AF65-F5344CB8AC3E}">
        <p14:creationId xmlns:p14="http://schemas.microsoft.com/office/powerpoint/2010/main" val="22793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p:bldP spid="3" grpId="0"/>
      <p:bldP spid="4" grpId="0"/>
      <p:bldP spid="21" grpId="0"/>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838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b="1" dirty="0" smtClean="0"/>
              <a:t>The Estimation Clipboard</a:t>
            </a:r>
            <a:endParaRPr lang="en-US" sz="1600" b="1" dirty="0"/>
          </a:p>
        </p:txBody>
      </p:sp>
      <p:sp>
        <p:nvSpPr>
          <p:cNvPr id="10" name="Title 1"/>
          <p:cNvSpPr txBox="1">
            <a:spLocks/>
          </p:cNvSpPr>
          <p:nvPr/>
        </p:nvSpPr>
        <p:spPr>
          <a:xfrm>
            <a:off x="457200" y="3276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Set </a:t>
            </a:r>
            <a:r>
              <a:rPr lang="en-US" sz="4800" b="1" dirty="0" smtClean="0"/>
              <a:t>38 </a:t>
            </a:r>
            <a:r>
              <a:rPr lang="en-US" sz="4800" b="1" dirty="0" smtClean="0"/>
              <a:t>of 40</a:t>
            </a:r>
            <a:endParaRPr lang="en-US" sz="1600" b="1" dirty="0"/>
          </a:p>
        </p:txBody>
      </p:sp>
      <p:sp>
        <p:nvSpPr>
          <p:cNvPr id="8" name="TextBox 7"/>
          <p:cNvSpPr txBox="1"/>
          <p:nvPr/>
        </p:nvSpPr>
        <p:spPr>
          <a:xfrm>
            <a:off x="2522443" y="6396335"/>
            <a:ext cx="4132606" cy="461665"/>
          </a:xfrm>
          <a:prstGeom prst="rect">
            <a:avLst/>
          </a:prstGeom>
          <a:noFill/>
        </p:spPr>
        <p:txBody>
          <a:bodyPr wrap="none" rtlCol="0">
            <a:spAutoFit/>
          </a:bodyPr>
          <a:lstStyle/>
          <a:p>
            <a:pPr algn="ctr"/>
            <a:r>
              <a:rPr lang="en-US" sz="2400" b="1" dirty="0"/>
              <a:t>Download more free sets </a:t>
            </a:r>
            <a:r>
              <a:rPr lang="en-US" sz="2400" b="1" dirty="0">
                <a:hlinkClick r:id="rId2"/>
              </a:rPr>
              <a:t>here</a:t>
            </a:r>
            <a:r>
              <a:rPr lang="en-US" sz="2400" b="1" dirty="0"/>
              <a:t>.</a:t>
            </a:r>
            <a:endParaRPr lang="en-US" sz="700" b="1" dirty="0"/>
          </a:p>
        </p:txBody>
      </p:sp>
      <p:sp>
        <p:nvSpPr>
          <p:cNvPr id="9" name="TextBox 8"/>
          <p:cNvSpPr txBox="1"/>
          <p:nvPr/>
        </p:nvSpPr>
        <p:spPr>
          <a:xfrm>
            <a:off x="7740987" y="6550223"/>
            <a:ext cx="1403013" cy="307777"/>
          </a:xfrm>
          <a:prstGeom prst="rect">
            <a:avLst/>
          </a:prstGeom>
          <a:noFill/>
        </p:spPr>
        <p:txBody>
          <a:bodyPr wrap="none" rtlCol="0">
            <a:spAutoFit/>
          </a:bodyPr>
          <a:lstStyle/>
          <a:p>
            <a:pPr algn="r"/>
            <a:r>
              <a:rPr lang="en-US" sz="1400" b="1" dirty="0" smtClean="0"/>
              <a:t>Steve Wyborney</a:t>
            </a:r>
            <a:endParaRPr lang="en-US" sz="1400" b="1" dirty="0"/>
          </a:p>
        </p:txBody>
      </p:sp>
    </p:spTree>
    <p:extLst>
      <p:ext uri="{BB962C8B-B14F-4D97-AF65-F5344CB8AC3E}">
        <p14:creationId xmlns:p14="http://schemas.microsoft.com/office/powerpoint/2010/main" val="28797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875</Words>
  <Application>Microsoft Office PowerPoint</Application>
  <PresentationFormat>On-screen Show (4:3)</PresentationFormat>
  <Paragraphs>276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30</cp:revision>
  <dcterms:created xsi:type="dcterms:W3CDTF">2018-04-19T01:54:06Z</dcterms:created>
  <dcterms:modified xsi:type="dcterms:W3CDTF">2018-05-19T14:30:27Z</dcterms:modified>
</cp:coreProperties>
</file>