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5" r:id="rId8"/>
    <p:sldId id="264" r:id="rId9"/>
    <p:sldId id="265" r:id="rId10"/>
    <p:sldId id="266" r:id="rId11"/>
    <p:sldId id="276" r:id="rId12"/>
    <p:sldId id="268" r:id="rId13"/>
    <p:sldId id="269" r:id="rId14"/>
    <p:sldId id="270" r:id="rId15"/>
    <p:sldId id="277"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71904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267343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15039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5726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BB690-C000-4FB4-9A33-BBDF4113CE7A}"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47050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BB690-C000-4FB4-9A33-BBDF4113CE7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6072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BB690-C000-4FB4-9A33-BBDF4113CE7A}"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111599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BB690-C000-4FB4-9A33-BBDF4113CE7A}"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93852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BB690-C000-4FB4-9A33-BBDF4113CE7A}"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3922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B690-C000-4FB4-9A33-BBDF4113CE7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23555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B690-C000-4FB4-9A33-BBDF4113CE7A}"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24206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BB690-C000-4FB4-9A33-BBDF4113CE7A}" type="datetimeFigureOut">
              <a:rPr lang="en-US" smtClean="0"/>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047D-AD22-406B-AE49-095BDFA239FF}" type="slidenum">
              <a:rPr lang="en-US" smtClean="0"/>
              <a:t>‹#›</a:t>
            </a:fld>
            <a:endParaRPr lang="en-US"/>
          </a:p>
        </p:txBody>
      </p:sp>
    </p:spTree>
    <p:extLst>
      <p:ext uri="{BB962C8B-B14F-4D97-AF65-F5344CB8AC3E}">
        <p14:creationId xmlns:p14="http://schemas.microsoft.com/office/powerpoint/2010/main" val="354455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vewyborney.com/?p=1483"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8.jpeg"/><Relationship Id="rId14" Type="http://schemas.openxmlformats.org/officeDocument/2006/relationships/hyperlink" Target="http://www.stevewyborney.com/?p=1028"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www.stevewyborney.com/"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8.jpeg"/><Relationship Id="rId14" Type="http://schemas.openxmlformats.org/officeDocument/2006/relationships/hyperlink" Target="http://www.stevewyborney.com/?p=1028"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www.stevewyborney.com/"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8.jpeg"/><Relationship Id="rId14" Type="http://schemas.openxmlformats.org/officeDocument/2006/relationships/hyperlink" Target="http://www.stevewyborney.com/?p=102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stevewyborney.co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9.pn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8.jpeg"/><Relationship Id="rId14" Type="http://schemas.openxmlformats.org/officeDocument/2006/relationships/hyperlink" Target="http://www.stevewyborney.com/?p=1028"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stevewyborney.com/"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descr="C:\Users\Steve Wyborney\Desktop\WATERMARKED PHOTOS FOR ESTIMATION CLIPBOARD\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1632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The Estimation Clipboard</a:t>
            </a:r>
            <a:endParaRPr lang="en-US" sz="1050" b="1" dirty="0"/>
          </a:p>
        </p:txBody>
      </p:sp>
      <p:sp>
        <p:nvSpPr>
          <p:cNvPr id="6" name="TextBox 5"/>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3"/>
              </a:rPr>
              <a:t>here</a:t>
            </a:r>
            <a:r>
              <a:rPr lang="en-US" sz="2400" b="1" dirty="0"/>
              <a:t>.</a:t>
            </a:r>
            <a:endParaRPr lang="en-US" sz="700" b="1" dirty="0"/>
          </a:p>
        </p:txBody>
      </p:sp>
      <p:sp>
        <p:nvSpPr>
          <p:cNvPr id="7" name="TextBox 6"/>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
        <p:nvSpPr>
          <p:cNvPr id="10" name="Title 1"/>
          <p:cNvSpPr txBox="1">
            <a:spLocks/>
          </p:cNvSpPr>
          <p:nvPr/>
        </p:nvSpPr>
        <p:spPr>
          <a:xfrm>
            <a:off x="0" y="2057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t>Bundle 1   		</a:t>
            </a:r>
          </a:p>
          <a:p>
            <a:pPr algn="l"/>
            <a:r>
              <a:rPr lang="en-US" sz="4000" b="1" dirty="0" smtClean="0"/>
              <a:t>(Sets </a:t>
            </a:r>
            <a:r>
              <a:rPr lang="en-US" sz="4000" b="1" dirty="0" smtClean="0"/>
              <a:t>1 </a:t>
            </a:r>
            <a:r>
              <a:rPr lang="en-US" sz="4000" b="1" dirty="0" smtClean="0"/>
              <a:t>- </a:t>
            </a:r>
            <a:r>
              <a:rPr lang="en-US" sz="4000" b="1" dirty="0" smtClean="0"/>
              <a:t>4</a:t>
            </a:r>
            <a:r>
              <a:rPr lang="en-US" sz="4000" b="1" dirty="0" smtClean="0"/>
              <a:t>)</a:t>
            </a:r>
            <a:endParaRPr lang="en-US" sz="1200" b="1" dirty="0"/>
          </a:p>
        </p:txBody>
      </p:sp>
    </p:spTree>
    <p:extLst>
      <p:ext uri="{BB962C8B-B14F-4D97-AF65-F5344CB8AC3E}">
        <p14:creationId xmlns:p14="http://schemas.microsoft.com/office/powerpoint/2010/main" val="7436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874826" y="1107996"/>
            <a:ext cx="1330171" cy="769441"/>
          </a:xfrm>
          <a:prstGeom prst="rect">
            <a:avLst/>
          </a:prstGeom>
          <a:noFill/>
        </p:spPr>
        <p:txBody>
          <a:bodyPr wrap="none" rtlCol="0">
            <a:spAutoFit/>
          </a:bodyPr>
          <a:lstStyle/>
          <a:p>
            <a:pPr algn="ctr"/>
            <a:r>
              <a:rPr lang="en-US" sz="4400" b="1" i="1" dirty="0"/>
              <a:t>Set </a:t>
            </a:r>
            <a:r>
              <a:rPr lang="en-US" sz="4400" b="1" i="1" dirty="0" smtClean="0"/>
              <a:t>2</a:t>
            </a:r>
            <a:endParaRPr lang="en-US" sz="4400" b="1" i="1" dirty="0"/>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7300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Set 3</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3408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C:\Users\Steve Wyborney\Desktop\WATERMARKED PHOTOS FOR ESTIMATION CLIPBOARD\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The Reveal</a:t>
            </a:r>
            <a:endParaRPr lang="en-US" sz="3600" b="1" dirty="0">
              <a:solidFill>
                <a:schemeClr val="bg1"/>
              </a:solidFill>
            </a:endParaRPr>
          </a:p>
        </p:txBody>
      </p:sp>
      <p:sp>
        <p:nvSpPr>
          <p:cNvPr id="6" name="Rectangle 5"/>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11 glass gems</a:t>
            </a:r>
            <a:endParaRPr lang="en-US" sz="3600" b="1" dirty="0">
              <a:solidFill>
                <a:schemeClr val="bg1"/>
              </a:solidFill>
            </a:endParaRPr>
          </a:p>
        </p:txBody>
      </p:sp>
      <p:sp>
        <p:nvSpPr>
          <p:cNvPr id="5" name="Rounded Rectangular Callout 4"/>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glass gems are in the glass?</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82813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2" descr="C:\Users\Steve Wyborney\Desktop\WATERMARKED PHOTOS FOR ESTIMATION CLIPBOARD\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11 glass gems</a:t>
            </a:r>
            <a:endParaRPr lang="en-US" sz="2400" b="1" dirty="0">
              <a:solidFill>
                <a:schemeClr val="bg1"/>
              </a:solidFill>
            </a:endParaRPr>
          </a:p>
        </p:txBody>
      </p:sp>
      <p:pic>
        <p:nvPicPr>
          <p:cNvPr id="25" name="Picture 2" descr="C:\Users\Steve Wyborney\Desktop\WATERMARKED PHOTOS FOR ESTIMATION CLIPBOARD\Slid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800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19 glass </a:t>
            </a:r>
            <a:r>
              <a:rPr lang="en-US" sz="2400" b="1" dirty="0">
                <a:solidFill>
                  <a:schemeClr val="bg1"/>
                </a:solidFill>
              </a:rPr>
              <a:t>gems</a:t>
            </a:r>
          </a:p>
        </p:txBody>
      </p:sp>
      <p:sp>
        <p:nvSpPr>
          <p:cNvPr id="31" name="Rectangle 30"/>
          <p:cNvSpPr/>
          <p:nvPr/>
        </p:nvSpPr>
        <p:spPr>
          <a:xfrm>
            <a:off x="4800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32" name="Picture 3" descr="C:\Users\Steve Wyborney\Desktop\WATERMARKED PHOTOS FOR ESTIMATION CLIPBOARD\Slid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28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27 glass </a:t>
            </a:r>
            <a:r>
              <a:rPr lang="en-US" sz="2400" b="1" dirty="0">
                <a:solidFill>
                  <a:schemeClr val="bg1"/>
                </a:solidFill>
              </a:rPr>
              <a:t>gems</a:t>
            </a:r>
          </a:p>
        </p:txBody>
      </p:sp>
      <p:sp>
        <p:nvSpPr>
          <p:cNvPr id="34" name="Rectangle 33"/>
          <p:cNvSpPr/>
          <p:nvPr/>
        </p:nvSpPr>
        <p:spPr>
          <a:xfrm>
            <a:off x="228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35" name="Picture 4" descr="C:\Users\Steve Wyborney\Desktop\WATERMARKED PHOTOS FOR ESTIMATION CLIPBOARD\Slide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800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40 glass </a:t>
            </a:r>
            <a:r>
              <a:rPr lang="en-US" sz="2400" b="1" dirty="0">
                <a:solidFill>
                  <a:schemeClr val="bg1"/>
                </a:solidFill>
              </a:rPr>
              <a:t>gems</a:t>
            </a:r>
          </a:p>
        </p:txBody>
      </p:sp>
      <p:sp>
        <p:nvSpPr>
          <p:cNvPr id="37" name="Rectangle 36"/>
          <p:cNvSpPr/>
          <p:nvPr/>
        </p:nvSpPr>
        <p:spPr>
          <a:xfrm>
            <a:off x="4800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
        <p:nvSpPr>
          <p:cNvPr id="14" name="TextBox 13"/>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6"/>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4620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1" grpId="1" animBg="1"/>
      <p:bldP spid="33" grpId="0" animBg="1"/>
      <p:bldP spid="34" grpId="0" animBg="1"/>
      <p:bldP spid="34" grpId="1" animBg="1"/>
      <p:bldP spid="36" grpId="0" animBg="1"/>
      <p:bldP spid="37" grpId="0" animBg="1"/>
      <p:bldP spid="3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874826" y="1107996"/>
            <a:ext cx="1330171" cy="769441"/>
          </a:xfrm>
          <a:prstGeom prst="rect">
            <a:avLst/>
          </a:prstGeom>
          <a:noFill/>
        </p:spPr>
        <p:txBody>
          <a:bodyPr wrap="none" rtlCol="0">
            <a:spAutoFit/>
          </a:bodyPr>
          <a:lstStyle/>
          <a:p>
            <a:pPr algn="ctr"/>
            <a:r>
              <a:rPr lang="en-US" sz="4400" b="1" i="1" dirty="0"/>
              <a:t>Set </a:t>
            </a:r>
            <a:r>
              <a:rPr lang="en-US" sz="4400" b="1" i="1" dirty="0" smtClean="0"/>
              <a:t>3</a:t>
            </a:r>
            <a:endParaRPr lang="en-US" sz="4400" b="1" i="1" dirty="0"/>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8907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Set 4</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7594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C:\Users\Steve Wyborney\Desktop\WATERMARKED PHOTOS FOR ESTIMATION CLIPBOARD\Slid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37 glass gems</a:t>
            </a:r>
            <a:endParaRPr lang="en-US" sz="3600" b="1" dirty="0">
              <a:solidFill>
                <a:schemeClr val="bg1"/>
              </a:solidFill>
            </a:endParaRPr>
          </a:p>
        </p:txBody>
      </p:sp>
      <p:sp>
        <p:nvSpPr>
          <p:cNvPr id="7" name="Rectangle 6"/>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The Reveal</a:t>
            </a:r>
            <a:endParaRPr lang="en-US" sz="3600" b="1" dirty="0">
              <a:solidFill>
                <a:schemeClr val="bg1"/>
              </a:solidFill>
            </a:endParaRPr>
          </a:p>
        </p:txBody>
      </p:sp>
      <p:sp>
        <p:nvSpPr>
          <p:cNvPr id="5" name="Rounded Rectangular Callout 4"/>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glass gems are in the jar?</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40060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2" descr="C:\Users\Steve Wyborney\Desktop\WATERMARKED PHOTOS FOR ESTIMATION CLIPBOARD\Slid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048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37 glass gems</a:t>
            </a:r>
            <a:endParaRPr lang="en-US" sz="2400" b="1" dirty="0">
              <a:solidFill>
                <a:schemeClr val="bg1"/>
              </a:solidFill>
            </a:endParaRPr>
          </a:p>
        </p:txBody>
      </p:sp>
      <p:pic>
        <p:nvPicPr>
          <p:cNvPr id="20" name="Picture 2" descr="C:\Users\Steve Wyborney\Desktop\WATERMARKED PHOTOS FOR ESTIMATION CLIPBOARD\Slid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572000" y="3048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68 glass </a:t>
            </a:r>
            <a:r>
              <a:rPr lang="en-US" sz="2400" b="1" dirty="0">
                <a:solidFill>
                  <a:schemeClr val="bg1"/>
                </a:solidFill>
              </a:rPr>
              <a:t>gems</a:t>
            </a:r>
          </a:p>
        </p:txBody>
      </p:sp>
      <p:sp>
        <p:nvSpPr>
          <p:cNvPr id="22" name="Rectangle 21"/>
          <p:cNvSpPr/>
          <p:nvPr/>
        </p:nvSpPr>
        <p:spPr>
          <a:xfrm>
            <a:off x="4572000" y="3048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25" name="Picture 3" descr="C:\Users\Steve Wyborney\Desktop\WATERMARKED PHOTOS FOR ESTIMATION CLIPBOARD\Slide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0" y="6477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22 glass </a:t>
            </a:r>
            <a:r>
              <a:rPr lang="en-US" sz="2400" b="1" dirty="0">
                <a:solidFill>
                  <a:schemeClr val="bg1"/>
                </a:solidFill>
              </a:rPr>
              <a:t>gems</a:t>
            </a:r>
          </a:p>
        </p:txBody>
      </p:sp>
      <p:sp>
        <p:nvSpPr>
          <p:cNvPr id="31" name="Rectangle 30"/>
          <p:cNvSpPr/>
          <p:nvPr/>
        </p:nvSpPr>
        <p:spPr>
          <a:xfrm>
            <a:off x="0" y="6477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32" name="Picture 4" descr="C:\Users\Steve Wyborney\Desktop\WATERMARKED PHOTOS FOR ESTIMATION CLIPBOARD\Slide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572000" y="6477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51 glass </a:t>
            </a:r>
            <a:r>
              <a:rPr lang="en-US" sz="2400" b="1" dirty="0">
                <a:solidFill>
                  <a:schemeClr val="bg1"/>
                </a:solidFill>
              </a:rPr>
              <a:t>gems</a:t>
            </a:r>
          </a:p>
        </p:txBody>
      </p:sp>
      <p:sp>
        <p:nvSpPr>
          <p:cNvPr id="34" name="Rectangle 33"/>
          <p:cNvSpPr/>
          <p:nvPr/>
        </p:nvSpPr>
        <p:spPr>
          <a:xfrm>
            <a:off x="4572000" y="64770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
        <p:nvSpPr>
          <p:cNvPr id="14" name="TextBox 13"/>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6"/>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5646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8" grpId="0" animBg="1"/>
      <p:bldP spid="31" grpId="0" animBg="1"/>
      <p:bldP spid="31" grpId="1" animBg="1"/>
      <p:bldP spid="33" grpId="0"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874826" y="1107996"/>
            <a:ext cx="1330171" cy="769441"/>
          </a:xfrm>
          <a:prstGeom prst="rect">
            <a:avLst/>
          </a:prstGeom>
          <a:noFill/>
        </p:spPr>
        <p:txBody>
          <a:bodyPr wrap="none" rtlCol="0">
            <a:spAutoFit/>
          </a:bodyPr>
          <a:lstStyle/>
          <a:p>
            <a:pPr algn="ctr"/>
            <a:r>
              <a:rPr lang="en-US" sz="4400" b="1" i="1" dirty="0"/>
              <a:t>Set </a:t>
            </a:r>
            <a:r>
              <a:rPr lang="en-US" sz="4400" b="1" i="1" dirty="0" smtClean="0"/>
              <a:t>4</a:t>
            </a:r>
            <a:endParaRPr lang="en-US" sz="4400" b="1" i="1" dirty="0"/>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30737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t>Tips for Using The Estimation Clipboard</a:t>
            </a:r>
            <a:r>
              <a:rPr lang="en-US" sz="1200" b="1" dirty="0" smtClean="0"/>
              <a:t/>
            </a:r>
            <a:br>
              <a:rPr lang="en-US" sz="1200" b="1" dirty="0" smtClean="0"/>
            </a:br>
            <a:endParaRPr lang="en-US" sz="1200" b="1" dirty="0" smtClean="0"/>
          </a:p>
          <a:p>
            <a:pPr marL="742950" indent="-742950" algn="l">
              <a:buAutoNum type="arabicPeriod"/>
            </a:pPr>
            <a:r>
              <a:rPr lang="en-US" sz="1200" dirty="0" smtClean="0"/>
              <a:t>When the </a:t>
            </a:r>
            <a:r>
              <a:rPr lang="en-US" sz="1200" u="sng" dirty="0" smtClean="0"/>
              <a:t>first image</a:t>
            </a:r>
            <a:r>
              <a:rPr lang="en-US" sz="1200" dirty="0" smtClean="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smtClean="0"/>
          </a:p>
          <a:p>
            <a:pPr marL="742950" indent="-742950" algn="l">
              <a:buAutoNum type="arabicPeriod"/>
            </a:pPr>
            <a:r>
              <a:rPr lang="en-US" sz="1200" dirty="0" smtClean="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second image</a:t>
            </a:r>
            <a:r>
              <a:rPr lang="en-US" sz="1200" dirty="0" smtClean="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third image</a:t>
            </a:r>
            <a:r>
              <a:rPr lang="en-US" sz="1200" dirty="0" smtClean="0"/>
              <a:t> appears, change your approach.  Remember, you haven’t heard from several students at this point, but everyone’s context is growing.  When you show the third image, instead of asking for answers aloud </a:t>
            </a:r>
            <a:r>
              <a:rPr lang="en-US" sz="1200" u="sng" dirty="0" smtClean="0"/>
              <a:t>have all of the students write down their estimate</a:t>
            </a:r>
            <a:r>
              <a:rPr lang="en-US" sz="1200" dirty="0" smtClean="0"/>
              <a:t>.  Then have them discuss these two questions with a partner:  “What was your estimate?  Why did you choose it?”  Listen carefully to the reasoning.</a:t>
            </a:r>
          </a:p>
          <a:p>
            <a:pPr marL="742950" indent="-742950" algn="l">
              <a:buAutoNum type="arabicPeriod"/>
            </a:pPr>
            <a:endParaRPr lang="en-US" sz="1200" dirty="0" smtClean="0"/>
          </a:p>
          <a:p>
            <a:pPr marL="742950" indent="-742950" algn="l">
              <a:buAutoNum type="arabicPeriod"/>
            </a:pPr>
            <a:r>
              <a:rPr lang="en-US" sz="1200" dirty="0" smtClean="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fourth image</a:t>
            </a:r>
            <a:r>
              <a:rPr lang="en-US" sz="1200" dirty="0" smtClean="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smtClean="0"/>
          </a:p>
          <a:p>
            <a:pPr marL="742950" indent="-742950" algn="l">
              <a:buAutoNum type="arabicPeriod"/>
            </a:pPr>
            <a:r>
              <a:rPr lang="en-US" sz="1200" dirty="0" smtClean="0"/>
              <a:t>When you reveal the final answer, listen to your class.  Simply listen.  Just take a moment to notice.</a:t>
            </a:r>
          </a:p>
          <a:p>
            <a:pPr marL="742950" indent="-742950" algn="l">
              <a:buAutoNum type="arabicPeriod"/>
            </a:pPr>
            <a:endParaRPr lang="en-US" sz="1200" dirty="0" smtClean="0"/>
          </a:p>
          <a:p>
            <a:pPr marL="742950" indent="-742950" algn="l">
              <a:buAutoNum type="arabicPeriod"/>
            </a:pPr>
            <a:r>
              <a:rPr lang="en-US" sz="1200" dirty="0" smtClean="0"/>
              <a:t>Eventually , perhaps after you have tried several sets , introduce the concept of using a range to estimate – rather than using a single number.  Look for opportunities to encourage your students to self-select whether a range or a single number would be more useful.  </a:t>
            </a:r>
          </a:p>
          <a:p>
            <a:pPr marL="742950" indent="-742950" algn="l">
              <a:buAutoNum type="arabicPeriod"/>
            </a:pPr>
            <a:endParaRPr lang="en-US" sz="1200" dirty="0" smtClean="0"/>
          </a:p>
          <a:p>
            <a:pPr marL="742950" indent="-742950" algn="l">
              <a:buAutoNum type="arabicPeriod"/>
            </a:pPr>
            <a:r>
              <a:rPr lang="en-US" sz="1200" dirty="0" smtClean="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smtClean="0"/>
              <a:t>Enjoy the journey and feel free to share your learning experiences with others!  You can find me on Twitter @stevewyborney</a:t>
            </a:r>
          </a:p>
          <a:p>
            <a:pPr marL="742950" indent="-742950" algn="l">
              <a:buAutoNum type="arabicPeriod"/>
            </a:pPr>
            <a:endParaRPr lang="en-US" sz="1200" dirty="0" smtClean="0"/>
          </a:p>
        </p:txBody>
      </p:sp>
    </p:spTree>
    <p:extLst>
      <p:ext uri="{BB962C8B-B14F-4D97-AF65-F5344CB8AC3E}">
        <p14:creationId xmlns:p14="http://schemas.microsoft.com/office/powerpoint/2010/main" val="198319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Set 1</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37818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Steve Wyborney\Desktop\WATERMARKED PHOTOS FOR ESTIMATION CLIPBOARD\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25 glass gems</a:t>
            </a:r>
            <a:endParaRPr lang="en-US" sz="3600" b="1" dirty="0">
              <a:solidFill>
                <a:schemeClr val="bg1"/>
              </a:solidFill>
            </a:endParaRPr>
          </a:p>
        </p:txBody>
      </p:sp>
      <p:sp>
        <p:nvSpPr>
          <p:cNvPr id="6" name="Rectangle 5"/>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The Reveal</a:t>
            </a:r>
            <a:endParaRPr lang="en-US" sz="3600" b="1" dirty="0">
              <a:solidFill>
                <a:schemeClr val="bg1"/>
              </a:solidFill>
            </a:endParaRPr>
          </a:p>
        </p:txBody>
      </p:sp>
      <p:sp>
        <p:nvSpPr>
          <p:cNvPr id="7" name="Rounded Rectangular Callout 6"/>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glass gems are in the glass?</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5783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2" descr="C:\Users\Steve Wyborney\Desktop\WATERMARKED PHOTOS FOR ESTIMATION CLIPBOARD\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8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25 glass gems</a:t>
            </a:r>
            <a:endParaRPr lang="en-US" sz="2400" b="1" dirty="0">
              <a:solidFill>
                <a:schemeClr val="bg1"/>
              </a:solidFill>
            </a:endParaRPr>
          </a:p>
        </p:txBody>
      </p:sp>
      <p:pic>
        <p:nvPicPr>
          <p:cNvPr id="23" name="Picture 2" descr="C:\Users\Steve Wyborney\Desktop\WATERMARKED PHOTOS FOR ESTIMATION CLIPBOARD\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800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14 glass </a:t>
            </a:r>
            <a:r>
              <a:rPr lang="en-US" sz="2400" b="1" dirty="0">
                <a:solidFill>
                  <a:schemeClr val="bg1"/>
                </a:solidFill>
              </a:rPr>
              <a:t>gems</a:t>
            </a:r>
          </a:p>
        </p:txBody>
      </p:sp>
      <p:sp>
        <p:nvSpPr>
          <p:cNvPr id="25" name="Rectangle 24"/>
          <p:cNvSpPr/>
          <p:nvPr/>
        </p:nvSpPr>
        <p:spPr>
          <a:xfrm>
            <a:off x="4800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26" name="Picture 3" descr="C:\Users\Steve Wyborney\Desktop\WATERMARKED PHOTOS FOR ESTIMATION CLIPBOARD\Slid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4712"/>
            <a:ext cx="4591050" cy="344328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28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51 glass </a:t>
            </a:r>
            <a:r>
              <a:rPr lang="en-US" sz="2400" b="1" dirty="0">
                <a:solidFill>
                  <a:schemeClr val="bg1"/>
                </a:solidFill>
              </a:rPr>
              <a:t>gems</a:t>
            </a:r>
          </a:p>
        </p:txBody>
      </p:sp>
      <p:sp>
        <p:nvSpPr>
          <p:cNvPr id="28" name="Rectangle 27"/>
          <p:cNvSpPr/>
          <p:nvPr/>
        </p:nvSpPr>
        <p:spPr>
          <a:xfrm>
            <a:off x="228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29" name="Picture 4" descr="C:\Users\Steve Wyborney\Desktop\WATERMARKED PHOTOS FOR ESTIMATION CLIPBOARD\Slid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14712"/>
            <a:ext cx="4591050" cy="344328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00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37 glass </a:t>
            </a:r>
            <a:r>
              <a:rPr lang="en-US" sz="2400" b="1" dirty="0">
                <a:solidFill>
                  <a:schemeClr val="bg1"/>
                </a:solidFill>
              </a:rPr>
              <a:t>gems</a:t>
            </a:r>
          </a:p>
        </p:txBody>
      </p:sp>
      <p:sp>
        <p:nvSpPr>
          <p:cNvPr id="31" name="Rectangle 30"/>
          <p:cNvSpPr/>
          <p:nvPr/>
        </p:nvSpPr>
        <p:spPr>
          <a:xfrm>
            <a:off x="4800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
        <p:nvSpPr>
          <p:cNvPr id="15" name="TextBox 14"/>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6"/>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9991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7" grpId="0" animBg="1"/>
      <p:bldP spid="28" grpId="0" animBg="1"/>
      <p:bldP spid="28" grpId="1" animBg="1"/>
      <p:bldP spid="30" grpId="0" animBg="1"/>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874826" y="1107996"/>
            <a:ext cx="1330171" cy="769441"/>
          </a:xfrm>
          <a:prstGeom prst="rect">
            <a:avLst/>
          </a:prstGeom>
          <a:noFill/>
        </p:spPr>
        <p:txBody>
          <a:bodyPr wrap="none" rtlCol="0">
            <a:spAutoFit/>
          </a:bodyPr>
          <a:lstStyle/>
          <a:p>
            <a:pPr algn="ctr"/>
            <a:r>
              <a:rPr lang="en-US" sz="4400" b="1" i="1" dirty="0"/>
              <a:t>Set </a:t>
            </a:r>
            <a:r>
              <a:rPr lang="en-US" sz="4400" b="1" i="1" dirty="0" smtClean="0"/>
              <a:t>1</a:t>
            </a:r>
            <a:endParaRPr lang="en-US" sz="4400" b="1" i="1" dirty="0"/>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22793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Set 2</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28797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Steve Wyborney\Desktop\WATERMARKED PHOTOS FOR ESTIMATION CLIPBOARD\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47 glass gems</a:t>
            </a:r>
            <a:endParaRPr lang="en-US" sz="3600" b="1" dirty="0">
              <a:solidFill>
                <a:schemeClr val="bg1"/>
              </a:solidFill>
            </a:endParaRPr>
          </a:p>
        </p:txBody>
      </p:sp>
      <p:sp>
        <p:nvSpPr>
          <p:cNvPr id="7" name="Rectangle 6"/>
          <p:cNvSpPr/>
          <p:nvPr/>
        </p:nvSpPr>
        <p:spPr>
          <a:xfrm>
            <a:off x="457200" y="5649036"/>
            <a:ext cx="2971800" cy="523164"/>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The Reveal</a:t>
            </a:r>
            <a:endParaRPr lang="en-US" sz="3600" b="1" dirty="0">
              <a:solidFill>
                <a:schemeClr val="bg1"/>
              </a:solidFill>
            </a:endParaRPr>
          </a:p>
        </p:txBody>
      </p:sp>
      <p:sp>
        <p:nvSpPr>
          <p:cNvPr id="5" name="Rounded Rectangular Callout 4"/>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glass gems are in the vase?</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6689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2" descr="C:\Users\Steve Wyborney\Desktop\WATERMARKED PHOTOS FOR ESTIMATION CLIPBOARD\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47 glass gems</a:t>
            </a:r>
            <a:endParaRPr lang="en-US" sz="2400" b="1" dirty="0">
              <a:solidFill>
                <a:schemeClr val="bg1"/>
              </a:solidFill>
            </a:endParaRPr>
          </a:p>
        </p:txBody>
      </p:sp>
      <p:pic>
        <p:nvPicPr>
          <p:cNvPr id="21" name="Picture 2" descr="C:\Users\Steve Wyborney\Desktop\WATERMARKED PHOTOS FOR ESTIMATION CLIPBOARD\Slid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5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800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65 glass </a:t>
            </a:r>
            <a:r>
              <a:rPr lang="en-US" sz="2400" b="1" dirty="0">
                <a:solidFill>
                  <a:schemeClr val="bg1"/>
                </a:solidFill>
              </a:rPr>
              <a:t>gems</a:t>
            </a:r>
          </a:p>
        </p:txBody>
      </p:sp>
      <p:sp>
        <p:nvSpPr>
          <p:cNvPr id="25" name="Rectangle 24"/>
          <p:cNvSpPr/>
          <p:nvPr/>
        </p:nvSpPr>
        <p:spPr>
          <a:xfrm>
            <a:off x="4800600" y="2819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28" name="Picture 3" descr="C:\Users\Steve Wyborney\Desktop\WATERMARKED PHOTOS FOR ESTIMATION CLIPBOARD\Slide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228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18 glass </a:t>
            </a:r>
            <a:r>
              <a:rPr lang="en-US" sz="2400" b="1" dirty="0">
                <a:solidFill>
                  <a:schemeClr val="bg1"/>
                </a:solidFill>
              </a:rPr>
              <a:t>gems</a:t>
            </a:r>
          </a:p>
        </p:txBody>
      </p:sp>
      <p:sp>
        <p:nvSpPr>
          <p:cNvPr id="32" name="Rectangle 31"/>
          <p:cNvSpPr/>
          <p:nvPr/>
        </p:nvSpPr>
        <p:spPr>
          <a:xfrm>
            <a:off x="228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33" name="Picture 4" descr="C:\Users\Steve Wyborney\Desktop\WATERMARKED PHOTOS FOR ESTIMATION CLIPBOARD\Slide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800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34 glass </a:t>
            </a:r>
            <a:r>
              <a:rPr lang="en-US" sz="2400" b="1" dirty="0">
                <a:solidFill>
                  <a:schemeClr val="bg1"/>
                </a:solidFill>
              </a:rPr>
              <a:t>gems</a:t>
            </a:r>
          </a:p>
        </p:txBody>
      </p:sp>
      <p:sp>
        <p:nvSpPr>
          <p:cNvPr id="35" name="Rectangle 34"/>
          <p:cNvSpPr/>
          <p:nvPr/>
        </p:nvSpPr>
        <p:spPr>
          <a:xfrm>
            <a:off x="4800600" y="6248400"/>
            <a:ext cx="2057400" cy="381000"/>
          </a:xfrm>
          <a:prstGeom prst="rect">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
        <p:nvSpPr>
          <p:cNvPr id="14" name="TextBox 13"/>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7"/>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455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5" grpId="1" animBg="1"/>
      <p:bldP spid="31" grpId="0" animBg="1"/>
      <p:bldP spid="32" grpId="0" animBg="1"/>
      <p:bldP spid="32" grpId="1" animBg="1"/>
      <p:bldP spid="34" grpId="0" animBg="1"/>
      <p:bldP spid="35" grpId="0" animBg="1"/>
      <p:bldP spid="3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403</Words>
  <Application>Microsoft Office PowerPoint</Application>
  <PresentationFormat>On-screen Show (4:3)</PresentationFormat>
  <Paragraphs>149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3</cp:revision>
  <dcterms:created xsi:type="dcterms:W3CDTF">2018-04-19T01:54:06Z</dcterms:created>
  <dcterms:modified xsi:type="dcterms:W3CDTF">2018-04-19T02:27:39Z</dcterms:modified>
</cp:coreProperties>
</file>