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17" r:id="rId2"/>
    <p:sldId id="618" r:id="rId3"/>
    <p:sldId id="619" r:id="rId4"/>
    <p:sldId id="76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7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8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9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3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6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0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12D9A-8A00-4369-A2B4-FB231A7819D5}" type="datetimeFigureOut">
              <a:rPr lang="en-US" smtClean="0"/>
              <a:t>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F915-0624-4673-8974-542C6CA49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5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1253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12" Type="http://schemas.openxmlformats.org/officeDocument/2006/relationships/hyperlink" Target="http://www.stevewyborney.com/?p=1028" TargetMode="External"/><Relationship Id="rId2" Type="http://schemas.openxmlformats.org/officeDocument/2006/relationships/hyperlink" Target="http://www.stevewyborney.com/?p=797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evewyborney.com/?p=94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stevewyborney.com/?p=893" TargetMode="External"/><Relationship Id="rId4" Type="http://schemas.openxmlformats.org/officeDocument/2006/relationships/hyperlink" Target="http://www.stevewyborney.com/?p=836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stevewyborney.com/?p=11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Wyborney</a:t>
            </a:r>
            <a:endParaRPr lang="en-US" sz="1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0267" y="2461429"/>
            <a:ext cx="4903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Level 8:  “Giant Structures”</a:t>
            </a:r>
            <a:endParaRPr lang="en-US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2146" y="0"/>
            <a:ext cx="7739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Cube Conversations</a:t>
            </a:r>
            <a:endParaRPr lang="en-US" sz="7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80537" y="4301499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Set 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72 of 80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ular Callout 47"/>
          <p:cNvSpPr/>
          <p:nvPr/>
        </p:nvSpPr>
        <p:spPr>
          <a:xfrm>
            <a:off x="228600" y="304800"/>
            <a:ext cx="1828800" cy="1164090"/>
          </a:xfrm>
          <a:prstGeom prst="wedgeRectCallout">
            <a:avLst>
              <a:gd name="adj1" fmla="val 25247"/>
              <a:gd name="adj2" fmla="val 17136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many unit cubes make up this structure?  Explain how you know.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Rectangular Callout 48"/>
          <p:cNvSpPr/>
          <p:nvPr/>
        </p:nvSpPr>
        <p:spPr>
          <a:xfrm>
            <a:off x="228601" y="1295400"/>
            <a:ext cx="1828800" cy="1164090"/>
          </a:xfrm>
          <a:prstGeom prst="wedgeRectCallout">
            <a:avLst>
              <a:gd name="adj1" fmla="val 28488"/>
              <a:gd name="adj2" fmla="val -2003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How else can you think about this structure?  Is there another way to see it?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50" name="Rectangular Callout 49"/>
          <p:cNvSpPr/>
          <p:nvPr/>
        </p:nvSpPr>
        <p:spPr>
          <a:xfrm>
            <a:off x="228601" y="2286000"/>
            <a:ext cx="1828800" cy="1164090"/>
          </a:xfrm>
          <a:prstGeom prst="wedgeRectCallout">
            <a:avLst>
              <a:gd name="adj1" fmla="val 11983"/>
              <a:gd name="adj2" fmla="val -1713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Are there even more ways you can picture or think about this structure?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41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Rectangular Callout 63"/>
          <p:cNvSpPr/>
          <p:nvPr/>
        </p:nvSpPr>
        <p:spPr>
          <a:xfrm>
            <a:off x="228600" y="41148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It’s time to reveal the answer.  Let’s find out the total number of unit cubes. 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34" name="Rectangular Callout 133"/>
          <p:cNvSpPr/>
          <p:nvPr/>
        </p:nvSpPr>
        <p:spPr>
          <a:xfrm>
            <a:off x="228600" y="3200400"/>
            <a:ext cx="18288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You may have seen some groups like these: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438400" y="976992"/>
            <a:ext cx="5029200" cy="2147208"/>
            <a:chOff x="1593396" y="1066800"/>
            <a:chExt cx="5029200" cy="2147208"/>
          </a:xfrm>
        </p:grpSpPr>
        <p:sp>
          <p:nvSpPr>
            <p:cNvPr id="37" name="Cube 36"/>
            <p:cNvSpPr/>
            <p:nvPr/>
          </p:nvSpPr>
          <p:spPr>
            <a:xfrm>
              <a:off x="1898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ube 37"/>
            <p:cNvSpPr/>
            <p:nvPr/>
          </p:nvSpPr>
          <p:spPr>
            <a:xfrm>
              <a:off x="32629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37201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ube 39"/>
            <p:cNvSpPr/>
            <p:nvPr/>
          </p:nvSpPr>
          <p:spPr>
            <a:xfrm>
              <a:off x="18981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ube 40"/>
            <p:cNvSpPr/>
            <p:nvPr/>
          </p:nvSpPr>
          <p:spPr>
            <a:xfrm>
              <a:off x="23553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Cube 41"/>
            <p:cNvSpPr/>
            <p:nvPr/>
          </p:nvSpPr>
          <p:spPr>
            <a:xfrm>
              <a:off x="28125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ube 42"/>
            <p:cNvSpPr/>
            <p:nvPr/>
          </p:nvSpPr>
          <p:spPr>
            <a:xfrm>
              <a:off x="3262992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ube 43"/>
            <p:cNvSpPr/>
            <p:nvPr/>
          </p:nvSpPr>
          <p:spPr>
            <a:xfrm>
              <a:off x="1898196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ube 44"/>
            <p:cNvSpPr/>
            <p:nvPr/>
          </p:nvSpPr>
          <p:spPr>
            <a:xfrm>
              <a:off x="3262992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Cube 45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ube 46"/>
            <p:cNvSpPr/>
            <p:nvPr/>
          </p:nvSpPr>
          <p:spPr>
            <a:xfrm>
              <a:off x="31105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ube 50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ube 51"/>
            <p:cNvSpPr/>
            <p:nvPr/>
          </p:nvSpPr>
          <p:spPr>
            <a:xfrm>
              <a:off x="22029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ube 52"/>
            <p:cNvSpPr/>
            <p:nvPr/>
          </p:nvSpPr>
          <p:spPr>
            <a:xfrm>
              <a:off x="26601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ube 53"/>
            <p:cNvSpPr/>
            <p:nvPr/>
          </p:nvSpPr>
          <p:spPr>
            <a:xfrm>
              <a:off x="3110592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1745796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3110592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ube 56"/>
            <p:cNvSpPr/>
            <p:nvPr/>
          </p:nvSpPr>
          <p:spPr>
            <a:xfrm>
              <a:off x="1593396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Cube 57"/>
            <p:cNvSpPr/>
            <p:nvPr/>
          </p:nvSpPr>
          <p:spPr>
            <a:xfrm>
              <a:off x="2958192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Cube 71"/>
            <p:cNvSpPr/>
            <p:nvPr/>
          </p:nvSpPr>
          <p:spPr>
            <a:xfrm>
              <a:off x="15933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Cube 72"/>
            <p:cNvSpPr/>
            <p:nvPr/>
          </p:nvSpPr>
          <p:spPr>
            <a:xfrm>
              <a:off x="20505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Cube 74"/>
            <p:cNvSpPr/>
            <p:nvPr/>
          </p:nvSpPr>
          <p:spPr>
            <a:xfrm>
              <a:off x="25077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Cube 75"/>
            <p:cNvSpPr/>
            <p:nvPr/>
          </p:nvSpPr>
          <p:spPr>
            <a:xfrm>
              <a:off x="2958192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ube 76"/>
            <p:cNvSpPr/>
            <p:nvPr/>
          </p:nvSpPr>
          <p:spPr>
            <a:xfrm>
              <a:off x="1593396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Cube 78"/>
            <p:cNvSpPr/>
            <p:nvPr/>
          </p:nvSpPr>
          <p:spPr>
            <a:xfrm>
              <a:off x="2958192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Cube 79"/>
            <p:cNvSpPr/>
            <p:nvPr/>
          </p:nvSpPr>
          <p:spPr>
            <a:xfrm>
              <a:off x="5098596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Cube 81"/>
            <p:cNvSpPr/>
            <p:nvPr/>
          </p:nvSpPr>
          <p:spPr>
            <a:xfrm>
              <a:off x="5548992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Cube 82"/>
            <p:cNvSpPr/>
            <p:nvPr/>
          </p:nvSpPr>
          <p:spPr>
            <a:xfrm>
              <a:off x="6006192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Cube 83"/>
            <p:cNvSpPr/>
            <p:nvPr/>
          </p:nvSpPr>
          <p:spPr>
            <a:xfrm>
              <a:off x="4184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ube 84"/>
            <p:cNvSpPr/>
            <p:nvPr/>
          </p:nvSpPr>
          <p:spPr>
            <a:xfrm>
              <a:off x="46413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Cube 85"/>
            <p:cNvSpPr/>
            <p:nvPr/>
          </p:nvSpPr>
          <p:spPr>
            <a:xfrm>
              <a:off x="50985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Cube 86"/>
            <p:cNvSpPr/>
            <p:nvPr/>
          </p:nvSpPr>
          <p:spPr>
            <a:xfrm>
              <a:off x="60061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Cube 87"/>
            <p:cNvSpPr/>
            <p:nvPr/>
          </p:nvSpPr>
          <p:spPr>
            <a:xfrm>
              <a:off x="50985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Cube 88"/>
            <p:cNvSpPr/>
            <p:nvPr/>
          </p:nvSpPr>
          <p:spPr>
            <a:xfrm>
              <a:off x="6006192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Cube 89"/>
            <p:cNvSpPr/>
            <p:nvPr/>
          </p:nvSpPr>
          <p:spPr>
            <a:xfrm>
              <a:off x="4946196" y="2597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Cube 90"/>
            <p:cNvSpPr/>
            <p:nvPr/>
          </p:nvSpPr>
          <p:spPr>
            <a:xfrm>
              <a:off x="5396592" y="2597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ube 91"/>
            <p:cNvSpPr/>
            <p:nvPr/>
          </p:nvSpPr>
          <p:spPr>
            <a:xfrm>
              <a:off x="5853792" y="2597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ube 92"/>
            <p:cNvSpPr/>
            <p:nvPr/>
          </p:nvSpPr>
          <p:spPr>
            <a:xfrm>
              <a:off x="49461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Cube 93"/>
            <p:cNvSpPr/>
            <p:nvPr/>
          </p:nvSpPr>
          <p:spPr>
            <a:xfrm>
              <a:off x="58537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Cube 94"/>
            <p:cNvSpPr/>
            <p:nvPr/>
          </p:nvSpPr>
          <p:spPr>
            <a:xfrm>
              <a:off x="49461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ube 95"/>
            <p:cNvSpPr/>
            <p:nvPr/>
          </p:nvSpPr>
          <p:spPr>
            <a:xfrm>
              <a:off x="5853792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2438400" y="976992"/>
            <a:ext cx="5029200" cy="2147208"/>
            <a:chOff x="1593396" y="1066800"/>
            <a:chExt cx="5029200" cy="2147208"/>
          </a:xfrm>
        </p:grpSpPr>
        <p:sp>
          <p:nvSpPr>
            <p:cNvPr id="163" name="Cube 162"/>
            <p:cNvSpPr/>
            <p:nvPr/>
          </p:nvSpPr>
          <p:spPr>
            <a:xfrm>
              <a:off x="1898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Cube 163"/>
            <p:cNvSpPr/>
            <p:nvPr/>
          </p:nvSpPr>
          <p:spPr>
            <a:xfrm>
              <a:off x="32629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Cube 164"/>
            <p:cNvSpPr/>
            <p:nvPr/>
          </p:nvSpPr>
          <p:spPr>
            <a:xfrm>
              <a:off x="3720192" y="1981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Cube 165"/>
            <p:cNvSpPr/>
            <p:nvPr/>
          </p:nvSpPr>
          <p:spPr>
            <a:xfrm>
              <a:off x="18981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Cube 166"/>
            <p:cNvSpPr/>
            <p:nvPr/>
          </p:nvSpPr>
          <p:spPr>
            <a:xfrm>
              <a:off x="23553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Cube 167"/>
            <p:cNvSpPr/>
            <p:nvPr/>
          </p:nvSpPr>
          <p:spPr>
            <a:xfrm>
              <a:off x="28125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Cube 168"/>
            <p:cNvSpPr/>
            <p:nvPr/>
          </p:nvSpPr>
          <p:spPr>
            <a:xfrm>
              <a:off x="3262992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Cube 169"/>
            <p:cNvSpPr/>
            <p:nvPr/>
          </p:nvSpPr>
          <p:spPr>
            <a:xfrm>
              <a:off x="1898196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Cube 170"/>
            <p:cNvSpPr/>
            <p:nvPr/>
          </p:nvSpPr>
          <p:spPr>
            <a:xfrm>
              <a:off x="3262992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Cube 171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Cube 172"/>
            <p:cNvSpPr/>
            <p:nvPr/>
          </p:nvSpPr>
          <p:spPr>
            <a:xfrm>
              <a:off x="31105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Cube 173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Cube 174"/>
            <p:cNvSpPr/>
            <p:nvPr/>
          </p:nvSpPr>
          <p:spPr>
            <a:xfrm>
              <a:off x="22029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Cube 175"/>
            <p:cNvSpPr/>
            <p:nvPr/>
          </p:nvSpPr>
          <p:spPr>
            <a:xfrm>
              <a:off x="26601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Cube 176"/>
            <p:cNvSpPr/>
            <p:nvPr/>
          </p:nvSpPr>
          <p:spPr>
            <a:xfrm>
              <a:off x="3110592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Cube 177"/>
            <p:cNvSpPr/>
            <p:nvPr/>
          </p:nvSpPr>
          <p:spPr>
            <a:xfrm>
              <a:off x="1745796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Cube 178"/>
            <p:cNvSpPr/>
            <p:nvPr/>
          </p:nvSpPr>
          <p:spPr>
            <a:xfrm>
              <a:off x="3110592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Cube 179"/>
            <p:cNvSpPr/>
            <p:nvPr/>
          </p:nvSpPr>
          <p:spPr>
            <a:xfrm>
              <a:off x="1593396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Cube 180"/>
            <p:cNvSpPr/>
            <p:nvPr/>
          </p:nvSpPr>
          <p:spPr>
            <a:xfrm>
              <a:off x="2958192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Cube 181"/>
            <p:cNvSpPr/>
            <p:nvPr/>
          </p:nvSpPr>
          <p:spPr>
            <a:xfrm>
              <a:off x="15933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Cube 182"/>
            <p:cNvSpPr/>
            <p:nvPr/>
          </p:nvSpPr>
          <p:spPr>
            <a:xfrm>
              <a:off x="20505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Cube 183"/>
            <p:cNvSpPr/>
            <p:nvPr/>
          </p:nvSpPr>
          <p:spPr>
            <a:xfrm>
              <a:off x="25077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Cube 184"/>
            <p:cNvSpPr/>
            <p:nvPr/>
          </p:nvSpPr>
          <p:spPr>
            <a:xfrm>
              <a:off x="2958192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Cube 185"/>
            <p:cNvSpPr/>
            <p:nvPr/>
          </p:nvSpPr>
          <p:spPr>
            <a:xfrm>
              <a:off x="1593396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Cube 186"/>
            <p:cNvSpPr/>
            <p:nvPr/>
          </p:nvSpPr>
          <p:spPr>
            <a:xfrm>
              <a:off x="2958192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Cube 187"/>
            <p:cNvSpPr/>
            <p:nvPr/>
          </p:nvSpPr>
          <p:spPr>
            <a:xfrm>
              <a:off x="5098596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Cube 188"/>
            <p:cNvSpPr/>
            <p:nvPr/>
          </p:nvSpPr>
          <p:spPr>
            <a:xfrm>
              <a:off x="5548992" y="2438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Cube 189"/>
            <p:cNvSpPr/>
            <p:nvPr/>
          </p:nvSpPr>
          <p:spPr>
            <a:xfrm>
              <a:off x="6006192" y="24384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Cube 190"/>
            <p:cNvSpPr/>
            <p:nvPr/>
          </p:nvSpPr>
          <p:spPr>
            <a:xfrm>
              <a:off x="4184196" y="1981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Cube 191"/>
            <p:cNvSpPr/>
            <p:nvPr/>
          </p:nvSpPr>
          <p:spPr>
            <a:xfrm>
              <a:off x="4641396" y="19812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Cube 192"/>
            <p:cNvSpPr/>
            <p:nvPr/>
          </p:nvSpPr>
          <p:spPr>
            <a:xfrm>
              <a:off x="5098596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Cube 193"/>
            <p:cNvSpPr/>
            <p:nvPr/>
          </p:nvSpPr>
          <p:spPr>
            <a:xfrm>
              <a:off x="6006192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Cube 194"/>
            <p:cNvSpPr/>
            <p:nvPr/>
          </p:nvSpPr>
          <p:spPr>
            <a:xfrm>
              <a:off x="5098596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Cube 195"/>
            <p:cNvSpPr/>
            <p:nvPr/>
          </p:nvSpPr>
          <p:spPr>
            <a:xfrm>
              <a:off x="6006192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Cube 196"/>
            <p:cNvSpPr/>
            <p:nvPr/>
          </p:nvSpPr>
          <p:spPr>
            <a:xfrm>
              <a:off x="4946196" y="2597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Cube 197"/>
            <p:cNvSpPr/>
            <p:nvPr/>
          </p:nvSpPr>
          <p:spPr>
            <a:xfrm>
              <a:off x="5396592" y="2597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Cube 198"/>
            <p:cNvSpPr/>
            <p:nvPr/>
          </p:nvSpPr>
          <p:spPr>
            <a:xfrm>
              <a:off x="5853792" y="2597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Cube 199"/>
            <p:cNvSpPr/>
            <p:nvPr/>
          </p:nvSpPr>
          <p:spPr>
            <a:xfrm>
              <a:off x="4946196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Cube 200"/>
            <p:cNvSpPr/>
            <p:nvPr/>
          </p:nvSpPr>
          <p:spPr>
            <a:xfrm>
              <a:off x="5853792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Cube 201"/>
            <p:cNvSpPr/>
            <p:nvPr/>
          </p:nvSpPr>
          <p:spPr>
            <a:xfrm>
              <a:off x="4946196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Cube 202"/>
            <p:cNvSpPr/>
            <p:nvPr/>
          </p:nvSpPr>
          <p:spPr>
            <a:xfrm>
              <a:off x="5853792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438400" y="976992"/>
            <a:ext cx="5029200" cy="2147208"/>
            <a:chOff x="1593396" y="1066800"/>
            <a:chExt cx="5029200" cy="2147208"/>
          </a:xfrm>
        </p:grpSpPr>
        <p:sp>
          <p:nvSpPr>
            <p:cNvPr id="205" name="Cube 204"/>
            <p:cNvSpPr/>
            <p:nvPr/>
          </p:nvSpPr>
          <p:spPr>
            <a:xfrm>
              <a:off x="1898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Cube 205"/>
            <p:cNvSpPr/>
            <p:nvPr/>
          </p:nvSpPr>
          <p:spPr>
            <a:xfrm>
              <a:off x="32629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Cube 206"/>
            <p:cNvSpPr/>
            <p:nvPr/>
          </p:nvSpPr>
          <p:spPr>
            <a:xfrm>
              <a:off x="3720192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Cube 207"/>
            <p:cNvSpPr/>
            <p:nvPr/>
          </p:nvSpPr>
          <p:spPr>
            <a:xfrm>
              <a:off x="18981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Cube 208"/>
            <p:cNvSpPr/>
            <p:nvPr/>
          </p:nvSpPr>
          <p:spPr>
            <a:xfrm>
              <a:off x="2355396" y="1524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Cube 209"/>
            <p:cNvSpPr/>
            <p:nvPr/>
          </p:nvSpPr>
          <p:spPr>
            <a:xfrm>
              <a:off x="2812596" y="15240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3262992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Cube 211"/>
            <p:cNvSpPr/>
            <p:nvPr/>
          </p:nvSpPr>
          <p:spPr>
            <a:xfrm>
              <a:off x="1898196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Cube 212"/>
            <p:cNvSpPr/>
            <p:nvPr/>
          </p:nvSpPr>
          <p:spPr>
            <a:xfrm>
              <a:off x="3262992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31105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2202996" y="1683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2660196" y="16832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3110592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745796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3110592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1593396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2958192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1593396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2050596" y="1835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2507796" y="1835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2958192" y="1835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1593396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2958192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5098596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548992" y="2438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6006192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4184196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4641396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50985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60061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50985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6006192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4946196" y="2597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5396592" y="2597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5853792" y="25976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49461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58537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49461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5853792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2438400" y="976992"/>
            <a:ext cx="5029200" cy="2147208"/>
            <a:chOff x="1593396" y="1066800"/>
            <a:chExt cx="5029200" cy="2147208"/>
          </a:xfrm>
        </p:grpSpPr>
        <p:sp>
          <p:nvSpPr>
            <p:cNvPr id="247" name="Cube 246"/>
            <p:cNvSpPr/>
            <p:nvPr/>
          </p:nvSpPr>
          <p:spPr>
            <a:xfrm>
              <a:off x="1898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32629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720192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1898196" y="15240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2355396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2812596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262992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1898196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3262992" y="10668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1745796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3110592" y="2140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1745796" y="16832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2202996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2660196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3110592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1745796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Cube 262"/>
            <p:cNvSpPr/>
            <p:nvPr/>
          </p:nvSpPr>
          <p:spPr>
            <a:xfrm>
              <a:off x="3110592" y="12260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Cube 263"/>
            <p:cNvSpPr/>
            <p:nvPr/>
          </p:nvSpPr>
          <p:spPr>
            <a:xfrm>
              <a:off x="1593396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Cube 264"/>
            <p:cNvSpPr/>
            <p:nvPr/>
          </p:nvSpPr>
          <p:spPr>
            <a:xfrm>
              <a:off x="2958192" y="22928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Cube 265"/>
            <p:cNvSpPr/>
            <p:nvPr/>
          </p:nvSpPr>
          <p:spPr>
            <a:xfrm>
              <a:off x="1593396" y="1835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Cube 266"/>
            <p:cNvSpPr/>
            <p:nvPr/>
          </p:nvSpPr>
          <p:spPr>
            <a:xfrm>
              <a:off x="2050596" y="1835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Cube 267"/>
            <p:cNvSpPr/>
            <p:nvPr/>
          </p:nvSpPr>
          <p:spPr>
            <a:xfrm>
              <a:off x="2507796" y="1835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Cube 268"/>
            <p:cNvSpPr/>
            <p:nvPr/>
          </p:nvSpPr>
          <p:spPr>
            <a:xfrm>
              <a:off x="2958192" y="18356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Cube 269"/>
            <p:cNvSpPr/>
            <p:nvPr/>
          </p:nvSpPr>
          <p:spPr>
            <a:xfrm>
              <a:off x="1593396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Cube 270"/>
            <p:cNvSpPr/>
            <p:nvPr/>
          </p:nvSpPr>
          <p:spPr>
            <a:xfrm>
              <a:off x="2958192" y="1378404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Cube 271"/>
            <p:cNvSpPr/>
            <p:nvPr/>
          </p:nvSpPr>
          <p:spPr>
            <a:xfrm>
              <a:off x="5098596" y="24384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Cube 272"/>
            <p:cNvSpPr/>
            <p:nvPr/>
          </p:nvSpPr>
          <p:spPr>
            <a:xfrm>
              <a:off x="5548992" y="2438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Cube 273"/>
            <p:cNvSpPr/>
            <p:nvPr/>
          </p:nvSpPr>
          <p:spPr>
            <a:xfrm>
              <a:off x="6006192" y="2438400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Cube 274"/>
            <p:cNvSpPr/>
            <p:nvPr/>
          </p:nvSpPr>
          <p:spPr>
            <a:xfrm>
              <a:off x="41841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Cube 275"/>
            <p:cNvSpPr/>
            <p:nvPr/>
          </p:nvSpPr>
          <p:spPr>
            <a:xfrm>
              <a:off x="4641396" y="1981200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Cube 276"/>
            <p:cNvSpPr/>
            <p:nvPr/>
          </p:nvSpPr>
          <p:spPr>
            <a:xfrm>
              <a:off x="5098596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Cube 277"/>
            <p:cNvSpPr/>
            <p:nvPr/>
          </p:nvSpPr>
          <p:spPr>
            <a:xfrm>
              <a:off x="6006192" y="19812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Cube 278"/>
            <p:cNvSpPr/>
            <p:nvPr/>
          </p:nvSpPr>
          <p:spPr>
            <a:xfrm>
              <a:off x="5098596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Cube 279"/>
            <p:cNvSpPr/>
            <p:nvPr/>
          </p:nvSpPr>
          <p:spPr>
            <a:xfrm>
              <a:off x="6006192" y="1524000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Cube 280"/>
            <p:cNvSpPr/>
            <p:nvPr/>
          </p:nvSpPr>
          <p:spPr>
            <a:xfrm>
              <a:off x="4946196" y="2597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Cube 281"/>
            <p:cNvSpPr/>
            <p:nvPr/>
          </p:nvSpPr>
          <p:spPr>
            <a:xfrm>
              <a:off x="5396592" y="2597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Cube 282"/>
            <p:cNvSpPr/>
            <p:nvPr/>
          </p:nvSpPr>
          <p:spPr>
            <a:xfrm>
              <a:off x="5853792" y="2597604"/>
              <a:ext cx="616404" cy="616404"/>
            </a:xfrm>
            <a:prstGeom prst="cube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Cube 283"/>
            <p:cNvSpPr/>
            <p:nvPr/>
          </p:nvSpPr>
          <p:spPr>
            <a:xfrm>
              <a:off x="4946196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Cube 284"/>
            <p:cNvSpPr/>
            <p:nvPr/>
          </p:nvSpPr>
          <p:spPr>
            <a:xfrm>
              <a:off x="5853792" y="21404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Cube 285"/>
            <p:cNvSpPr/>
            <p:nvPr/>
          </p:nvSpPr>
          <p:spPr>
            <a:xfrm>
              <a:off x="4946196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Cube 286"/>
            <p:cNvSpPr/>
            <p:nvPr/>
          </p:nvSpPr>
          <p:spPr>
            <a:xfrm>
              <a:off x="5853792" y="1683204"/>
              <a:ext cx="616404" cy="616404"/>
            </a:xfrm>
            <a:prstGeom prst="cube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962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62" grpId="0" animBg="1"/>
      <p:bldP spid="63" grpId="0" animBg="1"/>
      <p:bldP spid="63" grpId="1" animBg="1"/>
      <p:bldP spid="64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50 unit cubes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44661" y="3581400"/>
            <a:ext cx="2017939" cy="381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Reveal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5" name="Rectangular Callout 164"/>
          <p:cNvSpPr/>
          <p:nvPr/>
        </p:nvSpPr>
        <p:spPr>
          <a:xfrm>
            <a:off x="228600" y="3124200"/>
            <a:ext cx="2057400" cy="1164090"/>
          </a:xfrm>
          <a:prstGeom prst="wedgeRectCallout">
            <a:avLst>
              <a:gd name="adj1" fmla="val 30829"/>
              <a:gd name="adj2" fmla="val -136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Before we see the answer, describe several  different ways you can see this structure.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2057400" y="367392"/>
            <a:ext cx="5029200" cy="2756808"/>
            <a:chOff x="381000" y="367392"/>
            <a:chExt cx="5029200" cy="2756808"/>
          </a:xfrm>
        </p:grpSpPr>
        <p:sp>
          <p:nvSpPr>
            <p:cNvPr id="103" name="Cube 102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Cube 103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ube 104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ube 105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Cube 106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Cube 107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Cube 108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Cube 109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ube 110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ube 111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Cube 112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16002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Cube 116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Cube 117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Cube 118"/>
            <p:cNvSpPr/>
            <p:nvPr/>
          </p:nvSpPr>
          <p:spPr>
            <a:xfrm>
              <a:off x="1447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Cube 119"/>
            <p:cNvSpPr/>
            <p:nvPr/>
          </p:nvSpPr>
          <p:spPr>
            <a:xfrm>
              <a:off x="18981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Cube 120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Cube 121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Cube 122"/>
            <p:cNvSpPr/>
            <p:nvPr/>
          </p:nvSpPr>
          <p:spPr>
            <a:xfrm>
              <a:off x="14478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Cube 123"/>
            <p:cNvSpPr/>
            <p:nvPr/>
          </p:nvSpPr>
          <p:spPr>
            <a:xfrm>
              <a:off x="3810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ube 124"/>
            <p:cNvSpPr/>
            <p:nvPr/>
          </p:nvSpPr>
          <p:spPr>
            <a:xfrm>
              <a:off x="8382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ube 125"/>
            <p:cNvSpPr/>
            <p:nvPr/>
          </p:nvSpPr>
          <p:spPr>
            <a:xfrm>
              <a:off x="12954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ube 126"/>
            <p:cNvSpPr/>
            <p:nvPr/>
          </p:nvSpPr>
          <p:spPr>
            <a:xfrm>
              <a:off x="17457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ube 127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ube 128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Cube 129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Cube 141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Cube 142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Cube 143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Cube 144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Cube 145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Cube 146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Cube 147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ube 148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ube 149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ube 150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ube 151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ube 152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ube 153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Cube 154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Cube 155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Cube 156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Cube 157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Cube 158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Cube 159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Cube 160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Cube 161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Cube 210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76200" y="4833468"/>
            <a:ext cx="2720248" cy="1491132"/>
            <a:chOff x="381000" y="367392"/>
            <a:chExt cx="5029200" cy="2756808"/>
          </a:xfrm>
          <a:solidFill>
            <a:schemeClr val="bg1"/>
          </a:solidFill>
        </p:grpSpPr>
        <p:sp>
          <p:nvSpPr>
            <p:cNvPr id="213" name="Cube 212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Cube 213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Cube 214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Cube 215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Cube 216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Cube 217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Cube 218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Cube 219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Cube 220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Cube 221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Cube 222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Cube 223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Cube 224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Cube 225"/>
            <p:cNvSpPr/>
            <p:nvPr/>
          </p:nvSpPr>
          <p:spPr>
            <a:xfrm>
              <a:off x="1600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Cube 226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Cube 227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Cube 228"/>
            <p:cNvSpPr/>
            <p:nvPr/>
          </p:nvSpPr>
          <p:spPr>
            <a:xfrm>
              <a:off x="1447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Cube 229"/>
            <p:cNvSpPr/>
            <p:nvPr/>
          </p:nvSpPr>
          <p:spPr>
            <a:xfrm>
              <a:off x="1898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Cube 230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Cube 231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Cube 232"/>
            <p:cNvSpPr/>
            <p:nvPr/>
          </p:nvSpPr>
          <p:spPr>
            <a:xfrm>
              <a:off x="1447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Cube 233"/>
            <p:cNvSpPr/>
            <p:nvPr/>
          </p:nvSpPr>
          <p:spPr>
            <a:xfrm>
              <a:off x="381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Cube 234"/>
            <p:cNvSpPr/>
            <p:nvPr/>
          </p:nvSpPr>
          <p:spPr>
            <a:xfrm>
              <a:off x="838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Cube 235"/>
            <p:cNvSpPr/>
            <p:nvPr/>
          </p:nvSpPr>
          <p:spPr>
            <a:xfrm>
              <a:off x="1295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Cube 236"/>
            <p:cNvSpPr/>
            <p:nvPr/>
          </p:nvSpPr>
          <p:spPr>
            <a:xfrm>
              <a:off x="1745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Cube 237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Cube 238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Cube 239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Cube 240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Cube 241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Cube 242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Cube 243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Cube 244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Cube 245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Cube 246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Cube 247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Cube 248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Cube 249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Cube 250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Cube 251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Cube 252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Cube 253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Cube 254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ube 255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Cube 256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Cube 257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Cube 258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Cube 259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Cube 260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Cube 261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3223352" y="4833468"/>
            <a:ext cx="2720248" cy="1491132"/>
            <a:chOff x="381000" y="367392"/>
            <a:chExt cx="5029200" cy="2756808"/>
          </a:xfrm>
          <a:solidFill>
            <a:schemeClr val="bg1"/>
          </a:solidFill>
        </p:grpSpPr>
        <p:sp>
          <p:nvSpPr>
            <p:cNvPr id="315" name="Cube 314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Cube 315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Cube 316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Cube 317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Cube 318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Cube 319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Cube 320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Cube 321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Cube 322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Cube 323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Cube 324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Cube 325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Cube 326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Cube 327"/>
            <p:cNvSpPr/>
            <p:nvPr/>
          </p:nvSpPr>
          <p:spPr>
            <a:xfrm>
              <a:off x="1600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Cube 328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Cube 329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Cube 330"/>
            <p:cNvSpPr/>
            <p:nvPr/>
          </p:nvSpPr>
          <p:spPr>
            <a:xfrm>
              <a:off x="1447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Cube 331"/>
            <p:cNvSpPr/>
            <p:nvPr/>
          </p:nvSpPr>
          <p:spPr>
            <a:xfrm>
              <a:off x="1898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Cube 332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Cube 333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Cube 334"/>
            <p:cNvSpPr/>
            <p:nvPr/>
          </p:nvSpPr>
          <p:spPr>
            <a:xfrm>
              <a:off x="1447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Cube 335"/>
            <p:cNvSpPr/>
            <p:nvPr/>
          </p:nvSpPr>
          <p:spPr>
            <a:xfrm>
              <a:off x="381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Cube 336"/>
            <p:cNvSpPr/>
            <p:nvPr/>
          </p:nvSpPr>
          <p:spPr>
            <a:xfrm>
              <a:off x="838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Cube 337"/>
            <p:cNvSpPr/>
            <p:nvPr/>
          </p:nvSpPr>
          <p:spPr>
            <a:xfrm>
              <a:off x="1295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Cube 338"/>
            <p:cNvSpPr/>
            <p:nvPr/>
          </p:nvSpPr>
          <p:spPr>
            <a:xfrm>
              <a:off x="1745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Cube 339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Cube 340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Cube 341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Cube 342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Cube 343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Cube 344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Cube 345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Cube 346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Cube 347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Cube 348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Cube 349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Cube 350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Cube 351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Cube 352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Cube 353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Cube 354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Cube 355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Cube 356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Cube 357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Cube 358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Cube 359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Cube 360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Cube 361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Cube 362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Cube 363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364"/>
          <p:cNvGrpSpPr/>
          <p:nvPr/>
        </p:nvGrpSpPr>
        <p:grpSpPr>
          <a:xfrm>
            <a:off x="6347552" y="4833468"/>
            <a:ext cx="2720248" cy="1491132"/>
            <a:chOff x="381000" y="367392"/>
            <a:chExt cx="5029200" cy="2756808"/>
          </a:xfrm>
          <a:solidFill>
            <a:schemeClr val="bg1"/>
          </a:solidFill>
        </p:grpSpPr>
        <p:sp>
          <p:nvSpPr>
            <p:cNvPr id="366" name="Cube 365"/>
            <p:cNvSpPr/>
            <p:nvPr/>
          </p:nvSpPr>
          <p:spPr>
            <a:xfrm>
              <a:off x="6858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Cube 366"/>
            <p:cNvSpPr/>
            <p:nvPr/>
          </p:nvSpPr>
          <p:spPr>
            <a:xfrm>
              <a:off x="1143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Cube 367"/>
            <p:cNvSpPr/>
            <p:nvPr/>
          </p:nvSpPr>
          <p:spPr>
            <a:xfrm>
              <a:off x="1600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Cube 368"/>
            <p:cNvSpPr/>
            <p:nvPr/>
          </p:nvSpPr>
          <p:spPr>
            <a:xfrm>
              <a:off x="2050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Cube 369"/>
            <p:cNvSpPr/>
            <p:nvPr/>
          </p:nvSpPr>
          <p:spPr>
            <a:xfrm>
              <a:off x="685800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Cube 370"/>
            <p:cNvSpPr/>
            <p:nvPr/>
          </p:nvSpPr>
          <p:spPr>
            <a:xfrm>
              <a:off x="685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Cube 371"/>
            <p:cNvSpPr/>
            <p:nvPr/>
          </p:nvSpPr>
          <p:spPr>
            <a:xfrm>
              <a:off x="1143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Cube 372"/>
            <p:cNvSpPr/>
            <p:nvPr/>
          </p:nvSpPr>
          <p:spPr>
            <a:xfrm>
              <a:off x="1600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Cube 373"/>
            <p:cNvSpPr/>
            <p:nvPr/>
          </p:nvSpPr>
          <p:spPr>
            <a:xfrm>
              <a:off x="2050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Cube 374"/>
            <p:cNvSpPr/>
            <p:nvPr/>
          </p:nvSpPr>
          <p:spPr>
            <a:xfrm>
              <a:off x="2507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Cube 375"/>
            <p:cNvSpPr/>
            <p:nvPr/>
          </p:nvSpPr>
          <p:spPr>
            <a:xfrm>
              <a:off x="685800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Cube 376"/>
            <p:cNvSpPr/>
            <p:nvPr/>
          </p:nvSpPr>
          <p:spPr>
            <a:xfrm>
              <a:off x="6858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Cube 377"/>
            <p:cNvSpPr/>
            <p:nvPr/>
          </p:nvSpPr>
          <p:spPr>
            <a:xfrm>
              <a:off x="11430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Cube 378"/>
            <p:cNvSpPr/>
            <p:nvPr/>
          </p:nvSpPr>
          <p:spPr>
            <a:xfrm>
              <a:off x="1600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Cube 379"/>
            <p:cNvSpPr/>
            <p:nvPr/>
          </p:nvSpPr>
          <p:spPr>
            <a:xfrm>
              <a:off x="5334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Cube 380"/>
            <p:cNvSpPr/>
            <p:nvPr/>
          </p:nvSpPr>
          <p:spPr>
            <a:xfrm>
              <a:off x="990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Cube 381"/>
            <p:cNvSpPr/>
            <p:nvPr/>
          </p:nvSpPr>
          <p:spPr>
            <a:xfrm>
              <a:off x="1447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Cube 382"/>
            <p:cNvSpPr/>
            <p:nvPr/>
          </p:nvSpPr>
          <p:spPr>
            <a:xfrm>
              <a:off x="1898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Cube 383"/>
            <p:cNvSpPr/>
            <p:nvPr/>
          </p:nvSpPr>
          <p:spPr>
            <a:xfrm>
              <a:off x="5334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Cube 384"/>
            <p:cNvSpPr/>
            <p:nvPr/>
          </p:nvSpPr>
          <p:spPr>
            <a:xfrm>
              <a:off x="9906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Cube 385"/>
            <p:cNvSpPr/>
            <p:nvPr/>
          </p:nvSpPr>
          <p:spPr>
            <a:xfrm>
              <a:off x="1447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Cube 386"/>
            <p:cNvSpPr/>
            <p:nvPr/>
          </p:nvSpPr>
          <p:spPr>
            <a:xfrm>
              <a:off x="3810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Cube 387"/>
            <p:cNvSpPr/>
            <p:nvPr/>
          </p:nvSpPr>
          <p:spPr>
            <a:xfrm>
              <a:off x="838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Cube 388"/>
            <p:cNvSpPr/>
            <p:nvPr/>
          </p:nvSpPr>
          <p:spPr>
            <a:xfrm>
              <a:off x="1295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Cube 389"/>
            <p:cNvSpPr/>
            <p:nvPr/>
          </p:nvSpPr>
          <p:spPr>
            <a:xfrm>
              <a:off x="1745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Cube 390"/>
            <p:cNvSpPr/>
            <p:nvPr/>
          </p:nvSpPr>
          <p:spPr>
            <a:xfrm>
              <a:off x="34290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Cube 391"/>
            <p:cNvSpPr/>
            <p:nvPr/>
          </p:nvSpPr>
          <p:spPr>
            <a:xfrm>
              <a:off x="3886200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Cube 392"/>
            <p:cNvSpPr/>
            <p:nvPr/>
          </p:nvSpPr>
          <p:spPr>
            <a:xfrm>
              <a:off x="43365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Cube 393"/>
            <p:cNvSpPr/>
            <p:nvPr/>
          </p:nvSpPr>
          <p:spPr>
            <a:xfrm>
              <a:off x="4793796" y="21961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Cube 394"/>
            <p:cNvSpPr/>
            <p:nvPr/>
          </p:nvSpPr>
          <p:spPr>
            <a:xfrm>
              <a:off x="4793796" y="17389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Cube 395"/>
            <p:cNvSpPr/>
            <p:nvPr/>
          </p:nvSpPr>
          <p:spPr>
            <a:xfrm>
              <a:off x="29718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Cube 396"/>
            <p:cNvSpPr/>
            <p:nvPr/>
          </p:nvSpPr>
          <p:spPr>
            <a:xfrm>
              <a:off x="34290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Cube 397"/>
            <p:cNvSpPr/>
            <p:nvPr/>
          </p:nvSpPr>
          <p:spPr>
            <a:xfrm>
              <a:off x="3886200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Cube 398"/>
            <p:cNvSpPr/>
            <p:nvPr/>
          </p:nvSpPr>
          <p:spPr>
            <a:xfrm>
              <a:off x="43365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Cube 399"/>
            <p:cNvSpPr/>
            <p:nvPr/>
          </p:nvSpPr>
          <p:spPr>
            <a:xfrm>
              <a:off x="4793796" y="12817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Cube 400"/>
            <p:cNvSpPr/>
            <p:nvPr/>
          </p:nvSpPr>
          <p:spPr>
            <a:xfrm>
              <a:off x="4793796" y="8245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Cube 401"/>
            <p:cNvSpPr/>
            <p:nvPr/>
          </p:nvSpPr>
          <p:spPr>
            <a:xfrm>
              <a:off x="3886200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Cube 402"/>
            <p:cNvSpPr/>
            <p:nvPr/>
          </p:nvSpPr>
          <p:spPr>
            <a:xfrm>
              <a:off x="43365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Cube 403"/>
            <p:cNvSpPr/>
            <p:nvPr/>
          </p:nvSpPr>
          <p:spPr>
            <a:xfrm>
              <a:off x="4793796" y="367392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Cube 404"/>
            <p:cNvSpPr/>
            <p:nvPr/>
          </p:nvSpPr>
          <p:spPr>
            <a:xfrm>
              <a:off x="32766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Cube 405"/>
            <p:cNvSpPr/>
            <p:nvPr/>
          </p:nvSpPr>
          <p:spPr>
            <a:xfrm>
              <a:off x="3733800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Cube 406"/>
            <p:cNvSpPr/>
            <p:nvPr/>
          </p:nvSpPr>
          <p:spPr>
            <a:xfrm>
              <a:off x="41841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Cube 407"/>
            <p:cNvSpPr/>
            <p:nvPr/>
          </p:nvSpPr>
          <p:spPr>
            <a:xfrm>
              <a:off x="4641396" y="23553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Cube 408"/>
            <p:cNvSpPr/>
            <p:nvPr/>
          </p:nvSpPr>
          <p:spPr>
            <a:xfrm>
              <a:off x="3733800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Cube 409"/>
            <p:cNvSpPr/>
            <p:nvPr/>
          </p:nvSpPr>
          <p:spPr>
            <a:xfrm>
              <a:off x="41841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Cube 410"/>
            <p:cNvSpPr/>
            <p:nvPr/>
          </p:nvSpPr>
          <p:spPr>
            <a:xfrm>
              <a:off x="4641396" y="5265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Cube 411"/>
            <p:cNvSpPr/>
            <p:nvPr/>
          </p:nvSpPr>
          <p:spPr>
            <a:xfrm>
              <a:off x="31242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Cube 412"/>
            <p:cNvSpPr/>
            <p:nvPr/>
          </p:nvSpPr>
          <p:spPr>
            <a:xfrm>
              <a:off x="3581400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Cube 413"/>
            <p:cNvSpPr/>
            <p:nvPr/>
          </p:nvSpPr>
          <p:spPr>
            <a:xfrm>
              <a:off x="40317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Cube 414"/>
            <p:cNvSpPr/>
            <p:nvPr/>
          </p:nvSpPr>
          <p:spPr>
            <a:xfrm>
              <a:off x="4488996" y="2507796"/>
              <a:ext cx="616404" cy="616404"/>
            </a:xfrm>
            <a:prstGeom prst="cub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03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24" grpId="0" animBg="1"/>
      <p:bldP spid="24" grpId="1" animBg="1"/>
      <p:bldP spid="165" grpId="0" animBg="1"/>
      <p:bldP spid="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Steve Wyborney\Desktop\Maz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6" y="5474471"/>
            <a:ext cx="1235105" cy="926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teve Wyborney\Desktop\tiled area pi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6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620057" y="6400800"/>
            <a:ext cx="1399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4"/>
              </a:rPr>
              <a:t>Tiled Area Questions</a:t>
            </a:r>
            <a:endParaRPr lang="en-US" sz="11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659813" y="64008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028" name="Picture 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084" y="5486400"/>
            <a:ext cx="1219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081741" y="6400800"/>
            <a:ext cx="13660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The Animated</a:t>
            </a:r>
            <a:endParaRPr lang="en-US" sz="1100" b="1" dirty="0">
              <a:hlinkClick r:id="rId6"/>
            </a:endParaRPr>
          </a:p>
          <a:p>
            <a:pPr algn="ctr"/>
            <a:r>
              <a:rPr lang="en-US" sz="1100" b="1" dirty="0" smtClean="0">
                <a:hlinkClick r:id="rId6"/>
              </a:rPr>
              <a:t>Multiplication Table</a:t>
            </a:r>
            <a:endParaRPr lang="en-US" sz="1100" b="1" dirty="0"/>
          </a:p>
        </p:txBody>
      </p:sp>
      <p:pic>
        <p:nvPicPr>
          <p:cNvPr id="1026" name="Picture 2" descr="C:\Users\Steve Wyborney\Desktop\Presentation1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524" y="2378531"/>
            <a:ext cx="2285531" cy="171414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7495" y="0"/>
            <a:ext cx="5849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/>
              <a:t>Cube Conversations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80542" y="1107996"/>
            <a:ext cx="29187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i="1" dirty="0"/>
              <a:t>Set </a:t>
            </a:r>
            <a:r>
              <a:rPr lang="en-US" sz="4400" b="1" i="1" dirty="0" smtClean="0"/>
              <a:t>72 of 80</a:t>
            </a:r>
            <a:endParaRPr lang="en-US" sz="4400" b="1" i="1" dirty="0"/>
          </a:p>
        </p:txBody>
      </p:sp>
      <p:pic>
        <p:nvPicPr>
          <p:cNvPr id="1027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hlinkClick r:id="rId10"/>
          </p:cNvPr>
          <p:cNvSpPr txBox="1"/>
          <p:nvPr/>
        </p:nvSpPr>
        <p:spPr>
          <a:xfrm>
            <a:off x="381000" y="638901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10"/>
              </a:rPr>
              <a:t>50 Splat! Lessons </a:t>
            </a:r>
            <a:endParaRPr lang="en-US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8144" y="3059668"/>
            <a:ext cx="569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b="1" dirty="0"/>
              <a:t>Click </a:t>
            </a:r>
            <a:r>
              <a:rPr lang="en-US" sz="1400" b="1" dirty="0">
                <a:hlinkClick r:id="rId8"/>
              </a:rPr>
              <a:t>here</a:t>
            </a:r>
            <a:r>
              <a:rPr lang="en-US" sz="1400" b="1" dirty="0"/>
              <a:t> (or on the image) to download more “Cube Conversations” sets.</a:t>
            </a:r>
          </a:p>
        </p:txBody>
      </p:sp>
      <p:pic>
        <p:nvPicPr>
          <p:cNvPr id="20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486400"/>
            <a:ext cx="1219200" cy="9144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905000" y="6424136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pic>
        <p:nvPicPr>
          <p:cNvPr id="22" name="Picture 4" descr="C:\Users\Steve Wyborney\Desktop\Nested Splat Blog Level Images\Slide2.JP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335" y="5486035"/>
            <a:ext cx="1219686" cy="914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352800" y="6427113"/>
            <a:ext cx="1008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35 Nested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81000" y="5029200"/>
            <a:ext cx="25339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Other Downloadable Resources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6769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33" grpId="0"/>
      <p:bldP spid="3" grpId="0"/>
      <p:bldP spid="4" grpId="0"/>
      <p:bldP spid="21" grpId="0"/>
      <p:bldP spid="23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169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8</cp:revision>
  <dcterms:created xsi:type="dcterms:W3CDTF">2017-12-29T22:25:22Z</dcterms:created>
  <dcterms:modified xsi:type="dcterms:W3CDTF">2018-01-02T00:12:48Z</dcterms:modified>
</cp:coreProperties>
</file>