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7" r:id="rId2"/>
    <p:sldId id="358" r:id="rId3"/>
    <p:sldId id="359" r:id="rId4"/>
    <p:sldId id="360" r:id="rId5"/>
    <p:sldId id="38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7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3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8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9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3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6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0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6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1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4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2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5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1253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12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79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evewyborney.com/?p=94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www.stevewyborney.com/?p=893" TargetMode="External"/><Relationship Id="rId4" Type="http://schemas.openxmlformats.org/officeDocument/2006/relationships/hyperlink" Target="http://www.stevewyborney.com/?p=836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www.stevewyborney.com/?p=1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Wyborney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2608" y="2461429"/>
            <a:ext cx="70988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Level 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2:  </a:t>
            </a:r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“Single Layer Structures, Part 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B”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146" y="0"/>
            <a:ext cx="77397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Cube Conversations</a:t>
            </a:r>
            <a:endParaRPr lang="en-US" sz="7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80537" y="4301499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Set </a:t>
            </a:r>
            <a:r>
              <a:rPr lang="en-US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 of 80</a:t>
            </a:r>
            <a:endParaRPr lang="en-US" sz="4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98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ular Callout 47"/>
          <p:cNvSpPr/>
          <p:nvPr/>
        </p:nvSpPr>
        <p:spPr>
          <a:xfrm>
            <a:off x="228600" y="304800"/>
            <a:ext cx="1828800" cy="1164090"/>
          </a:xfrm>
          <a:prstGeom prst="wedgeRectCallout">
            <a:avLst>
              <a:gd name="adj1" fmla="val 25247"/>
              <a:gd name="adj2" fmla="val 1713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many unit cubes make up this structure?  Explain how you know.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9" name="Rectangular Callout 48"/>
          <p:cNvSpPr/>
          <p:nvPr/>
        </p:nvSpPr>
        <p:spPr>
          <a:xfrm>
            <a:off x="228601" y="1295400"/>
            <a:ext cx="1828800" cy="1164090"/>
          </a:xfrm>
          <a:prstGeom prst="wedgeRectCallout">
            <a:avLst>
              <a:gd name="adj1" fmla="val 28488"/>
              <a:gd name="adj2" fmla="val -2003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else can you think about this structure?  Is there another way to see it?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0" name="Rectangular Callout 49"/>
          <p:cNvSpPr/>
          <p:nvPr/>
        </p:nvSpPr>
        <p:spPr>
          <a:xfrm>
            <a:off x="228601" y="2286000"/>
            <a:ext cx="1828800" cy="1164090"/>
          </a:xfrm>
          <a:prstGeom prst="wedgeRectCallout">
            <a:avLst>
              <a:gd name="adj1" fmla="val 11983"/>
              <a:gd name="adj2" fmla="val -1713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Are there even more ways you can picture or think about this structure?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17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4" name="Rectangular Callout 63"/>
          <p:cNvSpPr/>
          <p:nvPr/>
        </p:nvSpPr>
        <p:spPr>
          <a:xfrm>
            <a:off x="228600" y="41148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It’s time to reveal the answer.  Let’s find out the total number of unit cubes.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4" name="Rectangular Callout 133"/>
          <p:cNvSpPr/>
          <p:nvPr/>
        </p:nvSpPr>
        <p:spPr>
          <a:xfrm>
            <a:off x="228600" y="32004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You may have seen some groups like these: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8" name="Group 87"/>
          <p:cNvGrpSpPr/>
          <p:nvPr/>
        </p:nvGrpSpPr>
        <p:grpSpPr>
          <a:xfrm>
            <a:off x="3352800" y="678996"/>
            <a:ext cx="2438400" cy="2445204"/>
            <a:chOff x="5410200" y="374196"/>
            <a:chExt cx="2438400" cy="2445204"/>
          </a:xfrm>
        </p:grpSpPr>
        <p:sp>
          <p:nvSpPr>
            <p:cNvPr id="89" name="Cube 88"/>
            <p:cNvSpPr/>
            <p:nvPr/>
          </p:nvSpPr>
          <p:spPr>
            <a:xfrm>
              <a:off x="5410200" y="220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Cube 89"/>
            <p:cNvSpPr/>
            <p:nvPr/>
          </p:nvSpPr>
          <p:spPr>
            <a:xfrm>
              <a:off x="6324600" y="220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Cube 90"/>
            <p:cNvSpPr/>
            <p:nvPr/>
          </p:nvSpPr>
          <p:spPr>
            <a:xfrm>
              <a:off x="7232196" y="220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Cube 91"/>
            <p:cNvSpPr/>
            <p:nvPr/>
          </p:nvSpPr>
          <p:spPr>
            <a:xfrm>
              <a:off x="5410200" y="1745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Cube 92"/>
            <p:cNvSpPr/>
            <p:nvPr/>
          </p:nvSpPr>
          <p:spPr>
            <a:xfrm>
              <a:off x="5867400" y="1745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Cube 93"/>
            <p:cNvSpPr/>
            <p:nvPr/>
          </p:nvSpPr>
          <p:spPr>
            <a:xfrm>
              <a:off x="6324600" y="1745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Cube 94"/>
            <p:cNvSpPr/>
            <p:nvPr/>
          </p:nvSpPr>
          <p:spPr>
            <a:xfrm>
              <a:off x="6774996" y="1745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Cube 95"/>
            <p:cNvSpPr/>
            <p:nvPr/>
          </p:nvSpPr>
          <p:spPr>
            <a:xfrm>
              <a:off x="7232196" y="1745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Cube 96"/>
            <p:cNvSpPr/>
            <p:nvPr/>
          </p:nvSpPr>
          <p:spPr>
            <a:xfrm>
              <a:off x="5410200" y="1288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Cube 97"/>
            <p:cNvSpPr/>
            <p:nvPr/>
          </p:nvSpPr>
          <p:spPr>
            <a:xfrm>
              <a:off x="7232196" y="1288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ube 98"/>
            <p:cNvSpPr/>
            <p:nvPr/>
          </p:nvSpPr>
          <p:spPr>
            <a:xfrm>
              <a:off x="5410200" y="831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ube 99"/>
            <p:cNvSpPr/>
            <p:nvPr/>
          </p:nvSpPr>
          <p:spPr>
            <a:xfrm>
              <a:off x="7232196" y="831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ube 100"/>
            <p:cNvSpPr/>
            <p:nvPr/>
          </p:nvSpPr>
          <p:spPr>
            <a:xfrm>
              <a:off x="5410200" y="374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ube 101"/>
            <p:cNvSpPr/>
            <p:nvPr/>
          </p:nvSpPr>
          <p:spPr>
            <a:xfrm>
              <a:off x="5867400" y="374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Cube 102"/>
            <p:cNvSpPr/>
            <p:nvPr/>
          </p:nvSpPr>
          <p:spPr>
            <a:xfrm>
              <a:off x="6324600" y="374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6774996" y="374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7232196" y="374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3352800" y="678996"/>
            <a:ext cx="2438400" cy="2445204"/>
            <a:chOff x="5410200" y="374196"/>
            <a:chExt cx="2438400" cy="2445204"/>
          </a:xfrm>
        </p:grpSpPr>
        <p:sp>
          <p:nvSpPr>
            <p:cNvPr id="107" name="Cube 106"/>
            <p:cNvSpPr/>
            <p:nvPr/>
          </p:nvSpPr>
          <p:spPr>
            <a:xfrm>
              <a:off x="5410200" y="220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Cube 108"/>
            <p:cNvSpPr/>
            <p:nvPr/>
          </p:nvSpPr>
          <p:spPr>
            <a:xfrm>
              <a:off x="7232196" y="220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ube 107"/>
            <p:cNvSpPr/>
            <p:nvPr/>
          </p:nvSpPr>
          <p:spPr>
            <a:xfrm>
              <a:off x="6324600" y="220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Cube 109"/>
            <p:cNvSpPr/>
            <p:nvPr/>
          </p:nvSpPr>
          <p:spPr>
            <a:xfrm>
              <a:off x="5410200" y="17457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ube 110"/>
            <p:cNvSpPr/>
            <p:nvPr/>
          </p:nvSpPr>
          <p:spPr>
            <a:xfrm>
              <a:off x="5867400" y="17457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Cube 111"/>
            <p:cNvSpPr/>
            <p:nvPr/>
          </p:nvSpPr>
          <p:spPr>
            <a:xfrm>
              <a:off x="6324600" y="17457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Cube 112"/>
            <p:cNvSpPr/>
            <p:nvPr/>
          </p:nvSpPr>
          <p:spPr>
            <a:xfrm>
              <a:off x="6774996" y="17457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Cube 113"/>
            <p:cNvSpPr/>
            <p:nvPr/>
          </p:nvSpPr>
          <p:spPr>
            <a:xfrm>
              <a:off x="7232196" y="17457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ube 114"/>
            <p:cNvSpPr/>
            <p:nvPr/>
          </p:nvSpPr>
          <p:spPr>
            <a:xfrm>
              <a:off x="5410200" y="12885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ube 115"/>
            <p:cNvSpPr/>
            <p:nvPr/>
          </p:nvSpPr>
          <p:spPr>
            <a:xfrm>
              <a:off x="7232196" y="12885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ube 116"/>
            <p:cNvSpPr/>
            <p:nvPr/>
          </p:nvSpPr>
          <p:spPr>
            <a:xfrm>
              <a:off x="5410200" y="8313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ube 117"/>
            <p:cNvSpPr/>
            <p:nvPr/>
          </p:nvSpPr>
          <p:spPr>
            <a:xfrm>
              <a:off x="7232196" y="8313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5410200" y="374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Cube 130"/>
            <p:cNvSpPr/>
            <p:nvPr/>
          </p:nvSpPr>
          <p:spPr>
            <a:xfrm>
              <a:off x="5867400" y="374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Cube 131"/>
            <p:cNvSpPr/>
            <p:nvPr/>
          </p:nvSpPr>
          <p:spPr>
            <a:xfrm>
              <a:off x="6324600" y="374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Cube 132"/>
            <p:cNvSpPr/>
            <p:nvPr/>
          </p:nvSpPr>
          <p:spPr>
            <a:xfrm>
              <a:off x="6774996" y="374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Cube 136"/>
            <p:cNvSpPr/>
            <p:nvPr/>
          </p:nvSpPr>
          <p:spPr>
            <a:xfrm>
              <a:off x="7232196" y="374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3352800" y="678996"/>
            <a:ext cx="2438400" cy="2445204"/>
            <a:chOff x="5410200" y="374196"/>
            <a:chExt cx="2438400" cy="2445204"/>
          </a:xfrm>
        </p:grpSpPr>
        <p:sp>
          <p:nvSpPr>
            <p:cNvPr id="139" name="Cube 138"/>
            <p:cNvSpPr/>
            <p:nvPr/>
          </p:nvSpPr>
          <p:spPr>
            <a:xfrm>
              <a:off x="5410200" y="2202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Cube 139"/>
            <p:cNvSpPr/>
            <p:nvPr/>
          </p:nvSpPr>
          <p:spPr>
            <a:xfrm>
              <a:off x="6324600" y="220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Cube 140"/>
            <p:cNvSpPr/>
            <p:nvPr/>
          </p:nvSpPr>
          <p:spPr>
            <a:xfrm>
              <a:off x="7232196" y="2202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Cube 141"/>
            <p:cNvSpPr/>
            <p:nvPr/>
          </p:nvSpPr>
          <p:spPr>
            <a:xfrm>
              <a:off x="5410200" y="17457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Cube 142"/>
            <p:cNvSpPr/>
            <p:nvPr/>
          </p:nvSpPr>
          <p:spPr>
            <a:xfrm>
              <a:off x="5867400" y="1745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Cube 143"/>
            <p:cNvSpPr/>
            <p:nvPr/>
          </p:nvSpPr>
          <p:spPr>
            <a:xfrm>
              <a:off x="6324600" y="1745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Cube 144"/>
            <p:cNvSpPr/>
            <p:nvPr/>
          </p:nvSpPr>
          <p:spPr>
            <a:xfrm>
              <a:off x="6774996" y="1745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ube 145"/>
            <p:cNvSpPr/>
            <p:nvPr/>
          </p:nvSpPr>
          <p:spPr>
            <a:xfrm>
              <a:off x="7232196" y="17457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Cube 146"/>
            <p:cNvSpPr/>
            <p:nvPr/>
          </p:nvSpPr>
          <p:spPr>
            <a:xfrm>
              <a:off x="5410200" y="12885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Cube 147"/>
            <p:cNvSpPr/>
            <p:nvPr/>
          </p:nvSpPr>
          <p:spPr>
            <a:xfrm>
              <a:off x="7232196" y="12885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ube 148"/>
            <p:cNvSpPr/>
            <p:nvPr/>
          </p:nvSpPr>
          <p:spPr>
            <a:xfrm>
              <a:off x="5410200" y="8313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Cube 149"/>
            <p:cNvSpPr/>
            <p:nvPr/>
          </p:nvSpPr>
          <p:spPr>
            <a:xfrm>
              <a:off x="7232196" y="8313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Cube 150"/>
            <p:cNvSpPr/>
            <p:nvPr/>
          </p:nvSpPr>
          <p:spPr>
            <a:xfrm>
              <a:off x="5410200" y="374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Cube 151"/>
            <p:cNvSpPr/>
            <p:nvPr/>
          </p:nvSpPr>
          <p:spPr>
            <a:xfrm>
              <a:off x="5867400" y="3741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ube 152"/>
            <p:cNvSpPr/>
            <p:nvPr/>
          </p:nvSpPr>
          <p:spPr>
            <a:xfrm>
              <a:off x="6324600" y="3741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Cube 153"/>
            <p:cNvSpPr/>
            <p:nvPr/>
          </p:nvSpPr>
          <p:spPr>
            <a:xfrm>
              <a:off x="6774996" y="3741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Cube 154"/>
            <p:cNvSpPr/>
            <p:nvPr/>
          </p:nvSpPr>
          <p:spPr>
            <a:xfrm>
              <a:off x="7232196" y="374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3352800" y="678996"/>
            <a:ext cx="2438400" cy="2445204"/>
            <a:chOff x="5410200" y="374196"/>
            <a:chExt cx="2438400" cy="2445204"/>
          </a:xfrm>
        </p:grpSpPr>
        <p:sp>
          <p:nvSpPr>
            <p:cNvPr id="157" name="Cube 156"/>
            <p:cNvSpPr/>
            <p:nvPr/>
          </p:nvSpPr>
          <p:spPr>
            <a:xfrm>
              <a:off x="5410200" y="2202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ube 157"/>
            <p:cNvSpPr/>
            <p:nvPr/>
          </p:nvSpPr>
          <p:spPr>
            <a:xfrm>
              <a:off x="6324600" y="2202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7232196" y="2202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ube 159"/>
            <p:cNvSpPr/>
            <p:nvPr/>
          </p:nvSpPr>
          <p:spPr>
            <a:xfrm>
              <a:off x="5410200" y="1745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5867400" y="1745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6324600" y="1745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Cube 162"/>
            <p:cNvSpPr/>
            <p:nvPr/>
          </p:nvSpPr>
          <p:spPr>
            <a:xfrm>
              <a:off x="6774996" y="1745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Cube 163"/>
            <p:cNvSpPr/>
            <p:nvPr/>
          </p:nvSpPr>
          <p:spPr>
            <a:xfrm>
              <a:off x="7232196" y="1745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Cube 164"/>
            <p:cNvSpPr/>
            <p:nvPr/>
          </p:nvSpPr>
          <p:spPr>
            <a:xfrm>
              <a:off x="5410200" y="12885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Cube 165"/>
            <p:cNvSpPr/>
            <p:nvPr/>
          </p:nvSpPr>
          <p:spPr>
            <a:xfrm>
              <a:off x="7232196" y="12885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Cube 166"/>
            <p:cNvSpPr/>
            <p:nvPr/>
          </p:nvSpPr>
          <p:spPr>
            <a:xfrm>
              <a:off x="5410200" y="8313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Cube 167"/>
            <p:cNvSpPr/>
            <p:nvPr/>
          </p:nvSpPr>
          <p:spPr>
            <a:xfrm>
              <a:off x="7232196" y="8313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5410200" y="374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5867400" y="374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6324600" y="374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6774996" y="374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7232196" y="374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1194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62" grpId="0" animBg="1"/>
      <p:bldP spid="63" grpId="0" animBg="1"/>
      <p:bldP spid="63" grpId="1" animBg="1"/>
      <p:bldP spid="64" grpId="0" animBg="1"/>
      <p:bldP spid="1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17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5" name="Rectangular Callout 164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Before we see the answer, describe several  different ways you can see this structure.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17" name="Group 116"/>
          <p:cNvGrpSpPr/>
          <p:nvPr/>
        </p:nvGrpSpPr>
        <p:grpSpPr>
          <a:xfrm>
            <a:off x="3352800" y="678996"/>
            <a:ext cx="2438400" cy="2445204"/>
            <a:chOff x="1388733" y="3681351"/>
            <a:chExt cx="2438400" cy="2445204"/>
          </a:xfrm>
        </p:grpSpPr>
        <p:sp>
          <p:nvSpPr>
            <p:cNvPr id="118" name="Cube 117"/>
            <p:cNvSpPr/>
            <p:nvPr/>
          </p:nvSpPr>
          <p:spPr>
            <a:xfrm>
              <a:off x="1388733" y="5510151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Cube 118"/>
            <p:cNvSpPr/>
            <p:nvPr/>
          </p:nvSpPr>
          <p:spPr>
            <a:xfrm>
              <a:off x="1845933" y="5510151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Cube 119"/>
            <p:cNvSpPr/>
            <p:nvPr/>
          </p:nvSpPr>
          <p:spPr>
            <a:xfrm>
              <a:off x="2753529" y="5510151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Cube 120"/>
            <p:cNvSpPr/>
            <p:nvPr/>
          </p:nvSpPr>
          <p:spPr>
            <a:xfrm>
              <a:off x="3210729" y="5510151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1845933" y="5052951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2753529" y="5052951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1388733" y="4595751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1845933" y="4595751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ube 125"/>
            <p:cNvSpPr/>
            <p:nvPr/>
          </p:nvSpPr>
          <p:spPr>
            <a:xfrm>
              <a:off x="2303133" y="4595751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ube 126"/>
            <p:cNvSpPr/>
            <p:nvPr/>
          </p:nvSpPr>
          <p:spPr>
            <a:xfrm>
              <a:off x="2753529" y="4595751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ube 127"/>
            <p:cNvSpPr/>
            <p:nvPr/>
          </p:nvSpPr>
          <p:spPr>
            <a:xfrm>
              <a:off x="3210729" y="4595751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ube 128"/>
            <p:cNvSpPr/>
            <p:nvPr/>
          </p:nvSpPr>
          <p:spPr>
            <a:xfrm>
              <a:off x="2303133" y="4138551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1388733" y="3681351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Cube 141"/>
            <p:cNvSpPr/>
            <p:nvPr/>
          </p:nvSpPr>
          <p:spPr>
            <a:xfrm>
              <a:off x="1845933" y="3681351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Cube 142"/>
            <p:cNvSpPr/>
            <p:nvPr/>
          </p:nvSpPr>
          <p:spPr>
            <a:xfrm>
              <a:off x="2303133" y="3681351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Cube 143"/>
            <p:cNvSpPr/>
            <p:nvPr/>
          </p:nvSpPr>
          <p:spPr>
            <a:xfrm>
              <a:off x="2753529" y="3681351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Cube 144"/>
            <p:cNvSpPr/>
            <p:nvPr/>
          </p:nvSpPr>
          <p:spPr>
            <a:xfrm>
              <a:off x="3210729" y="3681351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613373" y="4723718"/>
            <a:ext cx="1596427" cy="1600882"/>
            <a:chOff x="1388733" y="3681351"/>
            <a:chExt cx="2438400" cy="2445204"/>
          </a:xfrm>
          <a:solidFill>
            <a:schemeClr val="bg1"/>
          </a:solidFill>
        </p:grpSpPr>
        <p:sp>
          <p:nvSpPr>
            <p:cNvPr id="147" name="Cube 146"/>
            <p:cNvSpPr/>
            <p:nvPr/>
          </p:nvSpPr>
          <p:spPr>
            <a:xfrm>
              <a:off x="1388733" y="55101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Cube 147"/>
            <p:cNvSpPr/>
            <p:nvPr/>
          </p:nvSpPr>
          <p:spPr>
            <a:xfrm>
              <a:off x="1845933" y="55101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ube 148"/>
            <p:cNvSpPr/>
            <p:nvPr/>
          </p:nvSpPr>
          <p:spPr>
            <a:xfrm>
              <a:off x="2753529" y="55101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Cube 149"/>
            <p:cNvSpPr/>
            <p:nvPr/>
          </p:nvSpPr>
          <p:spPr>
            <a:xfrm>
              <a:off x="3210729" y="55101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Cube 150"/>
            <p:cNvSpPr/>
            <p:nvPr/>
          </p:nvSpPr>
          <p:spPr>
            <a:xfrm>
              <a:off x="1845933" y="50529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Cube 151"/>
            <p:cNvSpPr/>
            <p:nvPr/>
          </p:nvSpPr>
          <p:spPr>
            <a:xfrm>
              <a:off x="2753529" y="50529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ube 152"/>
            <p:cNvSpPr/>
            <p:nvPr/>
          </p:nvSpPr>
          <p:spPr>
            <a:xfrm>
              <a:off x="1388733" y="45957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Cube 153"/>
            <p:cNvSpPr/>
            <p:nvPr/>
          </p:nvSpPr>
          <p:spPr>
            <a:xfrm>
              <a:off x="1845933" y="45957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Cube 154"/>
            <p:cNvSpPr/>
            <p:nvPr/>
          </p:nvSpPr>
          <p:spPr>
            <a:xfrm>
              <a:off x="2303133" y="45957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Cube 155"/>
            <p:cNvSpPr/>
            <p:nvPr/>
          </p:nvSpPr>
          <p:spPr>
            <a:xfrm>
              <a:off x="2753529" y="45957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ube 156"/>
            <p:cNvSpPr/>
            <p:nvPr/>
          </p:nvSpPr>
          <p:spPr>
            <a:xfrm>
              <a:off x="3210729" y="45957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ube 157"/>
            <p:cNvSpPr/>
            <p:nvPr/>
          </p:nvSpPr>
          <p:spPr>
            <a:xfrm>
              <a:off x="2303133" y="41385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1388733" y="36813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ube 159"/>
            <p:cNvSpPr/>
            <p:nvPr/>
          </p:nvSpPr>
          <p:spPr>
            <a:xfrm>
              <a:off x="1845933" y="36813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2303133" y="36813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2753529" y="36813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3210729" y="36813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2" name="Group 211"/>
          <p:cNvGrpSpPr/>
          <p:nvPr/>
        </p:nvGrpSpPr>
        <p:grpSpPr>
          <a:xfrm>
            <a:off x="2746973" y="4729284"/>
            <a:ext cx="1596427" cy="1600882"/>
            <a:chOff x="1388733" y="3681351"/>
            <a:chExt cx="2438400" cy="2445204"/>
          </a:xfrm>
          <a:solidFill>
            <a:schemeClr val="bg1"/>
          </a:solidFill>
        </p:grpSpPr>
        <p:sp>
          <p:nvSpPr>
            <p:cNvPr id="213" name="Cube 212"/>
            <p:cNvSpPr/>
            <p:nvPr/>
          </p:nvSpPr>
          <p:spPr>
            <a:xfrm>
              <a:off x="1388733" y="55101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1845933" y="55101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2753529" y="55101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3210729" y="55101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1845933" y="50529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2753529" y="50529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1388733" y="45957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1845933" y="45957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2303133" y="45957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2753529" y="45957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3210729" y="45957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2303133" y="41385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1388733" y="36813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1845933" y="36813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Cube 226"/>
            <p:cNvSpPr/>
            <p:nvPr/>
          </p:nvSpPr>
          <p:spPr>
            <a:xfrm>
              <a:off x="2303133" y="36813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Cube 227"/>
            <p:cNvSpPr/>
            <p:nvPr/>
          </p:nvSpPr>
          <p:spPr>
            <a:xfrm>
              <a:off x="2753529" y="36813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Cube 228"/>
            <p:cNvSpPr/>
            <p:nvPr/>
          </p:nvSpPr>
          <p:spPr>
            <a:xfrm>
              <a:off x="3210729" y="36813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4880573" y="4723718"/>
            <a:ext cx="1596427" cy="1600882"/>
            <a:chOff x="1388733" y="3681351"/>
            <a:chExt cx="2438400" cy="2445204"/>
          </a:xfrm>
          <a:solidFill>
            <a:schemeClr val="bg1"/>
          </a:solidFill>
        </p:grpSpPr>
        <p:sp>
          <p:nvSpPr>
            <p:cNvPr id="231" name="Cube 230"/>
            <p:cNvSpPr/>
            <p:nvPr/>
          </p:nvSpPr>
          <p:spPr>
            <a:xfrm>
              <a:off x="1388733" y="55101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Cube 231"/>
            <p:cNvSpPr/>
            <p:nvPr/>
          </p:nvSpPr>
          <p:spPr>
            <a:xfrm>
              <a:off x="1845933" y="55101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Cube 232"/>
            <p:cNvSpPr/>
            <p:nvPr/>
          </p:nvSpPr>
          <p:spPr>
            <a:xfrm>
              <a:off x="2753529" y="55101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Cube 233"/>
            <p:cNvSpPr/>
            <p:nvPr/>
          </p:nvSpPr>
          <p:spPr>
            <a:xfrm>
              <a:off x="3210729" y="55101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Cube 234"/>
            <p:cNvSpPr/>
            <p:nvPr/>
          </p:nvSpPr>
          <p:spPr>
            <a:xfrm>
              <a:off x="1845933" y="50529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Cube 235"/>
            <p:cNvSpPr/>
            <p:nvPr/>
          </p:nvSpPr>
          <p:spPr>
            <a:xfrm>
              <a:off x="2753529" y="50529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Cube 236"/>
            <p:cNvSpPr/>
            <p:nvPr/>
          </p:nvSpPr>
          <p:spPr>
            <a:xfrm>
              <a:off x="1388733" y="45957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Cube 237"/>
            <p:cNvSpPr/>
            <p:nvPr/>
          </p:nvSpPr>
          <p:spPr>
            <a:xfrm>
              <a:off x="1845933" y="45957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Cube 238"/>
            <p:cNvSpPr/>
            <p:nvPr/>
          </p:nvSpPr>
          <p:spPr>
            <a:xfrm>
              <a:off x="2303133" y="45957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Cube 239"/>
            <p:cNvSpPr/>
            <p:nvPr/>
          </p:nvSpPr>
          <p:spPr>
            <a:xfrm>
              <a:off x="2753529" y="45957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Cube 240"/>
            <p:cNvSpPr/>
            <p:nvPr/>
          </p:nvSpPr>
          <p:spPr>
            <a:xfrm>
              <a:off x="3210729" y="45957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Cube 241"/>
            <p:cNvSpPr/>
            <p:nvPr/>
          </p:nvSpPr>
          <p:spPr>
            <a:xfrm>
              <a:off x="2303133" y="41385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Cube 242"/>
            <p:cNvSpPr/>
            <p:nvPr/>
          </p:nvSpPr>
          <p:spPr>
            <a:xfrm>
              <a:off x="1388733" y="36813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Cube 243"/>
            <p:cNvSpPr/>
            <p:nvPr/>
          </p:nvSpPr>
          <p:spPr>
            <a:xfrm>
              <a:off x="1845933" y="36813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Cube 244"/>
            <p:cNvSpPr/>
            <p:nvPr/>
          </p:nvSpPr>
          <p:spPr>
            <a:xfrm>
              <a:off x="2303133" y="36813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Cube 245"/>
            <p:cNvSpPr/>
            <p:nvPr/>
          </p:nvSpPr>
          <p:spPr>
            <a:xfrm>
              <a:off x="2753529" y="36813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Cube 246"/>
            <p:cNvSpPr/>
            <p:nvPr/>
          </p:nvSpPr>
          <p:spPr>
            <a:xfrm>
              <a:off x="3210729" y="36813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7014173" y="4729284"/>
            <a:ext cx="1596427" cy="1600882"/>
            <a:chOff x="1388733" y="3681351"/>
            <a:chExt cx="2438400" cy="2445204"/>
          </a:xfrm>
          <a:solidFill>
            <a:schemeClr val="bg1"/>
          </a:solidFill>
        </p:grpSpPr>
        <p:sp>
          <p:nvSpPr>
            <p:cNvPr id="249" name="Cube 248"/>
            <p:cNvSpPr/>
            <p:nvPr/>
          </p:nvSpPr>
          <p:spPr>
            <a:xfrm>
              <a:off x="1388733" y="55101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1845933" y="55101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2753529" y="55101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3210729" y="55101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1845933" y="50529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2753529" y="50529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1388733" y="45957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1845933" y="45957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2303133" y="45957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2753529" y="45957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3210729" y="45957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2303133" y="41385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1388733" y="36813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1845933" y="36813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2303133" y="36813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2753529" y="36813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3210729" y="36813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4702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24" grpId="0" animBg="1"/>
      <p:bldP spid="24" grpId="1" animBg="1"/>
      <p:bldP spid="165" grpId="0" animBg="1"/>
      <p:bldP spid="16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14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3" name="Rectangular Callout 92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Before we see the answer, describe several  different ways you can see this structure.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3352800" y="1136196"/>
            <a:ext cx="2438400" cy="1988004"/>
            <a:chOff x="5732133" y="3810000"/>
            <a:chExt cx="2438400" cy="1988004"/>
          </a:xfrm>
        </p:grpSpPr>
        <p:sp>
          <p:nvSpPr>
            <p:cNvPr id="98" name="Cube 97"/>
            <p:cNvSpPr/>
            <p:nvPr/>
          </p:nvSpPr>
          <p:spPr>
            <a:xfrm>
              <a:off x="6646533" y="5181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ube 98"/>
            <p:cNvSpPr/>
            <p:nvPr/>
          </p:nvSpPr>
          <p:spPr>
            <a:xfrm>
              <a:off x="7096929" y="5181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ube 99"/>
            <p:cNvSpPr/>
            <p:nvPr/>
          </p:nvSpPr>
          <p:spPr>
            <a:xfrm>
              <a:off x="7554129" y="5181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ube 100"/>
            <p:cNvSpPr/>
            <p:nvPr/>
          </p:nvSpPr>
          <p:spPr>
            <a:xfrm>
              <a:off x="5732133" y="4724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ube 101"/>
            <p:cNvSpPr/>
            <p:nvPr/>
          </p:nvSpPr>
          <p:spPr>
            <a:xfrm>
              <a:off x="6189333" y="4724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Cube 102"/>
            <p:cNvSpPr/>
            <p:nvPr/>
          </p:nvSpPr>
          <p:spPr>
            <a:xfrm>
              <a:off x="6646533" y="4724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7554129" y="4724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5732133" y="4267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6646533" y="4267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7096929" y="4267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7554129" y="4267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5732133" y="3810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6189333" y="3810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ube 125"/>
            <p:cNvSpPr/>
            <p:nvPr/>
          </p:nvSpPr>
          <p:spPr>
            <a:xfrm>
              <a:off x="6646533" y="3810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489496" y="4923090"/>
            <a:ext cx="1719032" cy="1401510"/>
            <a:chOff x="5732133" y="3810000"/>
            <a:chExt cx="2438400" cy="1988004"/>
          </a:xfrm>
          <a:solidFill>
            <a:schemeClr val="bg1"/>
          </a:solidFill>
        </p:grpSpPr>
        <p:sp>
          <p:nvSpPr>
            <p:cNvPr id="128" name="Cube 127"/>
            <p:cNvSpPr/>
            <p:nvPr/>
          </p:nvSpPr>
          <p:spPr>
            <a:xfrm>
              <a:off x="6646533" y="518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ube 128"/>
            <p:cNvSpPr/>
            <p:nvPr/>
          </p:nvSpPr>
          <p:spPr>
            <a:xfrm>
              <a:off x="7096929" y="518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7554129" y="518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5732133" y="472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6189333" y="472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6646533" y="472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7554129" y="472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5732133" y="426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ube 173"/>
            <p:cNvSpPr/>
            <p:nvPr/>
          </p:nvSpPr>
          <p:spPr>
            <a:xfrm>
              <a:off x="6646533" y="426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7096929" y="426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7554129" y="426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5732133" y="3810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6189333" y="3810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6646533" y="3810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2667000" y="4923090"/>
            <a:ext cx="1719032" cy="1401510"/>
            <a:chOff x="5732133" y="3810000"/>
            <a:chExt cx="2438400" cy="1988004"/>
          </a:xfrm>
          <a:solidFill>
            <a:schemeClr val="bg1"/>
          </a:solidFill>
        </p:grpSpPr>
        <p:sp>
          <p:nvSpPr>
            <p:cNvPr id="181" name="Cube 180"/>
            <p:cNvSpPr/>
            <p:nvPr/>
          </p:nvSpPr>
          <p:spPr>
            <a:xfrm>
              <a:off x="6646533" y="518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7096929" y="518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7554129" y="518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5732133" y="472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6189333" y="472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6646533" y="472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7554129" y="472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5732133" y="426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Cube 188"/>
            <p:cNvSpPr/>
            <p:nvPr/>
          </p:nvSpPr>
          <p:spPr>
            <a:xfrm>
              <a:off x="6646533" y="426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ube 189"/>
            <p:cNvSpPr/>
            <p:nvPr/>
          </p:nvSpPr>
          <p:spPr>
            <a:xfrm>
              <a:off x="7096929" y="426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7554129" y="426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Cube 191"/>
            <p:cNvSpPr/>
            <p:nvPr/>
          </p:nvSpPr>
          <p:spPr>
            <a:xfrm>
              <a:off x="5732133" y="3810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Cube 192"/>
            <p:cNvSpPr/>
            <p:nvPr/>
          </p:nvSpPr>
          <p:spPr>
            <a:xfrm>
              <a:off x="6189333" y="3810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6646533" y="3810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4800600" y="4923090"/>
            <a:ext cx="1719032" cy="1401510"/>
            <a:chOff x="5732133" y="3810000"/>
            <a:chExt cx="2438400" cy="1988004"/>
          </a:xfrm>
          <a:solidFill>
            <a:schemeClr val="bg1"/>
          </a:solidFill>
        </p:grpSpPr>
        <p:sp>
          <p:nvSpPr>
            <p:cNvPr id="196" name="Cube 195"/>
            <p:cNvSpPr/>
            <p:nvPr/>
          </p:nvSpPr>
          <p:spPr>
            <a:xfrm>
              <a:off x="6646533" y="518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Cube 196"/>
            <p:cNvSpPr/>
            <p:nvPr/>
          </p:nvSpPr>
          <p:spPr>
            <a:xfrm>
              <a:off x="7096929" y="518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Cube 197"/>
            <p:cNvSpPr/>
            <p:nvPr/>
          </p:nvSpPr>
          <p:spPr>
            <a:xfrm>
              <a:off x="7554129" y="518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Cube 198"/>
            <p:cNvSpPr/>
            <p:nvPr/>
          </p:nvSpPr>
          <p:spPr>
            <a:xfrm>
              <a:off x="5732133" y="472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6189333" y="472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ube 200"/>
            <p:cNvSpPr/>
            <p:nvPr/>
          </p:nvSpPr>
          <p:spPr>
            <a:xfrm>
              <a:off x="6646533" y="472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Cube 201"/>
            <p:cNvSpPr/>
            <p:nvPr/>
          </p:nvSpPr>
          <p:spPr>
            <a:xfrm>
              <a:off x="7554129" y="472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ube 202"/>
            <p:cNvSpPr/>
            <p:nvPr/>
          </p:nvSpPr>
          <p:spPr>
            <a:xfrm>
              <a:off x="5732133" y="426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Cube 203"/>
            <p:cNvSpPr/>
            <p:nvPr/>
          </p:nvSpPr>
          <p:spPr>
            <a:xfrm>
              <a:off x="6646533" y="426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Cube 204"/>
            <p:cNvSpPr/>
            <p:nvPr/>
          </p:nvSpPr>
          <p:spPr>
            <a:xfrm>
              <a:off x="7096929" y="426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ube 205"/>
            <p:cNvSpPr/>
            <p:nvPr/>
          </p:nvSpPr>
          <p:spPr>
            <a:xfrm>
              <a:off x="7554129" y="426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Cube 206"/>
            <p:cNvSpPr/>
            <p:nvPr/>
          </p:nvSpPr>
          <p:spPr>
            <a:xfrm>
              <a:off x="5732133" y="3810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Cube 207"/>
            <p:cNvSpPr/>
            <p:nvPr/>
          </p:nvSpPr>
          <p:spPr>
            <a:xfrm>
              <a:off x="6189333" y="3810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Cube 208"/>
            <p:cNvSpPr/>
            <p:nvPr/>
          </p:nvSpPr>
          <p:spPr>
            <a:xfrm>
              <a:off x="6646533" y="3810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0" name="Group 209"/>
          <p:cNvGrpSpPr/>
          <p:nvPr/>
        </p:nvGrpSpPr>
        <p:grpSpPr>
          <a:xfrm>
            <a:off x="6934200" y="4923090"/>
            <a:ext cx="1719032" cy="1401510"/>
            <a:chOff x="5732133" y="3810000"/>
            <a:chExt cx="2438400" cy="1988004"/>
          </a:xfrm>
          <a:solidFill>
            <a:schemeClr val="bg1"/>
          </a:solidFill>
        </p:grpSpPr>
        <p:sp>
          <p:nvSpPr>
            <p:cNvPr id="211" name="Cube 210"/>
            <p:cNvSpPr/>
            <p:nvPr/>
          </p:nvSpPr>
          <p:spPr>
            <a:xfrm>
              <a:off x="6646533" y="518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7096929" y="518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7554129" y="518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5732133" y="472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6189333" y="472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6646533" y="472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7554129" y="472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5732133" y="426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6646533" y="426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7096929" y="426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7554129" y="426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5732133" y="3810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6189333" y="3810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6646533" y="3810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8697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  <p:bldP spid="91" grpId="1" animBg="1"/>
      <p:bldP spid="93" grpId="0" animBg="1"/>
      <p:bldP spid="9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Steve Wyborney\Desktop\Maze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316" y="5474471"/>
            <a:ext cx="1235105" cy="92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Steve Wyborney\Desktop\tiled area pic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6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620057" y="6400800"/>
            <a:ext cx="13997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Tiled Area Questions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659813" y="6400800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Maze </a:t>
            </a:r>
          </a:p>
          <a:p>
            <a:pPr algn="ctr"/>
            <a:r>
              <a:rPr lang="en-US" sz="1100" b="1" dirty="0" smtClean="0">
                <a:hlinkClick r:id=""/>
              </a:rPr>
              <a:t>Hundreds Chart</a:t>
            </a:r>
            <a:endParaRPr lang="en-US" sz="1100" b="1" dirty="0"/>
          </a:p>
        </p:txBody>
      </p:sp>
      <p:pic>
        <p:nvPicPr>
          <p:cNvPr id="1028" name="Picture 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084" y="5486400"/>
            <a:ext cx="1219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6081741" y="6400800"/>
            <a:ext cx="13660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The Animated</a:t>
            </a:r>
            <a:endParaRPr lang="en-US" sz="1100" b="1" dirty="0">
              <a:hlinkClick r:id="rId6"/>
            </a:endParaRPr>
          </a:p>
          <a:p>
            <a:pPr algn="ctr"/>
            <a:r>
              <a:rPr lang="en-US" sz="1100" b="1" dirty="0" smtClean="0">
                <a:hlinkClick r:id="rId6"/>
              </a:rPr>
              <a:t>Multiplication Table</a:t>
            </a:r>
            <a:endParaRPr lang="en-US" sz="1100" b="1" dirty="0"/>
          </a:p>
        </p:txBody>
      </p:sp>
      <p:pic>
        <p:nvPicPr>
          <p:cNvPr id="1026" name="Picture 2" descr="C:\Users\Steve Wyborney\Desktop\Presentation1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524" y="2378531"/>
            <a:ext cx="2285531" cy="171414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47495" y="0"/>
            <a:ext cx="5849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/>
              <a:t>Cube Conversations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80542" y="1107996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/>
              <a:t>Set </a:t>
            </a:r>
            <a:r>
              <a:rPr lang="en-US" sz="4400" b="1" i="1" dirty="0" smtClean="0"/>
              <a:t>20 of </a:t>
            </a:r>
            <a:r>
              <a:rPr lang="en-US" sz="4400" b="1" i="1" dirty="0" smtClean="0"/>
              <a:t>80</a:t>
            </a:r>
            <a:endParaRPr lang="en-US" sz="4400" b="1" i="1" dirty="0"/>
          </a:p>
        </p:txBody>
      </p:sp>
      <p:pic>
        <p:nvPicPr>
          <p:cNvPr id="1027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hlinkClick r:id="rId10"/>
          </p:cNvPr>
          <p:cNvSpPr txBox="1"/>
          <p:nvPr/>
        </p:nvSpPr>
        <p:spPr>
          <a:xfrm>
            <a:off x="381000" y="6389013"/>
            <a:ext cx="1217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10"/>
              </a:rPr>
              <a:t>50 Splat! Lessons </a:t>
            </a:r>
            <a:endParaRPr lang="en-US" sz="1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8144" y="3059668"/>
            <a:ext cx="569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Click </a:t>
            </a:r>
            <a:r>
              <a:rPr lang="en-US" sz="1400" b="1" dirty="0">
                <a:hlinkClick r:id="rId8"/>
              </a:rPr>
              <a:t>here</a:t>
            </a:r>
            <a:r>
              <a:rPr lang="en-US" sz="1400" b="1" dirty="0"/>
              <a:t> (or on the image) to download more “Cube Conversations” sets.</a:t>
            </a:r>
          </a:p>
        </p:txBody>
      </p:sp>
      <p:pic>
        <p:nvPicPr>
          <p:cNvPr id="20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905000" y="6424136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pic>
        <p:nvPicPr>
          <p:cNvPr id="22" name="Picture 4" descr="C:\Users\Steve Wyborney\Desktop\Nested Splat Blog Level Images\Slide2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335" y="5486035"/>
            <a:ext cx="1219686" cy="9147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352800" y="6427113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35 Nested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5029200"/>
            <a:ext cx="2533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Other Downloadable Resources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283537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2" grpId="0"/>
      <p:bldP spid="33" grpId="0"/>
      <p:bldP spid="3" grpId="0"/>
      <p:bldP spid="4" grpId="0"/>
      <p:bldP spid="21" grpId="0"/>
      <p:bldP spid="23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197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8</cp:revision>
  <dcterms:created xsi:type="dcterms:W3CDTF">2017-12-29T22:25:22Z</dcterms:created>
  <dcterms:modified xsi:type="dcterms:W3CDTF">2017-12-31T15:05:28Z</dcterms:modified>
</cp:coreProperties>
</file>