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67" r:id="rId3"/>
    <p:sldId id="258" r:id="rId4"/>
    <p:sldId id="263" r:id="rId5"/>
    <p:sldId id="264" r:id="rId6"/>
    <p:sldId id="265" r:id="rId7"/>
    <p:sldId id="266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164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F9F62-001D-4B82-B750-0B00FDE46BD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AD07D-9CA1-4139-8C46-65C8B783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73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21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26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8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7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3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17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3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1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9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4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tevewyborney.com/?p=1112" TargetMode="External"/><Relationship Id="rId4" Type="http://schemas.openxmlformats.org/officeDocument/2006/relationships/hyperlink" Target="http://www.stevewyborney.com/?p=102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upport.office.com/en-us/article/View-a-presentation-without-PowerPoint-2f1077ab-9a4e-41ba-9f75-d55bd9b231a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328" y="1676400"/>
            <a:ext cx="8675388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</a:t>
            </a:r>
            <a:r>
              <a:rPr lang="en-US" sz="6600" b="1" dirty="0" smtClean="0"/>
              <a:t>Nested Splat</a:t>
            </a:r>
            <a:r>
              <a:rPr lang="en-US" sz="6600" b="1" dirty="0"/>
              <a:t>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18.5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 smtClean="0"/>
              <a:t>Instant</a:t>
            </a:r>
            <a:r>
              <a:rPr lang="en-US" sz="2000" b="1" dirty="0" smtClean="0"/>
              <a:t> Nested </a:t>
            </a:r>
            <a:r>
              <a:rPr lang="en-US" sz="2000" b="1" dirty="0"/>
              <a:t>Splats! with 1 large Splat!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0376" y="5562600"/>
            <a:ext cx="8336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3"/>
              </a:rPr>
              <a:t>the original 50 Splat! lessons </a:t>
            </a:r>
            <a:r>
              <a:rPr lang="en-US" b="1" dirty="0"/>
              <a:t>or </a:t>
            </a:r>
            <a:r>
              <a:rPr lang="en-US" b="1" dirty="0" smtClean="0"/>
              <a:t>the </a:t>
            </a:r>
            <a:r>
              <a:rPr lang="en-US" b="1" dirty="0" err="1" smtClean="0">
                <a:hlinkClick r:id="rId4"/>
              </a:rPr>
              <a:t>The</a:t>
            </a:r>
            <a:r>
              <a:rPr lang="en-US" b="1" dirty="0" smtClean="0">
                <a:hlinkClick r:id="rId4"/>
              </a:rPr>
              <a:t> 20 Fraction Splat! Lessons</a:t>
            </a:r>
            <a:r>
              <a:rPr lang="en-US" b="1" dirty="0" smtClean="0"/>
              <a:t>. </a:t>
            </a:r>
            <a:endParaRPr lang="en-US" sz="5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056563" y="6174064"/>
            <a:ext cx="5076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</a:t>
            </a:r>
            <a:r>
              <a:rPr lang="en-US" b="1" dirty="0">
                <a:hlinkClick r:id="rId5"/>
              </a:rPr>
              <a:t>here</a:t>
            </a:r>
            <a:r>
              <a:rPr lang="en-US" b="1" dirty="0"/>
              <a:t> to download more Nested Splat! lessons.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270594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ular Callout 5"/>
          <p:cNvSpPr/>
          <p:nvPr/>
        </p:nvSpPr>
        <p:spPr>
          <a:xfrm>
            <a:off x="0" y="6400800"/>
            <a:ext cx="5486400" cy="457200"/>
          </a:xfrm>
          <a:prstGeom prst="wedgeRectCallout">
            <a:avLst>
              <a:gd name="adj1" fmla="val -10608"/>
              <a:gd name="adj2" fmla="val 2387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dirty="0" smtClean="0">
                <a:solidFill>
                  <a:schemeClr val="tx1"/>
                </a:solidFill>
              </a:rPr>
              <a:t>This series was written in PowerPoint, so it works best if you view it using PowerPoint.  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If you don’t have PowerPoint, try </a:t>
            </a:r>
            <a:r>
              <a:rPr lang="en-US" sz="1050" dirty="0" smtClean="0">
                <a:solidFill>
                  <a:schemeClr val="tx1"/>
                </a:solidFill>
                <a:hlinkClick r:id="rId2"/>
              </a:rPr>
              <a:t>this link</a:t>
            </a:r>
            <a:r>
              <a:rPr lang="en-US" sz="1050" dirty="0" smtClean="0">
                <a:solidFill>
                  <a:schemeClr val="tx1"/>
                </a:solidFill>
              </a:rPr>
              <a:t> to download the free PowerPoint viewer.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43000" y="1066800"/>
            <a:ext cx="2819400" cy="2590800"/>
            <a:chOff x="1143000" y="1066800"/>
            <a:chExt cx="2819400" cy="2590800"/>
          </a:xfrm>
        </p:grpSpPr>
        <p:sp>
          <p:nvSpPr>
            <p:cNvPr id="7" name="Rectangular Callout 6"/>
            <p:cNvSpPr/>
            <p:nvPr/>
          </p:nvSpPr>
          <p:spPr>
            <a:xfrm>
              <a:off x="1143000" y="1066800"/>
              <a:ext cx="2819400" cy="2590800"/>
            </a:xfrm>
            <a:prstGeom prst="wedgeRectCallout">
              <a:avLst>
                <a:gd name="adj1" fmla="val -63405"/>
                <a:gd name="adj2" fmla="val 8590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In this level, you’ll find the number of dots under the large Splat! </a:t>
              </a: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507" r="12838"/>
            <a:stretch/>
          </p:blipFill>
          <p:spPr bwMode="auto">
            <a:xfrm>
              <a:off x="1606005" y="2133601"/>
              <a:ext cx="1893389" cy="144597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grpSp>
        <p:nvGrpSpPr>
          <p:cNvPr id="9" name="Group 8"/>
          <p:cNvGrpSpPr/>
          <p:nvPr/>
        </p:nvGrpSpPr>
        <p:grpSpPr>
          <a:xfrm>
            <a:off x="5257800" y="1066800"/>
            <a:ext cx="2819400" cy="2590800"/>
            <a:chOff x="5257800" y="1066800"/>
            <a:chExt cx="2819400" cy="2590800"/>
          </a:xfrm>
        </p:grpSpPr>
        <p:sp>
          <p:nvSpPr>
            <p:cNvPr id="11" name="Rectangular Callout 10"/>
            <p:cNvSpPr/>
            <p:nvPr/>
          </p:nvSpPr>
          <p:spPr>
            <a:xfrm>
              <a:off x="5257800" y="1066800"/>
              <a:ext cx="2819400" cy="2590800"/>
            </a:xfrm>
            <a:prstGeom prst="wedgeRectCallout">
              <a:avLst>
                <a:gd name="adj1" fmla="val -63405"/>
                <a:gd name="adj2" fmla="val 8590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Then you’ll find the number of dots under 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each small Splat! </a:t>
              </a: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pic>
          <p:nvPicPr>
            <p:cNvPr id="15" name="Picture 5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828" r="12896"/>
            <a:stretch/>
          </p:blipFill>
          <p:spPr bwMode="auto">
            <a:xfrm>
              <a:off x="5723593" y="2150897"/>
              <a:ext cx="1887814" cy="14296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33792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ular Callout 24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ular Callout 23"/>
          <p:cNvSpPr/>
          <p:nvPr/>
        </p:nvSpPr>
        <p:spPr>
          <a:xfrm>
            <a:off x="381000" y="1295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</a:t>
            </a:r>
            <a:r>
              <a:rPr lang="en-US" b="1" smtClean="0">
                <a:solidFill>
                  <a:schemeClr val="tx1"/>
                </a:solidFill>
              </a:rPr>
              <a:t>many dots are </a:t>
            </a:r>
            <a:r>
              <a:rPr lang="en-US" b="1" dirty="0" smtClean="0">
                <a:solidFill>
                  <a:schemeClr val="tx1"/>
                </a:solidFill>
              </a:rPr>
              <a:t>under the splat?  How do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Rectangular Callout 27"/>
          <p:cNvSpPr/>
          <p:nvPr/>
        </p:nvSpPr>
        <p:spPr>
          <a:xfrm>
            <a:off x="381000" y="2514600"/>
            <a:ext cx="3500674" cy="1683922"/>
          </a:xfrm>
          <a:prstGeom prst="wedgeRectCallout">
            <a:avLst>
              <a:gd name="adj1" fmla="val -63095"/>
              <a:gd name="adj2" fmla="val 4626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Look! There are more Splats!  The small Splats are the same color, so they are each covering the same number.  How many dots are under each of the small splats?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do you know?</a:t>
            </a:r>
          </a:p>
        </p:txBody>
      </p:sp>
      <p:sp>
        <p:nvSpPr>
          <p:cNvPr id="23" name="Rectangular Callout 22"/>
          <p:cNvSpPr/>
          <p:nvPr/>
        </p:nvSpPr>
        <p:spPr>
          <a:xfrm>
            <a:off x="381000" y="302453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Rectangular Callout 21"/>
          <p:cNvSpPr/>
          <p:nvPr/>
        </p:nvSpPr>
        <p:spPr>
          <a:xfrm>
            <a:off x="381000" y="8926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total number of blue dots is…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381000" y="3048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Rectangular Callout 25"/>
          <p:cNvSpPr/>
          <p:nvPr/>
        </p:nvSpPr>
        <p:spPr>
          <a:xfrm>
            <a:off x="381000" y="2286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Rectangular Callout 26"/>
          <p:cNvSpPr/>
          <p:nvPr/>
        </p:nvSpPr>
        <p:spPr>
          <a:xfrm>
            <a:off x="381000" y="4495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can we learn from this picture?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7265796" y="184248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828836" y="449580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023318" y="89262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7915908" y="261349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812380" y="362560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7915906" y="193871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879916" y="19568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438001" y="416101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6765246" y="261348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5947352" y="184248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6538049" y="351733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033347" y="398468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442568" y="243898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7239000" y="30236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5388003" y="419852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ular Callout 30"/>
          <p:cNvSpPr/>
          <p:nvPr/>
        </p:nvSpPr>
        <p:spPr>
          <a:xfrm>
            <a:off x="381000" y="3581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small splats to see how many dots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5064384" y="11186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745266" y="278927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874810" y="34046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915905" y="380879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 rot="16200000">
            <a:off x="6665492" y="1729302"/>
            <a:ext cx="1716040" cy="178132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 rot="16200000">
            <a:off x="5266106" y="3363284"/>
            <a:ext cx="1716039" cy="178132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4283467" y="1223353"/>
            <a:ext cx="4382873" cy="454962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7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5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4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8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9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 animBg="1"/>
      <p:bldP spid="28" grpId="0" animBg="1"/>
      <p:bldP spid="23" grpId="0" animBg="1"/>
      <p:bldP spid="22" grpId="0" animBg="1"/>
      <p:bldP spid="30" grpId="0" animBg="1"/>
      <p:bldP spid="26" grpId="0" animBg="1"/>
      <p:bldP spid="35" grpId="0" animBg="1"/>
      <p:bldP spid="27" grpId="0" animBg="1"/>
      <p:bldP spid="51" grpId="0" animBg="1"/>
      <p:bldP spid="52" grpId="0" animBg="1"/>
      <p:bldP spid="54" grpId="0" animBg="1"/>
      <p:bldP spid="56" grpId="0" animBg="1"/>
      <p:bldP spid="57" grpId="0" animBg="1"/>
      <p:bldP spid="58" grpId="0" animBg="1"/>
      <p:bldP spid="62" grpId="0" animBg="1"/>
      <p:bldP spid="63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31" grpId="0" animBg="1"/>
      <p:bldP spid="31" grpId="1" animBg="1"/>
      <p:bldP spid="40" grpId="0" animBg="1"/>
      <p:bldP spid="41" grpId="0" animBg="1"/>
      <p:bldP spid="42" grpId="0" animBg="1"/>
      <p:bldP spid="43" grpId="0" animBg="1"/>
      <p:bldP spid="47" grpId="0" animBg="1"/>
      <p:bldP spid="47" grpId="1" animBg="1"/>
      <p:bldP spid="48" grpId="0" animBg="1"/>
      <p:bldP spid="48" grpId="1" animBg="1"/>
      <p:bldP spid="45" grpId="0" animBg="1"/>
      <p:bldP spid="4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3760291" y="85194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22705" y="108336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06746" y="362359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23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2624569" y="411497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663844" y="205633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031883" y="360644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52019" y="248526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101130" y="187037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559336" y="169871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969702" y="446852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367541" y="530836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559337" y="94809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818866" y="21479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2589695" y="294239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5074723" y="337584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4559583" y="400709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679219" y="455920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5723091" y="405477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5761549" y="83877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6929613" y="430812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7719990" y="368891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7418855" y="253322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5131346" y="31010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 rot="16200000">
            <a:off x="1933798" y="2652385"/>
            <a:ext cx="1871222" cy="194241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 rot="16200000">
            <a:off x="4315886" y="3083570"/>
            <a:ext cx="1871221" cy="19424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 rot="16200000">
            <a:off x="5179410" y="712500"/>
            <a:ext cx="1871221" cy="19424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054312" y="127167"/>
            <a:ext cx="6425318" cy="666977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7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2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7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1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2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 animBg="1"/>
      <p:bldP spid="32" grpId="0" animBg="1"/>
      <p:bldP spid="35" grpId="0" animBg="1"/>
      <p:bldP spid="20" grpId="0" animBg="1"/>
      <p:bldP spid="27" grpId="0" animBg="1"/>
      <p:bldP spid="28" grpId="0" animBg="1"/>
      <p:bldP spid="30" grpId="0" animBg="1"/>
      <p:bldP spid="39" grpId="0" animBg="1"/>
      <p:bldP spid="50" grpId="0" animBg="1"/>
      <p:bldP spid="51" grpId="0" animBg="1"/>
      <p:bldP spid="52" grpId="0" animBg="1"/>
      <p:bldP spid="55" grpId="0" animBg="1"/>
      <p:bldP spid="56" grpId="0" animBg="1"/>
      <p:bldP spid="62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8" grpId="0" animBg="1"/>
      <p:bldP spid="89" grpId="0" animBg="1"/>
      <p:bldP spid="90" grpId="0" animBg="1"/>
      <p:bldP spid="91" grpId="0" animBg="1"/>
      <p:bldP spid="40" grpId="0" animBg="1"/>
      <p:bldP spid="40" grpId="1" animBg="1"/>
      <p:bldP spid="49" grpId="0" animBg="1"/>
      <p:bldP spid="49" grpId="1" animBg="1"/>
      <p:bldP spid="54" grpId="0" animBg="1"/>
      <p:bldP spid="54" grpId="1" animBg="1"/>
      <p:bldP spid="43" grpId="0" animBg="1"/>
      <p:bldP spid="4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2037879" y="282792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69991" y="536253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751577" y="188338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928761" y="359764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2146584" y="408903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553898" y="358050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049739" y="306732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572000" y="27773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147832" y="135051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407361" y="255034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155898" y="210172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3891299" y="203721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890583" y="279986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1969811" y="330581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647097" y="324410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2362327" y="362062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4350044" y="124119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4285819" y="173257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4851649" y="170405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4590585" y="210767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4572000" y="553931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7049738" y="476381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4019679" y="391225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5497950" y="408903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3713635" y="20682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 rot="16200000">
            <a:off x="1455813" y="2626440"/>
            <a:ext cx="1871222" cy="194241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 rot="16200000">
            <a:off x="3767905" y="1114918"/>
            <a:ext cx="1871221" cy="19424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96627" y="127167"/>
            <a:ext cx="6425318" cy="666977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0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4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9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5" grpId="0" animBg="1"/>
      <p:bldP spid="7" grpId="0" animBg="1"/>
      <p:bldP spid="32" grpId="0" animBg="1"/>
      <p:bldP spid="35" grpId="0" animBg="1"/>
      <p:bldP spid="20" grpId="0" animBg="1"/>
      <p:bldP spid="28" grpId="0" animBg="1"/>
      <p:bldP spid="30" grpId="0" animBg="1"/>
      <p:bldP spid="39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91" grpId="0" animBg="1"/>
      <p:bldP spid="40" grpId="0" animBg="1"/>
      <p:bldP spid="40" grpId="1" animBg="1"/>
      <p:bldP spid="54" grpId="0" animBg="1"/>
      <p:bldP spid="54" grpId="1" animBg="1"/>
      <p:bldP spid="43" grpId="0" animBg="1"/>
      <p:bldP spid="4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4402687" y="271000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758498" y="609600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178283" y="48523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22705" y="108336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642502" y="389414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344390" y="389414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33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758498" y="244254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858950" y="342097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364497" y="491391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342584" y="301914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099898" y="484940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638985" y="315279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291151" y="28052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165812" y="193401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52019" y="248526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010952" y="355558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101130" y="187037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899864" y="449586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636085" y="404715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371486" y="398264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818866" y="21479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302804" y="163479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502497" y="115338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625420" y="405214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6376903" y="261931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5761549" y="83877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1102047" y="494059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037544" y="536253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5114378" y="548038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6086381" y="548038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7719990" y="368891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7418855" y="253322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5131346" y="31010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3018963" y="3927111"/>
            <a:ext cx="1871221" cy="19424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 rot="16200000">
            <a:off x="3067727" y="979955"/>
            <a:ext cx="1871222" cy="194241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16200000">
            <a:off x="1271466" y="2946404"/>
            <a:ext cx="1871220" cy="194241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 rot="16200000">
            <a:off x="5248092" y="3060348"/>
            <a:ext cx="1871221" cy="19424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 rot="16200000">
            <a:off x="5179410" y="712500"/>
            <a:ext cx="1871221" cy="19424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054312" y="127167"/>
            <a:ext cx="6425318" cy="666977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78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1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5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6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0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1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6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0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1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5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6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1" grpId="0" animBg="1"/>
      <p:bldP spid="7" grpId="0" animBg="1"/>
      <p:bldP spid="9" grpId="0" animBg="1"/>
      <p:bldP spid="33" grpId="0" animBg="1"/>
      <p:bldP spid="35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9" grpId="0" animBg="1"/>
      <p:bldP spid="51" grpId="0" animBg="1"/>
      <p:bldP spid="52" grpId="0" animBg="1"/>
      <p:bldP spid="53" grpId="0" animBg="1"/>
      <p:bldP spid="56" grpId="0" animBg="1"/>
      <p:bldP spid="58" grpId="0" animBg="1"/>
      <p:bldP spid="59" grpId="0" animBg="1"/>
      <p:bldP spid="73" grpId="0" animBg="1"/>
      <p:bldP spid="77" grpId="0" animBg="1"/>
      <p:bldP spid="81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29" grpId="0" animBg="1"/>
      <p:bldP spid="29" grpId="1" animBg="1"/>
      <p:bldP spid="40" grpId="0" animBg="1"/>
      <p:bldP spid="40" grpId="1" animBg="1"/>
      <p:bldP spid="41" grpId="0" animBg="1"/>
      <p:bldP spid="41" grpId="1" animBg="1"/>
      <p:bldP spid="49" grpId="0" animBg="1"/>
      <p:bldP spid="49" grpId="1" animBg="1"/>
      <p:bldP spid="54" grpId="0" animBg="1"/>
      <p:bldP spid="54" grpId="1" animBg="1"/>
      <p:bldP spid="43" grpId="0" animBg="1"/>
      <p:bldP spid="4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3545002" y="271000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498746" y="416270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792108" y="118144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066672" y="438651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69991" y="536253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744175" y="193401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784817" y="389414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682990" y="195116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86705" y="389414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37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2900813" y="244254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506812" y="491391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484899" y="301914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242213" y="484940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781300" y="315279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308127" y="193401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097720" y="369860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153267" y="355558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418855" y="288519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701652" y="94809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961181" y="21479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709718" y="169930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445119" y="163479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644812" y="115338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724040" y="16593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1033493" y="310851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1296404" y="396575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2767735" y="405214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2983479" y="491225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4903864" y="83877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4839639" y="133015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4445118" y="371737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4395227" y="319591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44362" y="494059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1179859" y="536253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4256693" y="548038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5228696" y="548038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4273661" y="31010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2161278" y="3927111"/>
            <a:ext cx="1871221" cy="19424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 rot="16200000">
            <a:off x="2210042" y="979955"/>
            <a:ext cx="1871222" cy="194241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16200000">
            <a:off x="413781" y="2946404"/>
            <a:ext cx="1871220" cy="194241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 rot="16200000">
            <a:off x="4321725" y="712500"/>
            <a:ext cx="1871221" cy="19424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96627" y="127167"/>
            <a:ext cx="6425318" cy="666977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8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7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1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2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6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7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2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6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7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1" grpId="0" animBg="1"/>
      <p:bldP spid="42" grpId="0" animBg="1"/>
      <p:bldP spid="15" grpId="0" animBg="1"/>
      <p:bldP spid="7" grpId="0" animBg="1"/>
      <p:bldP spid="9" grpId="0" animBg="1"/>
      <p:bldP spid="32" grpId="0" animBg="1"/>
      <p:bldP spid="33" grpId="0" animBg="1"/>
      <p:bldP spid="35" grpId="0" animBg="1"/>
      <p:bldP spid="20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30" grpId="0" animBg="1"/>
      <p:bldP spid="31" grpId="0" animBg="1"/>
      <p:bldP spid="39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9" grpId="0" animBg="1"/>
      <p:bldP spid="72" grpId="0" animBg="1"/>
      <p:bldP spid="73" grpId="0" animBg="1"/>
      <p:bldP spid="76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91" grpId="0" animBg="1"/>
      <p:bldP spid="29" grpId="0" animBg="1"/>
      <p:bldP spid="29" grpId="1" animBg="1"/>
      <p:bldP spid="40" grpId="0" animBg="1"/>
      <p:bldP spid="40" grpId="1" animBg="1"/>
      <p:bldP spid="41" grpId="0" animBg="1"/>
      <p:bldP spid="41" grpId="1" animBg="1"/>
      <p:bldP spid="54" grpId="0" animBg="1"/>
      <p:bldP spid="54" grpId="1" animBg="1"/>
      <p:bldP spid="43" grpId="0" animBg="1"/>
      <p:bldP spid="4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327" y="1676400"/>
            <a:ext cx="8675388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</a:t>
            </a:r>
            <a:r>
              <a:rPr lang="en-US" sz="6600" b="1" dirty="0" smtClean="0"/>
              <a:t>Nested Splat</a:t>
            </a:r>
            <a:r>
              <a:rPr lang="en-US" sz="6600" b="1" dirty="0"/>
              <a:t>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18.5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/>
              <a:t>Instant</a:t>
            </a:r>
            <a:r>
              <a:rPr lang="en-US" sz="2000" b="1" dirty="0"/>
              <a:t> Nested Splats! with 1 large Splat!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0364" y="87867"/>
            <a:ext cx="8336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2"/>
              </a:rPr>
              <a:t>the original 50 Splat! lessons </a:t>
            </a:r>
            <a:r>
              <a:rPr lang="en-US" b="1" dirty="0"/>
              <a:t>or the </a:t>
            </a:r>
            <a:r>
              <a:rPr lang="en-US" b="1" dirty="0" err="1">
                <a:hlinkClick r:id="rId3"/>
              </a:rPr>
              <a:t>The</a:t>
            </a:r>
            <a:r>
              <a:rPr lang="en-US" b="1" dirty="0">
                <a:hlinkClick r:id="rId3"/>
              </a:rPr>
              <a:t> 20 Fraction Splat! Lessons</a:t>
            </a:r>
            <a:r>
              <a:rPr lang="en-US" b="1" dirty="0"/>
              <a:t>. </a:t>
            </a:r>
            <a:endParaRPr lang="en-US" sz="5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328078" y="697468"/>
            <a:ext cx="4533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You can find </a:t>
            </a:r>
            <a:r>
              <a:rPr lang="en-US" b="1" dirty="0" smtClean="0">
                <a:hlinkClick r:id="rId4"/>
              </a:rPr>
              <a:t>more Nested Splat! lessons here</a:t>
            </a:r>
            <a:r>
              <a:rPr lang="en-US" b="1" dirty="0" smtClean="0"/>
              <a:t>.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393212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285</Words>
  <Application>Microsoft Office PowerPoint</Application>
  <PresentationFormat>On-screen Show (4:3)</PresentationFormat>
  <Paragraphs>54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33</cp:revision>
  <dcterms:created xsi:type="dcterms:W3CDTF">2017-10-24T12:17:11Z</dcterms:created>
  <dcterms:modified xsi:type="dcterms:W3CDTF">2017-11-15T02:33:17Z</dcterms:modified>
</cp:coreProperties>
</file>